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9" r:id="rId8"/>
    <p:sldId id="261" r:id="rId9"/>
    <p:sldId id="263" r:id="rId10"/>
    <p:sldId id="267" r:id="rId11"/>
    <p:sldId id="266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833A5-1AC5-C15A-EAE8-17E52CA6F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3EF26-0195-1B28-2B59-944E99466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2FB4B-3215-00C2-F03F-B41C4BB7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28C2D-19C2-4193-BF4C-B93A056700DA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FA9F3-2ADC-8D48-3910-C7117CBC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E882E-559B-E4C2-35B6-41B827AB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DEE4-DA43-4249-976B-D178F32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0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86338-E8B2-936C-6B58-147C225BE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25C78-04CD-A61B-080B-9EC45AFDA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723F3-0EA7-2462-7C12-C516C1970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28C2D-19C2-4193-BF4C-B93A056700DA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79F9B-A4A9-4FD5-3025-17C850A2D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C1B1F-2B3F-1592-1136-8748447B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DEE4-DA43-4249-976B-D178F32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0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A766A5-F2C1-C8F9-F64E-C1BD8420A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D88D9-E4A4-E8F0-7905-27C2D69A5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8797C-6673-8E69-2C18-9FF72944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28C2D-19C2-4193-BF4C-B93A056700DA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B13E3-0CA5-35B3-E2D5-FA7D9A6C0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3F8AE-7CE7-1D52-C3B0-6F3A11DB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DEE4-DA43-4249-976B-D178F32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0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86AE5-D8A7-A62C-A1BF-E51A4CB8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1C48E-513B-3E80-4082-4A54E9F83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FDB4A-48D5-191E-61F0-F362937D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28C2D-19C2-4193-BF4C-B93A056700DA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0324-B3EE-BB93-B758-CE5577342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59179-44DB-F144-D2B9-D0A5F0AC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DEE4-DA43-4249-976B-D178F32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7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CA06-042E-AB62-467B-5C542FEBD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441D5-235B-CDAB-17F9-B695C1B79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6F53B-9480-D1E1-5B13-CFAD459B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28C2D-19C2-4193-BF4C-B93A056700DA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2769F-9810-A1CD-103E-B5E9BFA90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A3FE5-C356-A3BD-CB52-437990CF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DEE4-DA43-4249-976B-D178F32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3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AFF1-4D7A-BA54-469B-EAD42860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DA0FB-9B26-D04C-4A18-1D452360D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D6F82-427B-0ADD-5368-75C565D97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C0765-8439-F893-46AD-92E39C20A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28C2D-19C2-4193-BF4C-B93A056700DA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0DA74-0DDC-D8F4-0E97-61DFD618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57401-31D3-7589-9CBA-A75FBE7B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DEE4-DA43-4249-976B-D178F32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2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0BE8-A12D-FF50-F038-CE50B852B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1A700-F6CA-4AD8-7B20-C2C3C3298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98CBF-E262-640C-8B99-0BB391057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262D36-E3E9-06C9-05ED-A5D45316E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61F11-17BB-69C3-0460-1BC937106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C2FD05-EA60-2A06-8391-7EEA439C1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28C2D-19C2-4193-BF4C-B93A056700DA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822EEF-7968-8282-191F-5A28ED750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E4159B-E25C-970B-B5BF-D95DA8D6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DEE4-DA43-4249-976B-D178F32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4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97B91-0FE5-5568-0648-C1B9476E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2F9AC-EF65-4015-4816-D35BD98D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28C2D-19C2-4193-BF4C-B93A056700DA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DBEB5-9E23-2C01-588C-A5B9215E9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EB5D1-2A87-B2CF-7655-2B290EE2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DEE4-DA43-4249-976B-D178F32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3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C51906-A7D3-099B-07D2-61AADD93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28C2D-19C2-4193-BF4C-B93A056700DA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7F8CA-D254-C66F-67E7-41983A26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FA5DE-F929-5F80-2085-04F1A4AB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DEE4-DA43-4249-976B-D178F32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D25C8-1834-6B6F-B711-BCB1601C4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7F216-BCCF-EB07-AB9E-6B17C2C31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78691-C0AB-617F-A231-8A2DB1725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DCF9D-F176-6970-1F05-E00E532C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28C2D-19C2-4193-BF4C-B93A056700DA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3C2BC-79DE-F117-6C26-F7BDA8B7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FA01E-A9A6-F5C7-C1B3-6914481B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DEE4-DA43-4249-976B-D178F32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D1A4-308C-469C-30B8-FF04ADB2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267C8-2CED-9A40-6665-A16A1359F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0EF84-25EF-15A6-9A2C-6EBC132E0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1FF77-E67D-A6B1-97C9-1B009E0E9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28C2D-19C2-4193-BF4C-B93A056700DA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8CCE8-C7FF-FC9E-CC74-91CD287C7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B39D5-2CD4-2442-0A28-FAE31A8E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DEE4-DA43-4249-976B-D178F32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5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B632AE-AD39-84FA-DA6E-A663E0F46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C9741-2E2C-3114-9F67-D0ED06B58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CC5A4-E04D-7635-4F92-F9328884CA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28C2D-19C2-4193-BF4C-B93A056700DA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7B3C6-6265-33AA-C508-CE5627FBD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C18BE-AA4F-C198-5F10-3E4F9C93C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DEE4-DA43-4249-976B-D178F32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4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hs.uk/conditions/vitamins-and-minerals/vitamin-d/" TargetMode="External"/><Relationship Id="rId2" Type="http://schemas.openxmlformats.org/officeDocument/2006/relationships/hyperlink" Target="https://www.nhs.uk/conditions/dehydratio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hs.uk/conditions/constipation/" TargetMode="External"/><Relationship Id="rId2" Type="http://schemas.openxmlformats.org/officeDocument/2006/relationships/hyperlink" Target="https://www.nhs.uk/conditions/clinical-depressio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hs.uk/conditions/dialysi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3E633-8F08-B26B-980C-71E5C0360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509" y="412953"/>
            <a:ext cx="9144000" cy="8847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Disorder of parathyroid gland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C5C61-57A8-01C4-4F67-0EE249FFF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129" y="1750142"/>
            <a:ext cx="11198942" cy="3507658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I.HYPOPARATHYRODISM</a:t>
            </a:r>
            <a:br>
              <a:rPr lang="en-US" sz="4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3200" b="0" i="0" dirty="0">
                <a:effectLst/>
                <a:latin typeface="Arial" panose="020B0604020202020204" pitchFamily="34" charset="0"/>
              </a:rPr>
              <a:t>Hypoparathyroidism is a disorder in which the parathyroid glands in the neck do not produce enough parathyroid hormone (PTH).</a:t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99464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082872-2077-6A9F-65F9-0F07AA1DA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65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8CCB8E-38EF-F155-C601-B6531399B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08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EDF75-8BE5-3BC2-F7D5-C8DD02B36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90" y="550606"/>
            <a:ext cx="10960510" cy="5626357"/>
          </a:xfrm>
        </p:spPr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en-US" b="1" i="0" u="sng" dirty="0">
                <a:solidFill>
                  <a:srgbClr val="212B32"/>
                </a:solidFill>
                <a:effectLst/>
                <a:latin typeface="Frutiger W01"/>
              </a:rPr>
              <a:t>Treating primary hyperparathyroidism</a:t>
            </a:r>
          </a:p>
          <a:p>
            <a:pPr algn="l"/>
            <a:r>
              <a:rPr lang="en-US" b="0" i="0" dirty="0">
                <a:solidFill>
                  <a:srgbClr val="212B32"/>
                </a:solidFill>
                <a:effectLst/>
                <a:latin typeface="Frutiger W01"/>
              </a:rPr>
              <a:t>Surgery to remove the parathyroid gland is usually the only way of treating primary hyperparathyroidism.</a:t>
            </a:r>
          </a:p>
          <a:p>
            <a:pPr algn="l"/>
            <a:r>
              <a:rPr lang="en-US" b="0" i="0" dirty="0">
                <a:solidFill>
                  <a:srgbClr val="212B32"/>
                </a:solidFill>
                <a:effectLst/>
                <a:latin typeface="Frutiger W01"/>
              </a:rPr>
              <a:t>If calcium levels are very high, may need to be admitted to hospital urgently if patient have lost a lot of fluids (</a:t>
            </a:r>
            <a:r>
              <a:rPr lang="en-US" b="0" i="0" dirty="0">
                <a:solidFill>
                  <a:srgbClr val="005EB8"/>
                </a:solidFill>
                <a:effectLst/>
                <a:latin typeface="Frutiger W01"/>
                <a:hlinkClick r:id="rId2"/>
              </a:rPr>
              <a:t>dehydration</a:t>
            </a:r>
            <a:r>
              <a:rPr lang="en-US" b="0" i="0" dirty="0">
                <a:solidFill>
                  <a:srgbClr val="212B32"/>
                </a:solidFill>
                <a:effectLst/>
                <a:latin typeface="Frutiger W01"/>
              </a:rPr>
              <a:t>). patient may need to have fluids through an intravenous drip.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u="sng" dirty="0">
                <a:effectLst/>
              </a:rPr>
              <a:t>Treating secondary hyperparathyroidism</a:t>
            </a:r>
          </a:p>
          <a:p>
            <a:r>
              <a:rPr lang="en-US" dirty="0">
                <a:effectLst/>
              </a:rPr>
              <a:t>Treatment for secondary hyperparathyroidism depends on the underlying cause.</a:t>
            </a:r>
          </a:p>
          <a:p>
            <a:r>
              <a:rPr lang="en-US" dirty="0">
                <a:effectLst/>
              </a:rPr>
              <a:t>Low </a:t>
            </a:r>
            <a:r>
              <a:rPr lang="en-US" dirty="0">
                <a:solidFill>
                  <a:srgbClr val="005EB8"/>
                </a:solidFill>
                <a:effectLst/>
                <a:hlinkClick r:id="rId3"/>
              </a:rPr>
              <a:t>vitamin D</a:t>
            </a:r>
            <a:r>
              <a:rPr lang="en-US" dirty="0">
                <a:effectLst/>
              </a:rPr>
              <a:t> is the most common cause and can be corrected with oral vitamin D (</a:t>
            </a:r>
            <a:r>
              <a:rPr lang="en-US" dirty="0" err="1">
                <a:effectLst/>
              </a:rPr>
              <a:t>colecalciferol</a:t>
            </a:r>
            <a:r>
              <a:rPr lang="en-US" dirty="0">
                <a:effectLst/>
              </a:rPr>
              <a:t>).</a:t>
            </a:r>
          </a:p>
          <a:p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b="1" u="sng" dirty="0">
                <a:effectLst/>
              </a:rPr>
              <a:t>Treating tertiary hyperparathyroidism</a:t>
            </a:r>
          </a:p>
          <a:p>
            <a:r>
              <a:rPr lang="en-US" dirty="0">
                <a:effectLst/>
              </a:rPr>
              <a:t>Surgery is usually the main treatment for tertiary hyperparathyroidism that occurs in very advanced kidney failure.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758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8A1319-E3AD-5793-6355-CA90BBF88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48" y="344129"/>
            <a:ext cx="10668000" cy="662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9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E3AD6-7AA4-7BBD-9224-0AB3AEB03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772" y="314627"/>
            <a:ext cx="10855036" cy="5085582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Causes of hypoparathyroidism</a:t>
            </a:r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C46EC2-F998-CE62-7D19-283AAC474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847838"/>
              </p:ext>
            </p:extLst>
          </p:nvPr>
        </p:nvGraphicFramePr>
        <p:xfrm>
          <a:off x="496529" y="928412"/>
          <a:ext cx="10058400" cy="338956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87530843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651696784"/>
                    </a:ext>
                  </a:extLst>
                </a:gridCol>
              </a:tblGrid>
              <a:tr h="575708">
                <a:tc>
                  <a:txBody>
                    <a:bodyPr/>
                    <a:lstStyle/>
                    <a:p>
                      <a:pPr marR="11493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 Children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R="73025" marT="112395" marB="42545" anchor="b"/>
                </a:tc>
                <a:tc>
                  <a:txBody>
                    <a:bodyPr/>
                    <a:lstStyle/>
                    <a:p>
                      <a:pPr marR="1143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 Adult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R="73025" marT="112395" marB="42545" anchor="b"/>
                </a:tc>
                <a:extLst>
                  <a:ext uri="{0D108BD9-81ED-4DB2-BD59-A6C34878D82A}">
                    <a16:rowId xmlns:a16="http://schemas.microsoft.com/office/drawing/2014/main" val="1829302555"/>
                  </a:ext>
                </a:extLst>
              </a:tr>
              <a:tr h="1020273">
                <a:tc gridSpan="2">
                  <a:txBody>
                    <a:bodyPr/>
                    <a:lstStyle/>
                    <a:p>
                      <a:pPr marL="1206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Accidental removal of a parathyroid gland when thyroid is removed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R="73025" marT="112395" marB="4254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578220"/>
                  </a:ext>
                </a:extLst>
              </a:tr>
              <a:tr h="717863">
                <a:tc gridSpan="2">
                  <a:txBody>
                    <a:bodyPr/>
                    <a:lstStyle/>
                    <a:p>
                      <a:pPr marR="1778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Part of parathyroid tissue removed during surgery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R="73025" marT="112395" marB="4254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734070"/>
                  </a:ext>
                </a:extLst>
              </a:tr>
              <a:tr h="1032640">
                <a:tc gridSpan="2">
                  <a:txBody>
                    <a:bodyPr/>
                    <a:lstStyle/>
                    <a:p>
                      <a:pPr marL="61595" algn="ctr">
                        <a:lnSpc>
                          <a:spcPct val="107000"/>
                        </a:lnSpc>
                        <a:spcAft>
                          <a:spcPts val="125"/>
                        </a:spcAft>
                      </a:pPr>
                      <a:r>
                        <a:rPr lang="en-US" sz="2800" dirty="0">
                          <a:effectLst/>
                        </a:rPr>
                        <a:t> Increased absorption of calcium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R="73025" marT="112395" marB="4254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5673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C94CFB-61BA-3536-C4D0-5EA01C7CF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838847"/>
              </p:ext>
            </p:extLst>
          </p:nvPr>
        </p:nvGraphicFramePr>
        <p:xfrm>
          <a:off x="496529" y="4345852"/>
          <a:ext cx="10078065" cy="731520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10078065">
                  <a:extLst>
                    <a:ext uri="{9D8B030D-6E8A-4147-A177-3AD203B41FA5}">
                      <a16:colId xmlns:a16="http://schemas.microsoft.com/office/drawing/2014/main" val="1635965599"/>
                    </a:ext>
                  </a:extLst>
                </a:gridCol>
              </a:tblGrid>
              <a:tr h="5801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bg1"/>
                          </a:solidFill>
                          <a:effectLst/>
                        </a:rPr>
                        <a:t>Very low magnesium level in the blood (reversible)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81174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9CFF2D-4D2A-83E2-5B9F-BAFB3222D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224673"/>
              </p:ext>
            </p:extLst>
          </p:nvPr>
        </p:nvGraphicFramePr>
        <p:xfrm>
          <a:off x="496529" y="5077372"/>
          <a:ext cx="10058400" cy="1047814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3999292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465337577"/>
                    </a:ext>
                  </a:extLst>
                </a:gridCol>
              </a:tblGrid>
              <a:tr h="10267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Absent parathyroid glands from birth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R="73025" marT="112395" marB="42545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Renal failure accompanied with phosphate retention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R="73025" marT="112395" marB="42545"/>
                </a:tc>
                <a:extLst>
                  <a:ext uri="{0D108BD9-81ED-4DB2-BD59-A6C34878D82A}">
                    <a16:rowId xmlns:a16="http://schemas.microsoft.com/office/drawing/2014/main" val="2216723358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CCFC9D3-133F-137C-83C9-DF14494CA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084199"/>
              </p:ext>
            </p:extLst>
          </p:nvPr>
        </p:nvGraphicFramePr>
        <p:xfrm>
          <a:off x="496529" y="6116244"/>
          <a:ext cx="10058400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58400">
                  <a:extLst>
                    <a:ext uri="{9D8B030D-6E8A-4147-A177-3AD203B41FA5}">
                      <a16:colId xmlns:a16="http://schemas.microsoft.com/office/drawing/2014/main" val="22762546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Radioactive iodine treatment for hyperthyroidism (very rare)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014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226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9C0CA-8D5C-B457-E8E7-740AAD04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effectLst/>
                <a:latin typeface="Arial Rounded MT"/>
                <a:ea typeface="Arial Rounded MT"/>
                <a:cs typeface="Arial Rounded MT"/>
              </a:rPr>
              <a:t>SYMPTOMES OF HYPOPARATHYRODISM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3A903-86C9-4656-044C-937B2F9BA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45" y="1386348"/>
            <a:ext cx="11670889" cy="5471651"/>
          </a:xfrm>
        </p:spPr>
        <p:txBody>
          <a:bodyPr>
            <a:normAutofit fontScale="77500" lnSpcReduction="20000"/>
          </a:bodyPr>
          <a:lstStyle/>
          <a:p>
            <a:pPr marL="0" indent="0" algn="l" fontAlgn="base">
              <a:buNone/>
            </a:pPr>
            <a:r>
              <a:rPr lang="en-US" sz="5100" b="1" i="0" dirty="0">
                <a:effectLst/>
                <a:latin typeface="Arial" panose="020B0604020202020204" pitchFamily="34" charset="0"/>
              </a:rPr>
              <a:t>Symptoms may include any of the following: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800" b="1" i="0" dirty="0">
                <a:effectLst/>
                <a:latin typeface="Arial" panose="020B0604020202020204" pitchFamily="34" charset="0"/>
              </a:rPr>
              <a:t>Tingling lips, fingers, and toes (most common)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800" b="1" i="0" dirty="0">
                <a:effectLst/>
                <a:latin typeface="Arial" panose="020B0604020202020204" pitchFamily="34" charset="0"/>
              </a:rPr>
              <a:t>Muscle cramps (most common)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800" b="1" i="0" dirty="0">
                <a:effectLst/>
                <a:latin typeface="Arial" panose="020B0604020202020204" pitchFamily="34" charset="0"/>
              </a:rPr>
              <a:t>Muscle spasms called tetany (can affect the larynx, causing breathing difficulties)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800" b="1" i="0" dirty="0">
                <a:effectLst/>
                <a:latin typeface="Arial" panose="020B0604020202020204" pitchFamily="34" charset="0"/>
              </a:rPr>
              <a:t>Abdominal pain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800" b="1" i="0" dirty="0">
                <a:effectLst/>
                <a:latin typeface="Arial" panose="020B0604020202020204" pitchFamily="34" charset="0"/>
              </a:rPr>
              <a:t>Abnormal heart rhythm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800" b="1" i="0" dirty="0">
                <a:effectLst/>
                <a:latin typeface="Arial" panose="020B0604020202020204" pitchFamily="34" charset="0"/>
              </a:rPr>
              <a:t>Brittle nails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800" b="1" i="0" dirty="0">
                <a:effectLst/>
                <a:latin typeface="Arial" panose="020B0604020202020204" pitchFamily="34" charset="0"/>
              </a:rPr>
              <a:t>Cataracts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800" b="1" i="0" dirty="0">
                <a:effectLst/>
                <a:latin typeface="Arial" panose="020B0604020202020204" pitchFamily="34" charset="0"/>
              </a:rPr>
              <a:t>Calcium deposits in some tissues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800" b="1" i="0" dirty="0">
                <a:effectLst/>
                <a:latin typeface="Arial" panose="020B0604020202020204" pitchFamily="34" charset="0"/>
              </a:rPr>
              <a:t>Decreased consciousness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72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5AC7F-B51D-573F-CD66-9D2CE9A1F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303" y="275303"/>
            <a:ext cx="11078497" cy="5901660"/>
          </a:xfrm>
        </p:spPr>
        <p:txBody>
          <a:bodyPr>
            <a:normAutofit/>
          </a:bodyPr>
          <a:lstStyle/>
          <a:p>
            <a:pPr marL="347980" marR="379730" indent="-6350" algn="just">
              <a:lnSpc>
                <a:spcPct val="94000"/>
              </a:lnSpc>
              <a:spcAft>
                <a:spcPts val="15"/>
              </a:spcAft>
            </a:pPr>
            <a:endParaRPr lang="en-US" sz="1800" dirty="0">
              <a:solidFill>
                <a:srgbClr val="40404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Arial" panose="020B0604020202020204" pitchFamily="34" charset="0"/>
              </a:rPr>
              <a:t>Dry hair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Arial" panose="020B0604020202020204" pitchFamily="34" charset="0"/>
              </a:rPr>
              <a:t>Dry, scaly skin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Arial" panose="020B0604020202020204" pitchFamily="34" charset="0"/>
              </a:rPr>
              <a:t>Pain in the face, legs, and feet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Arial" panose="020B0604020202020204" pitchFamily="34" charset="0"/>
              </a:rPr>
              <a:t>Painful menstruation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Arial" panose="020B0604020202020204" pitchFamily="34" charset="0"/>
              </a:rPr>
              <a:t>Seizures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Arial" panose="020B0604020202020204" pitchFamily="34" charset="0"/>
              </a:rPr>
              <a:t>Teeth that do not grow in on time, or at all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Arial" panose="020B0604020202020204" pitchFamily="34" charset="0"/>
              </a:rPr>
              <a:t>Weakened tooth enamel (in children)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Hyperexitability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of   nerves,  accompanied   by   painful  spasms of face, hands, arms and feet, a  disease   known as </a:t>
            </a:r>
            <a:r>
              <a:rPr lang="en-US" sz="2400" b="1" u="sng" dirty="0">
                <a:effectLst/>
                <a:uFill>
                  <a:solidFill>
                    <a:srgbClr val="C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Tetany.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3175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Severe cases are accompanied  by contraction of  muscles, particularly  muscles  of extremities, generalized convulsions and contraction of laryngeal muscles  that airway is abstracted, leading to cyanosis and if prolonged , fatal asphyxia is produced.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12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CEA2-A74B-A160-CD12-23678513E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93939"/>
                </a:solidFill>
                <a:effectLst/>
                <a:latin typeface="Arial" panose="020B0604020202020204" pitchFamily="34" charset="0"/>
              </a:rPr>
              <a:t>Treatment</a:t>
            </a:r>
            <a:br>
              <a:rPr lang="en-US" b="1" i="0" dirty="0">
                <a:solidFill>
                  <a:srgbClr val="393939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3AC96-7D80-C2FD-B62F-96141239A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effectLst/>
                <a:latin typeface="Arial" panose="020B0604020202020204" pitchFamily="34" charset="0"/>
              </a:rPr>
              <a:t>The goal of treatment is to reduce symptoms and restore the calcium and mineral balance in the body.</a:t>
            </a:r>
          </a:p>
          <a:p>
            <a:pPr algn="l" fontAlgn="base"/>
            <a:r>
              <a:rPr lang="en-US" b="0" i="0" dirty="0">
                <a:effectLst/>
                <a:latin typeface="Arial" panose="020B0604020202020204" pitchFamily="34" charset="0"/>
              </a:rPr>
              <a:t>Treatment involves calcium carbonate and vitamin D supplements. These usually must be taken for life. Blood levels are measured regularly to make sure that the dose is correct.</a:t>
            </a:r>
          </a:p>
          <a:p>
            <a:pPr algn="l" fontAlgn="base"/>
            <a:r>
              <a:rPr lang="en-US" b="0" i="0" dirty="0">
                <a:effectLst/>
                <a:latin typeface="Arial" panose="020B0604020202020204" pitchFamily="34" charset="0"/>
              </a:rPr>
              <a:t> A high-calcium, low-phosphorous diet is recommended.</a:t>
            </a:r>
          </a:p>
          <a:p>
            <a:pPr algn="l" fontAlgn="base"/>
            <a:r>
              <a:rPr lang="en-US" b="0" i="0" dirty="0">
                <a:effectLst/>
                <a:latin typeface="Arial" panose="020B0604020202020204" pitchFamily="34" charset="0"/>
              </a:rPr>
              <a:t>Injections of PTH may be recommended for some people.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97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F75EAC-ABA0-82D5-4BFE-069D1711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49" y="0"/>
            <a:ext cx="104939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1F9BD-9491-424D-13E9-729B87E83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16" y="1825624"/>
            <a:ext cx="10891684" cy="48799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600" b="1" i="0" dirty="0">
                <a:solidFill>
                  <a:srgbClr val="212B32"/>
                </a:solidFill>
                <a:effectLst/>
                <a:latin typeface="Frutiger W01"/>
              </a:rPr>
              <a:t>Symptoms of hyperparathyroidism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100" b="0" i="0" dirty="0">
                <a:solidFill>
                  <a:srgbClr val="005EB8"/>
                </a:solidFill>
                <a:effectLst/>
                <a:latin typeface="Frutiger W01"/>
                <a:hlinkClick r:id="rId2"/>
              </a:rPr>
              <a:t>depression</a:t>
            </a:r>
            <a:endParaRPr lang="en-US" sz="3100" b="0" i="0" dirty="0">
              <a:solidFill>
                <a:srgbClr val="212B32"/>
              </a:solidFill>
              <a:effectLst/>
              <a:latin typeface="Frutiger W01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100" b="0" i="0" dirty="0">
                <a:solidFill>
                  <a:srgbClr val="212B32"/>
                </a:solidFill>
                <a:effectLst/>
                <a:latin typeface="Frutiger W01"/>
              </a:rPr>
              <a:t>tiredness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100" b="0" i="0" dirty="0">
                <a:solidFill>
                  <a:srgbClr val="212B32"/>
                </a:solidFill>
                <a:effectLst/>
                <a:latin typeface="Frutiger W01"/>
              </a:rPr>
              <a:t>feeling thirsty and peeing a lot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100" b="0" i="0" dirty="0">
                <a:solidFill>
                  <a:srgbClr val="212B32"/>
                </a:solidFill>
                <a:effectLst/>
                <a:latin typeface="Frutiger W01"/>
              </a:rPr>
              <a:t>feeling sick and losing your appetite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100" b="0" i="0" dirty="0">
                <a:solidFill>
                  <a:srgbClr val="212B32"/>
                </a:solidFill>
                <a:effectLst/>
                <a:latin typeface="Frutiger W01"/>
              </a:rPr>
              <a:t>muscle weakness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100" b="0" i="0" dirty="0">
                <a:solidFill>
                  <a:srgbClr val="005EB8"/>
                </a:solidFill>
                <a:effectLst/>
                <a:latin typeface="Frutiger W01"/>
                <a:hlinkClick r:id="rId3"/>
              </a:rPr>
              <a:t>constipation</a:t>
            </a:r>
            <a:endParaRPr lang="en-US" sz="3100" b="0" i="0" dirty="0">
              <a:solidFill>
                <a:srgbClr val="212B32"/>
              </a:solidFill>
              <a:effectLst/>
              <a:latin typeface="Frutiger W01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100" b="0" i="0" dirty="0">
                <a:solidFill>
                  <a:srgbClr val="212B32"/>
                </a:solidFill>
                <a:effectLst/>
                <a:latin typeface="Frutiger W01"/>
              </a:rPr>
              <a:t>tummy pain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100" b="0" i="0" dirty="0">
                <a:solidFill>
                  <a:srgbClr val="212B32"/>
                </a:solidFill>
                <a:effectLst/>
                <a:latin typeface="Frutiger W01"/>
              </a:rPr>
              <a:t>loss of concentration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100" b="0" i="0" dirty="0">
                <a:solidFill>
                  <a:srgbClr val="212B32"/>
                </a:solidFill>
                <a:effectLst/>
                <a:latin typeface="Frutiger W01"/>
              </a:rPr>
              <a:t>mild confusion</a:t>
            </a:r>
          </a:p>
          <a:p>
            <a:br>
              <a:rPr lang="en-US" dirty="0"/>
            </a:br>
            <a:endParaRPr lang="en-US" b="1" i="0" dirty="0">
              <a:solidFill>
                <a:srgbClr val="212B32"/>
              </a:solidFill>
              <a:effectLst/>
              <a:latin typeface="Frutiger W01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E31F51-62E6-1551-497D-80A99BB8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7" y="255639"/>
            <a:ext cx="10714703" cy="1759974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II-HYPERPARATHYROIDISM</a:t>
            </a:r>
            <a:br>
              <a:rPr lang="en-US" sz="36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700" i="0" dirty="0">
                <a:solidFill>
                  <a:srgbClr val="212B32"/>
                </a:solidFill>
                <a:effectLst/>
                <a:latin typeface="Frutiger W01"/>
              </a:rPr>
              <a:t>Hyperparathyroidism is where the parathyroid glands (in the neck, near the thyroid gland) produce too much parathyroid hormone.</a:t>
            </a:r>
            <a:br>
              <a:rPr lang="en-US" sz="2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40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05DFD-7DBB-632F-B852-7FD27443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B32"/>
                </a:solidFill>
                <a:effectLst/>
                <a:latin typeface="Frutiger W01"/>
              </a:rPr>
              <a:t>Primary hyperparathyroidism is when there's a problem within the parathyroid gland itself, usually a benign (non-cancerous) </a:t>
            </a:r>
            <a:r>
              <a:rPr lang="en-US" b="0" i="0" dirty="0" err="1">
                <a:solidFill>
                  <a:srgbClr val="212B32"/>
                </a:solidFill>
                <a:effectLst/>
                <a:latin typeface="Frutiger W01"/>
              </a:rPr>
              <a:t>tumour</a:t>
            </a:r>
            <a:r>
              <a:rPr lang="en-US" b="0" i="0" dirty="0">
                <a:solidFill>
                  <a:srgbClr val="212B32"/>
                </a:solidFill>
                <a:effectLst/>
                <a:latin typeface="Frutiger W01"/>
              </a:rPr>
              <a:t> of the gland.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B32"/>
                </a:solidFill>
                <a:effectLst/>
                <a:latin typeface="Frutiger W01"/>
              </a:rPr>
              <a:t>Secondary hyperparathyroidism is when the glands are fine but a condition, like kidney failure, lowers calcium levels and causes the body to react by producing extra parathyroid hormone.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B32"/>
                </a:solidFill>
                <a:effectLst/>
                <a:latin typeface="Frutiger W01"/>
              </a:rPr>
              <a:t>Tertiary hyperparathyroidism is when long-standing secondary hyperparathyroidism starts to behave like primary hyperparathyroidism.</a:t>
            </a:r>
          </a:p>
          <a:p>
            <a:pPr algn="l"/>
            <a:r>
              <a:rPr lang="en-US" b="0" i="0" dirty="0">
                <a:solidFill>
                  <a:srgbClr val="212B32"/>
                </a:solidFill>
                <a:effectLst/>
                <a:latin typeface="Frutiger W01"/>
              </a:rPr>
              <a:t>Tertiary hyperparathyroidism is often associated with very advanced kidney failure (usually requiring </a:t>
            </a:r>
            <a:r>
              <a:rPr lang="en-US" b="0" i="0" dirty="0">
                <a:solidFill>
                  <a:srgbClr val="005EB8"/>
                </a:solidFill>
                <a:effectLst/>
                <a:latin typeface="Frutiger W01"/>
                <a:hlinkClick r:id="rId2"/>
              </a:rPr>
              <a:t>dialysis</a:t>
            </a:r>
            <a:r>
              <a:rPr lang="en-US" b="0" i="0" dirty="0">
                <a:solidFill>
                  <a:srgbClr val="212B32"/>
                </a:solidFill>
                <a:effectLst/>
                <a:latin typeface="Frutiger W01"/>
              </a:rPr>
              <a:t>).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6FD6690-0D0B-BF63-8457-6B7270C3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B32"/>
                </a:solidFill>
                <a:effectLst/>
                <a:latin typeface="Frutiger W01"/>
              </a:rPr>
              <a:t>There are 3 types of hyperparathyroidism.</a:t>
            </a:r>
            <a:br>
              <a:rPr lang="en-US" b="0" i="0" dirty="0">
                <a:solidFill>
                  <a:srgbClr val="212B32"/>
                </a:solidFill>
                <a:effectLst/>
                <a:latin typeface="Frutiger W01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739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975A-E0AB-E346-A04D-237C09CA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b="1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PRIMARY HYPERPARATHYROIDISM 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485BF-29F4-5593-5A70-39D61681B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12B32"/>
                </a:solidFill>
                <a:effectLst/>
                <a:latin typeface="Frutiger W01"/>
              </a:rPr>
              <a:t>In 4 out of 5 cases, primary hyperparathyroidism is caused by a non-cancerous </a:t>
            </a:r>
            <a:r>
              <a:rPr lang="en-US" b="0" i="0" dirty="0" err="1">
                <a:solidFill>
                  <a:srgbClr val="212B32"/>
                </a:solidFill>
                <a:effectLst/>
                <a:latin typeface="Frutiger W01"/>
              </a:rPr>
              <a:t>tumour</a:t>
            </a:r>
            <a:r>
              <a:rPr lang="en-US" b="0" i="0" dirty="0">
                <a:solidFill>
                  <a:srgbClr val="212B32"/>
                </a:solidFill>
                <a:effectLst/>
                <a:latin typeface="Frutiger W01"/>
              </a:rPr>
              <a:t> called an adenoma on one of the parathyroid glands.</a:t>
            </a:r>
          </a:p>
          <a:p>
            <a:pPr algn="l"/>
            <a:r>
              <a:rPr lang="en-US" b="0" i="0" dirty="0">
                <a:solidFill>
                  <a:srgbClr val="212B32"/>
                </a:solidFill>
                <a:effectLst/>
                <a:latin typeface="Frutiger W01"/>
              </a:rPr>
              <a:t>Less commonly, it can occur if 2 or more parathyroid glands become enlarged (hyperplasia).</a:t>
            </a:r>
          </a:p>
          <a:p>
            <a:pPr algn="l"/>
            <a:r>
              <a:rPr lang="en-US" b="0" i="0" dirty="0">
                <a:solidFill>
                  <a:srgbClr val="212B32"/>
                </a:solidFill>
                <a:effectLst/>
                <a:latin typeface="Frutiger W01"/>
              </a:rPr>
              <a:t>Very rarely, primary hyperparathyroidism can be caused by cancer of a parathyroid gland.</a:t>
            </a:r>
          </a:p>
          <a:p>
            <a:pPr algn="l"/>
            <a:r>
              <a:rPr lang="en-US" b="0" i="0" dirty="0">
                <a:solidFill>
                  <a:srgbClr val="212B32"/>
                </a:solidFill>
                <a:effectLst/>
                <a:latin typeface="Frutiger W01"/>
              </a:rPr>
              <a:t>Women are more likely to develop primary hyperparathyroidism than men, and most people who develop it are over 60.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4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648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Rounded MT</vt:lpstr>
      <vt:lpstr>Calibri</vt:lpstr>
      <vt:lpstr>Calibri Light</vt:lpstr>
      <vt:lpstr>Frutiger W01</vt:lpstr>
      <vt:lpstr>Office Theme</vt:lpstr>
      <vt:lpstr>Disorder of parathyroid gland </vt:lpstr>
      <vt:lpstr>PowerPoint Presentation</vt:lpstr>
      <vt:lpstr>SYMPTOMES OF HYPOPARATHYRODISM</vt:lpstr>
      <vt:lpstr>PowerPoint Presentation</vt:lpstr>
      <vt:lpstr>Treatment </vt:lpstr>
      <vt:lpstr>PowerPoint Presentation</vt:lpstr>
      <vt:lpstr>II-HYPERPARATHYROIDISM Hyperparathyroidism is where the parathyroid glands (in the neck, near the thyroid gland) produce too much parathyroid hormone. </vt:lpstr>
      <vt:lpstr>There are 3 types of hyperparathyroidism. </vt:lpstr>
      <vt:lpstr>PRIMARY HYPERPARATHYROIDISM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Disorder of parathyroid gland </dc:title>
  <dc:creator>Salma Marey</dc:creator>
  <cp:lastModifiedBy>Salma Marey</cp:lastModifiedBy>
  <cp:revision>3</cp:revision>
  <dcterms:created xsi:type="dcterms:W3CDTF">2023-05-02T14:36:41Z</dcterms:created>
  <dcterms:modified xsi:type="dcterms:W3CDTF">2023-05-02T15:30:18Z</dcterms:modified>
</cp:coreProperties>
</file>