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85453E-827E-4E1A-8BC7-77B9BBC550B2}"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250044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196862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67829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280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1075750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85453E-827E-4E1A-8BC7-77B9BBC550B2}"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118439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85453E-827E-4E1A-8BC7-77B9BBC550B2}"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276870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85453E-827E-4E1A-8BC7-77B9BBC550B2}"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1051005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85453E-827E-4E1A-8BC7-77B9BBC550B2}"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300148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85453E-827E-4E1A-8BC7-77B9BBC550B2}"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370748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5453E-827E-4E1A-8BC7-77B9BBC550B2}"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9486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52193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85453E-827E-4E1A-8BC7-77B9BBC550B2}" type="datetimeFigureOut">
              <a:rPr lang="en-US" smtClean="0"/>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96603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85453E-827E-4E1A-8BC7-77B9BBC550B2}"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215778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85453E-827E-4E1A-8BC7-77B9BBC550B2}" type="datetimeFigureOut">
              <a:rPr lang="en-US" smtClean="0"/>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164754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85073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85453E-827E-4E1A-8BC7-77B9BBC550B2}"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F043A-9FDE-4FA0-9268-B5E355ECFCB5}" type="slidenum">
              <a:rPr lang="en-US" smtClean="0"/>
              <a:t>‹#›</a:t>
            </a:fld>
            <a:endParaRPr lang="en-US"/>
          </a:p>
        </p:txBody>
      </p:sp>
    </p:spTree>
    <p:extLst>
      <p:ext uri="{BB962C8B-B14F-4D97-AF65-F5344CB8AC3E}">
        <p14:creationId xmlns:p14="http://schemas.microsoft.com/office/powerpoint/2010/main" val="298082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85453E-827E-4E1A-8BC7-77B9BBC550B2}" type="datetimeFigureOut">
              <a:rPr lang="en-US" smtClean="0"/>
              <a:t>8/4/2024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CF043A-9FDE-4FA0-9268-B5E355ECFCB5}" type="slidenum">
              <a:rPr lang="en-US" smtClean="0"/>
              <a:t>‹#›</a:t>
            </a:fld>
            <a:endParaRPr lang="en-US"/>
          </a:p>
        </p:txBody>
      </p:sp>
    </p:spTree>
    <p:extLst>
      <p:ext uri="{BB962C8B-B14F-4D97-AF65-F5344CB8AC3E}">
        <p14:creationId xmlns:p14="http://schemas.microsoft.com/office/powerpoint/2010/main" val="5423625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276" y="779577"/>
            <a:ext cx="8689976" cy="2509213"/>
          </a:xfrm>
        </p:spPr>
        <p:txBody>
          <a:bodyPr/>
          <a:lstStyle/>
          <a:p>
            <a:r>
              <a:rPr lang="en-US" dirty="0">
                <a:solidFill>
                  <a:srgbClr val="0070C0"/>
                </a:solidFill>
              </a:rPr>
              <a:t>Price Prediction of Airbnb listings</a:t>
            </a:r>
          </a:p>
        </p:txBody>
      </p:sp>
      <p:sp>
        <p:nvSpPr>
          <p:cNvPr id="3" name="Subtitle 2"/>
          <p:cNvSpPr>
            <a:spLocks noGrp="1"/>
          </p:cNvSpPr>
          <p:nvPr>
            <p:ph type="subTitle" idx="1"/>
          </p:nvPr>
        </p:nvSpPr>
        <p:spPr/>
        <p:txBody>
          <a:bodyPr>
            <a:noAutofit/>
          </a:bodyPr>
          <a:lstStyle/>
          <a:p>
            <a:pPr algn="l"/>
            <a:r>
              <a:rPr lang="en-US" sz="2000" b="1" u="sng" dirty="0" smtClean="0"/>
              <a:t>Supervised by: </a:t>
            </a:r>
            <a:r>
              <a:rPr lang="en-US" sz="2000" b="1" u="sng" dirty="0"/>
              <a:t>Dr. Yuan </a:t>
            </a:r>
            <a:r>
              <a:rPr lang="en-US" sz="2000" b="1" u="sng" dirty="0" smtClean="0"/>
              <a:t>Tian</a:t>
            </a:r>
          </a:p>
          <a:p>
            <a:pPr algn="l"/>
            <a:r>
              <a:rPr lang="en-US" sz="2000" b="1" u="sng" dirty="0" smtClean="0"/>
              <a:t>Group No.2</a:t>
            </a:r>
          </a:p>
          <a:p>
            <a:pPr algn="l"/>
            <a:r>
              <a:rPr lang="en-US" sz="1800" b="1" dirty="0" smtClean="0"/>
              <a:t>Salma Mohamed Maher</a:t>
            </a:r>
          </a:p>
          <a:p>
            <a:pPr algn="l"/>
            <a:r>
              <a:rPr lang="en-US" sz="1800" b="1" dirty="0" smtClean="0"/>
              <a:t>Yasmin </a:t>
            </a:r>
            <a:r>
              <a:rPr lang="en-US" sz="1800" b="1" dirty="0" err="1" smtClean="0"/>
              <a:t>gamal</a:t>
            </a:r>
            <a:r>
              <a:rPr lang="en-US" sz="1800" b="1" dirty="0" smtClean="0"/>
              <a:t> Mohamed</a:t>
            </a:r>
          </a:p>
        </p:txBody>
      </p:sp>
    </p:spTree>
    <p:extLst>
      <p:ext uri="{BB962C8B-B14F-4D97-AF65-F5344CB8AC3E}">
        <p14:creationId xmlns:p14="http://schemas.microsoft.com/office/powerpoint/2010/main" val="270820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2768" y="1207008"/>
            <a:ext cx="7231598" cy="2677656"/>
          </a:xfrm>
          <a:prstGeom prst="rect">
            <a:avLst/>
          </a:prstGeom>
          <a:noFill/>
        </p:spPr>
        <p:txBody>
          <a:bodyPr wrap="square" rtlCol="0">
            <a:spAutoFit/>
          </a:bodyPr>
          <a:lstStyle/>
          <a:p>
            <a:r>
              <a:rPr lang="en-US" sz="2800" u="sng" dirty="0" smtClean="0"/>
              <a:t>AGENDA</a:t>
            </a:r>
          </a:p>
          <a:p>
            <a:endParaRPr lang="en-US" sz="2800" u="sng" dirty="0" smtClean="0"/>
          </a:p>
          <a:p>
            <a:pPr marL="457200" indent="-457200">
              <a:buFont typeface="Arial" panose="020B0604020202020204" pitchFamily="34" charset="0"/>
              <a:buChar char="•"/>
            </a:pPr>
            <a:r>
              <a:rPr lang="en-US" sz="2800" dirty="0" smtClean="0"/>
              <a:t>Introduction</a:t>
            </a:r>
          </a:p>
          <a:p>
            <a:pPr marL="457200" indent="-457200">
              <a:buFont typeface="Arial" panose="020B0604020202020204" pitchFamily="34" charset="0"/>
              <a:buChar char="•"/>
            </a:pPr>
            <a:r>
              <a:rPr lang="en-US" sz="2800" dirty="0" smtClean="0"/>
              <a:t>Motivation</a:t>
            </a:r>
          </a:p>
          <a:p>
            <a:pPr marL="457200" indent="-457200">
              <a:buFont typeface="Arial" panose="020B0604020202020204" pitchFamily="34" charset="0"/>
              <a:buChar char="•"/>
            </a:pPr>
            <a:r>
              <a:rPr lang="en-US" sz="2800" dirty="0" smtClean="0"/>
              <a:t>Dataset Statistics</a:t>
            </a:r>
          </a:p>
          <a:p>
            <a:pPr marL="457200" indent="-457200">
              <a:buFont typeface="Arial" panose="020B0604020202020204" pitchFamily="34" charset="0"/>
              <a:buChar char="•"/>
            </a:pPr>
            <a:r>
              <a:rPr lang="en-US" sz="2800" dirty="0" smtClean="0"/>
              <a:t>Methodology </a:t>
            </a:r>
          </a:p>
        </p:txBody>
      </p:sp>
    </p:spTree>
    <p:extLst>
      <p:ext uri="{BB962C8B-B14F-4D97-AF65-F5344CB8AC3E}">
        <p14:creationId xmlns:p14="http://schemas.microsoft.com/office/powerpoint/2010/main" val="192570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9305" y="795528"/>
            <a:ext cx="9116568" cy="4031873"/>
          </a:xfrm>
          <a:prstGeom prst="rect">
            <a:avLst/>
          </a:prstGeom>
          <a:noFill/>
        </p:spPr>
        <p:txBody>
          <a:bodyPr wrap="square" rtlCol="0">
            <a:spAutoFit/>
          </a:bodyPr>
          <a:lstStyle/>
          <a:p>
            <a:r>
              <a:rPr lang="en-US" sz="3200" b="1" u="sng" dirty="0" smtClean="0">
                <a:solidFill>
                  <a:srgbClr val="0070C0"/>
                </a:solidFill>
              </a:rPr>
              <a:t>Introduction:</a:t>
            </a:r>
          </a:p>
          <a:p>
            <a:endParaRPr lang="en-US" sz="2800" dirty="0" smtClean="0"/>
          </a:p>
          <a:p>
            <a:r>
              <a:rPr lang="en-US" sz="2800" dirty="0" smtClean="0"/>
              <a:t>Airbnb is an online community marketplace that connects people looking to rent their homes with people who are looking for accommodations.</a:t>
            </a:r>
          </a:p>
          <a:p>
            <a:endParaRPr lang="en-US" sz="2800" dirty="0"/>
          </a:p>
          <a:p>
            <a:r>
              <a:rPr lang="en-US" sz="2800" dirty="0" smtClean="0"/>
              <a:t>This dataset focuses on Airbnb listings and activities in New York City, a prime destination for both tourists and business travelers.</a:t>
            </a:r>
          </a:p>
        </p:txBody>
      </p:sp>
    </p:spTree>
    <p:extLst>
      <p:ext uri="{BB962C8B-B14F-4D97-AF65-F5344CB8AC3E}">
        <p14:creationId xmlns:p14="http://schemas.microsoft.com/office/powerpoint/2010/main" val="263628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3816" y="1316736"/>
            <a:ext cx="11507071" cy="5126486"/>
          </a:xfrm>
          <a:prstGeom prst="rect">
            <a:avLst/>
          </a:prstGeom>
          <a:noFill/>
        </p:spPr>
        <p:txBody>
          <a:bodyPr wrap="square" rtlCol="0">
            <a:spAutoFit/>
          </a:bodyPr>
          <a:lstStyle/>
          <a:p>
            <a:r>
              <a:rPr lang="en-US" sz="3200" u="sng" dirty="0" smtClean="0">
                <a:solidFill>
                  <a:srgbClr val="0070C0"/>
                </a:solidFill>
              </a:rPr>
              <a:t>Motivation:</a:t>
            </a:r>
          </a:p>
          <a:p>
            <a:endParaRPr lang="en-US" sz="3200" u="sng" dirty="0">
              <a:solidFill>
                <a:srgbClr val="0070C0"/>
              </a:solidFill>
            </a:endParaRPr>
          </a:p>
          <a:p>
            <a:r>
              <a:rPr lang="en-US" sz="3200" dirty="0" smtClean="0"/>
              <a:t>The primary goal of analyzing this dataset is to gain insights related to pricing and guest satisfaction. This can help hosts optimize their listings, guests find suitable accommodations, and Airbnb as a platform to enhance its services.</a:t>
            </a:r>
            <a:endParaRPr lang="en-US" sz="3200" u="sng" dirty="0" smtClean="0">
              <a:solidFill>
                <a:srgbClr val="0070C0"/>
              </a:solidFill>
            </a:endParaRPr>
          </a:p>
          <a:p>
            <a:endParaRPr lang="en-US" sz="3200" u="sng" dirty="0" smtClean="0">
              <a:solidFill>
                <a:srgbClr val="0070C0"/>
              </a:solidFill>
            </a:endParaRPr>
          </a:p>
          <a:p>
            <a:endParaRPr lang="en-US" sz="3200" u="sng" dirty="0">
              <a:solidFill>
                <a:srgbClr val="0070C0"/>
              </a:solidFill>
            </a:endParaRPr>
          </a:p>
          <a:p>
            <a:endParaRPr lang="en-US" sz="3200" u="sng" dirty="0">
              <a:solidFill>
                <a:srgbClr val="0070C0"/>
              </a:solidFill>
            </a:endParaRPr>
          </a:p>
          <a:p>
            <a:endParaRPr lang="en-US" sz="3200" u="sng" dirty="0">
              <a:solidFill>
                <a:srgbClr val="0070C0"/>
              </a:solidFill>
            </a:endParaRPr>
          </a:p>
        </p:txBody>
      </p:sp>
    </p:spTree>
    <p:extLst>
      <p:ext uri="{BB962C8B-B14F-4D97-AF65-F5344CB8AC3E}">
        <p14:creationId xmlns:p14="http://schemas.microsoft.com/office/powerpoint/2010/main" val="408158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5297" y="1021515"/>
            <a:ext cx="7845552" cy="4770537"/>
          </a:xfrm>
          <a:prstGeom prst="rect">
            <a:avLst/>
          </a:prstGeom>
          <a:noFill/>
        </p:spPr>
        <p:txBody>
          <a:bodyPr wrap="square" rtlCol="0">
            <a:spAutoFit/>
          </a:bodyPr>
          <a:lstStyle/>
          <a:p>
            <a:r>
              <a:rPr lang="en-US" sz="3200" u="sng" dirty="0" smtClean="0">
                <a:solidFill>
                  <a:srgbClr val="0070C0"/>
                </a:solidFill>
              </a:rPr>
              <a:t>Dataset Statistics:</a:t>
            </a:r>
          </a:p>
          <a:p>
            <a:endParaRPr lang="en-US" sz="3200" u="sng" dirty="0" smtClean="0">
              <a:solidFill>
                <a:srgbClr val="0070C0"/>
              </a:solidFill>
            </a:endParaRPr>
          </a:p>
          <a:p>
            <a:r>
              <a:rPr lang="en-US" sz="2000" dirty="0" smtClean="0"/>
              <a:t>The dataset is a collection of Airbnb listings. It contains various attributes related to Airbnb properties, hosts, and user interactions. </a:t>
            </a:r>
          </a:p>
          <a:p>
            <a:endParaRPr lang="en-US" sz="2000" dirty="0"/>
          </a:p>
          <a:p>
            <a:r>
              <a:rPr lang="en-US" sz="2000" dirty="0" smtClean="0"/>
              <a:t>The Airbnb dataset consists of 102,599 entries and 28 features.</a:t>
            </a:r>
          </a:p>
          <a:p>
            <a:endParaRPr lang="en-US" sz="2000" u="sng" dirty="0" smtClean="0"/>
          </a:p>
          <a:p>
            <a:r>
              <a:rPr lang="en-US" sz="2000" u="sng" dirty="0" smtClean="0"/>
              <a:t>Key Features of the Dataset:</a:t>
            </a:r>
          </a:p>
          <a:p>
            <a:pPr marL="457200" indent="-457200">
              <a:buFont typeface="+mj-lt"/>
              <a:buAutoNum type="arabicPeriod"/>
            </a:pPr>
            <a:r>
              <a:rPr lang="en-US" sz="2000" dirty="0" smtClean="0"/>
              <a:t>Listings details</a:t>
            </a:r>
          </a:p>
          <a:p>
            <a:pPr marL="457200" indent="-457200">
              <a:buFont typeface="+mj-lt"/>
              <a:buAutoNum type="arabicPeriod"/>
            </a:pPr>
            <a:r>
              <a:rPr lang="en-US" sz="2000" dirty="0" smtClean="0"/>
              <a:t>Geographical Information</a:t>
            </a:r>
            <a:endParaRPr lang="en-US" sz="2000" dirty="0"/>
          </a:p>
          <a:p>
            <a:pPr marL="457200" indent="-457200">
              <a:buFont typeface="+mj-lt"/>
              <a:buAutoNum type="arabicPeriod"/>
            </a:pPr>
            <a:r>
              <a:rPr lang="en-US" sz="2000" dirty="0" smtClean="0"/>
              <a:t>Pricing Information</a:t>
            </a:r>
          </a:p>
          <a:p>
            <a:pPr marL="457200" indent="-457200">
              <a:buFont typeface="+mj-lt"/>
              <a:buAutoNum type="arabicPeriod"/>
            </a:pPr>
            <a:r>
              <a:rPr lang="en-US" sz="2000" dirty="0" smtClean="0"/>
              <a:t>Booking and Availability</a:t>
            </a:r>
          </a:p>
          <a:p>
            <a:pPr marL="457200" indent="-457200">
              <a:buFont typeface="+mj-lt"/>
              <a:buAutoNum type="arabicPeriod"/>
            </a:pPr>
            <a:r>
              <a:rPr lang="en-US" sz="2000" dirty="0" smtClean="0"/>
              <a:t>Review Information</a:t>
            </a:r>
          </a:p>
          <a:p>
            <a:pPr marL="457200" indent="-457200">
              <a:buFont typeface="+mj-lt"/>
              <a:buAutoNum type="arabicPeriod"/>
            </a:pPr>
            <a:endParaRPr lang="en-US" sz="2000" u="sng" dirty="0">
              <a:solidFill>
                <a:srgbClr val="0070C0"/>
              </a:solidFill>
            </a:endParaRPr>
          </a:p>
        </p:txBody>
      </p:sp>
    </p:spTree>
    <p:extLst>
      <p:ext uri="{BB962C8B-B14F-4D97-AF65-F5344CB8AC3E}">
        <p14:creationId xmlns:p14="http://schemas.microsoft.com/office/powerpoint/2010/main" val="272459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9032" y="576072"/>
            <a:ext cx="6190488" cy="2923877"/>
          </a:xfrm>
          <a:prstGeom prst="rect">
            <a:avLst/>
          </a:prstGeom>
          <a:noFill/>
        </p:spPr>
        <p:txBody>
          <a:bodyPr wrap="square" rtlCol="0">
            <a:spAutoFit/>
          </a:bodyPr>
          <a:lstStyle/>
          <a:p>
            <a:r>
              <a:rPr lang="en-US" sz="3200" u="sng" dirty="0" smtClean="0">
                <a:solidFill>
                  <a:srgbClr val="0070C0"/>
                </a:solidFill>
              </a:rPr>
              <a:t>Methodology:</a:t>
            </a:r>
          </a:p>
          <a:p>
            <a:endParaRPr lang="en-US" sz="3200" u="sng" dirty="0">
              <a:solidFill>
                <a:srgbClr val="0070C0"/>
              </a:solidFill>
            </a:endParaRPr>
          </a:p>
          <a:p>
            <a:pPr marL="457200" indent="-457200">
              <a:buAutoNum type="arabicPeriod"/>
            </a:pPr>
            <a:r>
              <a:rPr lang="en-US" sz="2400" u="sng" dirty="0" smtClean="0">
                <a:solidFill>
                  <a:srgbClr val="002060"/>
                </a:solidFill>
              </a:rPr>
              <a:t>Data Cleaning and Preparation.</a:t>
            </a:r>
          </a:p>
          <a:p>
            <a:pPr marL="457200" indent="-457200">
              <a:buAutoNum type="arabicPeriod"/>
            </a:pPr>
            <a:endParaRPr lang="en-US" sz="2400" u="sng" dirty="0" smtClean="0">
              <a:solidFill>
                <a:srgbClr val="002060"/>
              </a:solidFill>
            </a:endParaRPr>
          </a:p>
          <a:p>
            <a:pPr marL="342900" indent="-342900">
              <a:buFont typeface="Arial" panose="020B0604020202020204" pitchFamily="34" charset="0"/>
              <a:buChar char="•"/>
            </a:pPr>
            <a:r>
              <a:rPr lang="en-US" sz="2400" dirty="0" smtClean="0"/>
              <a:t>Handling Missing Values:</a:t>
            </a:r>
          </a:p>
          <a:p>
            <a:endParaRPr lang="en-US" sz="2400" u="sng" dirty="0" smtClean="0"/>
          </a:p>
          <a:p>
            <a:endParaRPr lang="en-US" sz="2400" u="sng"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831" y="1153596"/>
            <a:ext cx="4616023" cy="44791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19" y="2907793"/>
            <a:ext cx="6391824" cy="3200452"/>
          </a:xfrm>
          <a:prstGeom prst="rect">
            <a:avLst/>
          </a:prstGeom>
        </p:spPr>
      </p:pic>
    </p:spTree>
    <p:extLst>
      <p:ext uri="{BB962C8B-B14F-4D97-AF65-F5344CB8AC3E}">
        <p14:creationId xmlns:p14="http://schemas.microsoft.com/office/powerpoint/2010/main" val="3141826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504" y="585216"/>
            <a:ext cx="6788397" cy="6063198"/>
          </a:xfrm>
          <a:prstGeom prst="rect">
            <a:avLst/>
          </a:prstGeom>
          <a:noFill/>
        </p:spPr>
        <p:txBody>
          <a:bodyPr wrap="none" rtlCol="0">
            <a:spAutoFit/>
          </a:bodyPr>
          <a:lstStyle/>
          <a:p>
            <a:r>
              <a:rPr lang="en-US" sz="2800" u="sng" dirty="0" smtClean="0"/>
              <a:t>1-Mean/Median Imputation</a:t>
            </a:r>
          </a:p>
          <a:p>
            <a:endParaRPr lang="en-US" sz="2800" u="sng" dirty="0" smtClean="0"/>
          </a:p>
          <a:p>
            <a:pPr marL="457200" indent="-457200">
              <a:buFont typeface="Arial" panose="020B0604020202020204" pitchFamily="34" charset="0"/>
              <a:buChar char="•"/>
            </a:pPr>
            <a:r>
              <a:rPr lang="en-US" sz="2000" dirty="0" smtClean="0"/>
              <a:t>Price</a:t>
            </a:r>
          </a:p>
          <a:p>
            <a:pPr marL="457200" indent="-457200">
              <a:buFont typeface="Arial" panose="020B0604020202020204" pitchFamily="34" charset="0"/>
              <a:buChar char="•"/>
            </a:pPr>
            <a:r>
              <a:rPr lang="en-US" sz="2000" dirty="0" smtClean="0"/>
              <a:t>Service Fee Column</a:t>
            </a:r>
          </a:p>
          <a:p>
            <a:pPr marL="457200" indent="-457200">
              <a:buFont typeface="Arial" panose="020B0604020202020204" pitchFamily="34" charset="0"/>
              <a:buChar char="•"/>
            </a:pPr>
            <a:r>
              <a:rPr lang="en-US" sz="2000" dirty="0" smtClean="0"/>
              <a:t>Number of reviews</a:t>
            </a:r>
          </a:p>
          <a:p>
            <a:pPr marL="457200" indent="-457200">
              <a:buFont typeface="Arial" panose="020B0604020202020204" pitchFamily="34" charset="0"/>
              <a:buChar char="•"/>
            </a:pPr>
            <a:endParaRPr lang="en-US" sz="2000" dirty="0"/>
          </a:p>
          <a:p>
            <a:r>
              <a:rPr lang="en-US" sz="2800" u="sng" dirty="0" smtClean="0"/>
              <a:t>2-Mode Imputation</a:t>
            </a:r>
          </a:p>
          <a:p>
            <a:endParaRPr lang="en-US" sz="2800" u="sng" dirty="0" smtClean="0"/>
          </a:p>
          <a:p>
            <a:pPr marL="457200" indent="-457200">
              <a:buFont typeface="Arial" panose="020B0604020202020204" pitchFamily="34" charset="0"/>
              <a:buChar char="•"/>
            </a:pPr>
            <a:r>
              <a:rPr lang="en-US" sz="2000" dirty="0" smtClean="0"/>
              <a:t>Review rate number</a:t>
            </a:r>
          </a:p>
          <a:p>
            <a:pPr marL="457200" indent="-457200">
              <a:buFont typeface="Arial" panose="020B0604020202020204" pitchFamily="34" charset="0"/>
              <a:buChar char="•"/>
            </a:pPr>
            <a:endParaRPr lang="en-US" sz="2000" dirty="0"/>
          </a:p>
          <a:p>
            <a:r>
              <a:rPr lang="en-US" sz="2800" u="sng" dirty="0" smtClean="0"/>
              <a:t>3-Deletion</a:t>
            </a:r>
          </a:p>
          <a:p>
            <a:endParaRPr lang="en-US" sz="2800" u="sng" dirty="0" smtClean="0"/>
          </a:p>
          <a:p>
            <a:pPr marL="457200" indent="-457200">
              <a:buFont typeface="Arial" panose="020B0604020202020204" pitchFamily="34" charset="0"/>
              <a:buChar char="•"/>
            </a:pPr>
            <a:r>
              <a:rPr lang="en-US" sz="2000" dirty="0" smtClean="0"/>
              <a:t>License (it has only 2 values and all other values are missing)</a:t>
            </a:r>
          </a:p>
          <a:p>
            <a:pPr marL="457200" indent="-457200">
              <a:buFont typeface="Arial" panose="020B0604020202020204" pitchFamily="34" charset="0"/>
              <a:buChar char="•"/>
            </a:pPr>
            <a:r>
              <a:rPr lang="en-US" sz="2000" dirty="0" smtClean="0"/>
              <a:t>Country-Country Code (they have only one unique value)</a:t>
            </a:r>
          </a:p>
          <a:p>
            <a:pPr marL="457200" indent="-457200">
              <a:buFont typeface="Arial" panose="020B0604020202020204" pitchFamily="34" charset="0"/>
              <a:buChar char="•"/>
            </a:pPr>
            <a:r>
              <a:rPr lang="en-US" sz="2000" dirty="0" smtClean="0"/>
              <a:t>Id, host-id, host name</a:t>
            </a:r>
          </a:p>
          <a:p>
            <a:endParaRPr lang="en-US" sz="2000" u="sng" dirty="0" smtClean="0"/>
          </a:p>
          <a:p>
            <a:pPr marL="342900" indent="-342900">
              <a:buFont typeface="Arial" panose="020B0604020202020204" pitchFamily="34" charset="0"/>
              <a:buChar char="•"/>
            </a:pPr>
            <a:endParaRPr lang="en-US" sz="2000" u="sng" dirty="0" smtClean="0"/>
          </a:p>
        </p:txBody>
      </p:sp>
    </p:spTree>
    <p:extLst>
      <p:ext uri="{BB962C8B-B14F-4D97-AF65-F5344CB8AC3E}">
        <p14:creationId xmlns:p14="http://schemas.microsoft.com/office/powerpoint/2010/main" val="1424782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5880" y="705109"/>
            <a:ext cx="6478568" cy="2431435"/>
          </a:xfrm>
          <a:prstGeom prst="rect">
            <a:avLst/>
          </a:prstGeom>
          <a:noFill/>
        </p:spPr>
        <p:txBody>
          <a:bodyPr wrap="none" rtlCol="0">
            <a:spAutoFit/>
          </a:bodyPr>
          <a:lstStyle/>
          <a:p>
            <a:r>
              <a:rPr lang="en-US" sz="2800" u="sng" dirty="0" smtClean="0"/>
              <a:t>4-Imputation Based on Existing Relationships</a:t>
            </a:r>
          </a:p>
          <a:p>
            <a:endParaRPr lang="en-US" sz="2800" u="sng" dirty="0"/>
          </a:p>
          <a:p>
            <a:pPr marL="457200" indent="-457200">
              <a:buFont typeface="Arial" panose="020B0604020202020204" pitchFamily="34" charset="0"/>
              <a:buChar char="•"/>
            </a:pPr>
            <a:r>
              <a:rPr lang="en-US" sz="2000" dirty="0"/>
              <a:t>Calculated host listings count </a:t>
            </a:r>
            <a:r>
              <a:rPr lang="en-US" sz="2000" dirty="0" smtClean="0"/>
              <a:t>Column</a:t>
            </a:r>
            <a:endParaRPr lang="en-US" sz="2800" u="sng" dirty="0" smtClean="0"/>
          </a:p>
          <a:p>
            <a:pPr marL="457200" indent="-457200">
              <a:buFont typeface="Arial" panose="020B0604020202020204" pitchFamily="34" charset="0"/>
              <a:buChar char="•"/>
            </a:pPr>
            <a:r>
              <a:rPr lang="en-US" sz="2000" dirty="0" smtClean="0"/>
              <a:t>Neighborhood group Column</a:t>
            </a:r>
          </a:p>
          <a:p>
            <a:endParaRPr lang="en-US" sz="2800" u="sng" dirty="0" smtClean="0"/>
          </a:p>
          <a:p>
            <a:endParaRPr lang="en-US" sz="2800"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343" y="2584864"/>
            <a:ext cx="7006271" cy="16132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343" y="4414996"/>
            <a:ext cx="7006271" cy="2205678"/>
          </a:xfrm>
          <a:prstGeom prst="rect">
            <a:avLst/>
          </a:prstGeom>
        </p:spPr>
      </p:pic>
    </p:spTree>
    <p:extLst>
      <p:ext uri="{BB962C8B-B14F-4D97-AF65-F5344CB8AC3E}">
        <p14:creationId xmlns:p14="http://schemas.microsoft.com/office/powerpoint/2010/main" val="4233938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2060"/>
                </a:solidFill>
              </a:rPr>
              <a:t>2-Data Visualization</a:t>
            </a:r>
          </a:p>
        </p:txBody>
      </p:sp>
      <p:sp>
        <p:nvSpPr>
          <p:cNvPr id="3" name="Text Placeholder 2"/>
          <p:cNvSpPr>
            <a:spLocks noGrp="1"/>
          </p:cNvSpPr>
          <p:nvPr>
            <p:ph type="body" idx="1"/>
          </p:nvPr>
        </p:nvSpPr>
        <p:spPr/>
        <p:txBody>
          <a:bodyPr/>
          <a:lstStyle/>
          <a:p>
            <a:r>
              <a:rPr lang="en-US" sz="2000" dirty="0">
                <a:solidFill>
                  <a:srgbClr val="002060"/>
                </a:solidFill>
              </a:rPr>
              <a:t>1- </a:t>
            </a:r>
            <a:r>
              <a:rPr lang="en-US" sz="2000" dirty="0"/>
              <a:t>What is the distribution of listings across different </a:t>
            </a:r>
            <a:r>
              <a:rPr lang="en-US" sz="2000" dirty="0" err="1" smtClean="0"/>
              <a:t>neighbourhood</a:t>
            </a:r>
            <a:r>
              <a:rPr lang="en-US" sz="2000" dirty="0" smtClean="0"/>
              <a:t> </a:t>
            </a:r>
            <a:r>
              <a:rPr lang="en-US" sz="2000" dirty="0"/>
              <a:t>groups?</a:t>
            </a:r>
            <a:endParaRPr lang="en-US" sz="2000" dirty="0">
              <a:solidFill>
                <a:srgbClr val="002060"/>
              </a:solidFill>
            </a:endParaRPr>
          </a:p>
        </p:txBody>
      </p:sp>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3775" y="3051175"/>
            <a:ext cx="4414692" cy="3249323"/>
          </a:xfrm>
        </p:spPr>
      </p:pic>
      <p:sp>
        <p:nvSpPr>
          <p:cNvPr id="5" name="Text Placeholder 4"/>
          <p:cNvSpPr>
            <a:spLocks noGrp="1"/>
          </p:cNvSpPr>
          <p:nvPr>
            <p:ph type="body" sz="quarter" idx="3"/>
          </p:nvPr>
        </p:nvSpPr>
        <p:spPr>
          <a:xfrm>
            <a:off x="6395797" y="2214694"/>
            <a:ext cx="4881804" cy="679994"/>
          </a:xfrm>
        </p:spPr>
        <p:txBody>
          <a:bodyPr/>
          <a:lstStyle/>
          <a:p>
            <a:r>
              <a:rPr lang="en-US" sz="2000" dirty="0"/>
              <a:t>2</a:t>
            </a:r>
            <a:r>
              <a:rPr lang="en-US" sz="2000" dirty="0" smtClean="0"/>
              <a:t>- </a:t>
            </a:r>
            <a:r>
              <a:rPr lang="en-US" sz="2000" dirty="0"/>
              <a:t>what is the distribution of room types?</a:t>
            </a:r>
          </a:p>
        </p:txBody>
      </p:sp>
      <p:pic>
        <p:nvPicPr>
          <p:cNvPr id="8" name="Content Placeholder 7"/>
          <p:cNvPicPr>
            <a:picLocks noGrp="1" noChangeAspect="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6019802" y="3142462"/>
            <a:ext cx="5024966" cy="3158036"/>
          </a:xfrm>
        </p:spPr>
      </p:pic>
    </p:spTree>
    <p:extLst>
      <p:ext uri="{BB962C8B-B14F-4D97-AF65-F5344CB8AC3E}">
        <p14:creationId xmlns:p14="http://schemas.microsoft.com/office/powerpoint/2010/main" val="11327403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520</TotalTime>
  <Words>263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Droplet</vt:lpstr>
      <vt:lpstr>Price Prediction of Airbnb listings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2-Data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of Airbnb listings</dc:title>
  <dc:creator>Microsoft account</dc:creator>
  <cp:lastModifiedBy>lap msi</cp:lastModifiedBy>
  <cp:revision>29</cp:revision>
  <dcterms:created xsi:type="dcterms:W3CDTF">2024-08-03T15:53:08Z</dcterms:created>
  <dcterms:modified xsi:type="dcterms:W3CDTF">2024-08-04T00:38:52Z</dcterms:modified>
</cp:coreProperties>
</file>