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 flipH="1" rot="10800000">
            <a:off x="-360" y="3852360"/>
            <a:ext cx="914364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53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28760" y="2966040"/>
            <a:ext cx="6376320" cy="163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45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6120" y="355680"/>
            <a:ext cx="8169120" cy="261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5;p19"/>
          <p:cNvSpPr/>
          <p:nvPr/>
        </p:nvSpPr>
        <p:spPr>
          <a:xfrm>
            <a:off x="0" y="-2520"/>
            <a:ext cx="914364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06;p20"/>
          <p:cNvSpPr/>
          <p:nvPr/>
        </p:nvSpPr>
        <p:spPr>
          <a:xfrm flipH="1" rot="5400000">
            <a:off x="5924520" y="1926360"/>
            <a:ext cx="514548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13160" y="634680"/>
            <a:ext cx="284868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5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xx%</a:t>
            </a:r>
            <a:endParaRPr b="0" lang="fr-FR" sz="3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3733920" y="69660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5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xx%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title"/>
          </p:nvPr>
        </p:nvSpPr>
        <p:spPr>
          <a:xfrm>
            <a:off x="713160" y="1970640"/>
            <a:ext cx="284868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5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xx%</a:t>
            </a:r>
            <a:endParaRPr b="0" lang="fr-FR" sz="3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781440" y="1752480"/>
            <a:ext cx="4171320" cy="339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4;p3"/>
          <p:cNvSpPr/>
          <p:nvPr/>
        </p:nvSpPr>
        <p:spPr>
          <a:xfrm>
            <a:off x="0" y="-2520"/>
            <a:ext cx="914364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413960" y="539640"/>
            <a:ext cx="4383360" cy="134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4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22640" y="539640"/>
            <a:ext cx="155196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xx%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46120" y="1993320"/>
            <a:ext cx="8169120" cy="261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15;p21"/>
          <p:cNvSpPr/>
          <p:nvPr/>
        </p:nvSpPr>
        <p:spPr>
          <a:xfrm>
            <a:off x="0" y="0"/>
            <a:ext cx="914364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099160" y="1353960"/>
            <a:ext cx="3787200" cy="10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5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Google Shape;118;p21"/>
          <p:cNvSpPr/>
          <p:nvPr/>
        </p:nvSpPr>
        <p:spPr>
          <a:xfrm>
            <a:off x="2099160" y="3471480"/>
            <a:ext cx="378720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effectLst/>
                <a:uFillTx/>
                <a:latin typeface="Teachers"/>
                <a:ea typeface="Teacher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effectLst/>
                <a:uFillTx/>
                <a:latin typeface="Teachers"/>
                <a:ea typeface="Teachers"/>
                <a:hlinkClick r:id="rId3"/>
              </a:rPr>
              <a:t>Freepik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20;p22"/>
          <p:cNvSpPr/>
          <p:nvPr/>
        </p:nvSpPr>
        <p:spPr>
          <a:xfrm flipH="1" rot="10800000">
            <a:off x="-360" y="3852360"/>
            <a:ext cx="914364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53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22;p23"/>
          <p:cNvSpPr/>
          <p:nvPr/>
        </p:nvSpPr>
        <p:spPr>
          <a:xfrm flipH="1" rot="5400000">
            <a:off x="5924520" y="1926360"/>
            <a:ext cx="514548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Google Shape;21;p4"/>
          <p:cNvSpPr/>
          <p:nvPr/>
        </p:nvSpPr>
        <p:spPr>
          <a:xfrm flipH="1" rot="10800000">
            <a:off x="-360" y="3852360"/>
            <a:ext cx="914364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53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3;p5"/>
          <p:cNvSpPr/>
          <p:nvPr/>
        </p:nvSpPr>
        <p:spPr>
          <a:xfrm rot="16200000">
            <a:off x="-1926360" y="1926360"/>
            <a:ext cx="514548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107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6120" y="444960"/>
            <a:ext cx="81687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30;p6"/>
          <p:cNvSpPr/>
          <p:nvPr/>
        </p:nvSpPr>
        <p:spPr>
          <a:xfrm>
            <a:off x="0" y="-2520"/>
            <a:ext cx="914364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6120" y="437400"/>
            <a:ext cx="81687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33;p7"/>
          <p:cNvSpPr/>
          <p:nvPr/>
        </p:nvSpPr>
        <p:spPr>
          <a:xfrm rot="16200000">
            <a:off x="-1926360" y="1926360"/>
            <a:ext cx="514548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107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6120" y="2350440"/>
            <a:ext cx="2956320" cy="22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599640" y="2350440"/>
            <a:ext cx="5115240" cy="279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11"/>
          <p:cNvSpPr/>
          <p:nvPr/>
        </p:nvSpPr>
        <p:spPr>
          <a:xfrm>
            <a:off x="0" y="-2520"/>
            <a:ext cx="914364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4120" y="1288080"/>
            <a:ext cx="6575760" cy="152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xx%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5" name="Google Shape;39;p8"/>
          <p:cNvSpPr/>
          <p:nvPr/>
        </p:nvSpPr>
        <p:spPr>
          <a:xfrm rot="16200000">
            <a:off x="-1926360" y="1926360"/>
            <a:ext cx="514548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107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41;p9"/>
          <p:cNvSpPr/>
          <p:nvPr/>
        </p:nvSpPr>
        <p:spPr>
          <a:xfrm flipH="1" rot="10800000">
            <a:off x="-360" y="3852360"/>
            <a:ext cx="914364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53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28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31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3;p13"/>
          <p:cNvSpPr/>
          <p:nvPr/>
        </p:nvSpPr>
        <p:spPr>
          <a:xfrm flipH="1" rot="5400000">
            <a:off x="5924520" y="1926360"/>
            <a:ext cx="514548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6120" y="444960"/>
            <a:ext cx="81687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7577280" y="1484280"/>
            <a:ext cx="8467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5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xx%</a:t>
            </a:r>
            <a:endParaRPr b="0" lang="fr-FR" sz="2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7577280" y="3085560"/>
            <a:ext cx="8467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5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xx%</a:t>
            </a:r>
            <a:endParaRPr b="0" lang="fr-FR" sz="2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7577280" y="2018880"/>
            <a:ext cx="8467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5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xx%</a:t>
            </a:r>
            <a:endParaRPr b="0" lang="fr-FR" sz="2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7577280" y="3620880"/>
            <a:ext cx="8467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5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xx%</a:t>
            </a:r>
            <a:endParaRPr b="0" lang="fr-FR" sz="2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7577280" y="2549880"/>
            <a:ext cx="8467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5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xx%</a:t>
            </a:r>
            <a:endParaRPr b="0" lang="fr-FR" sz="2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title"/>
          </p:nvPr>
        </p:nvSpPr>
        <p:spPr>
          <a:xfrm>
            <a:off x="7577280" y="4156560"/>
            <a:ext cx="846720" cy="4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5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xx%</a:t>
            </a:r>
            <a:endParaRPr b="0" lang="fr-FR" sz="2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8;p14"/>
          <p:cNvSpPr/>
          <p:nvPr/>
        </p:nvSpPr>
        <p:spPr>
          <a:xfrm rot="16200000">
            <a:off x="-1926360" y="1926360"/>
            <a:ext cx="514548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107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4207320" cy="118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1;p15"/>
          <p:cNvSpPr/>
          <p:nvPr/>
        </p:nvSpPr>
        <p:spPr>
          <a:xfrm flipH="1" rot="10800000">
            <a:off x="-360" y="3852360"/>
            <a:ext cx="914364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53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74;p16"/>
          <p:cNvSpPr/>
          <p:nvPr/>
        </p:nvSpPr>
        <p:spPr>
          <a:xfrm flipH="1" rot="5400000">
            <a:off x="5924520" y="1926360"/>
            <a:ext cx="514548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201200" y="539640"/>
            <a:ext cx="4513680" cy="219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8;p17"/>
          <p:cNvSpPr/>
          <p:nvPr/>
        </p:nvSpPr>
        <p:spPr>
          <a:xfrm rot="16200000">
            <a:off x="-1926360" y="1926360"/>
            <a:ext cx="514548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107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6120" y="2350440"/>
            <a:ext cx="2956320" cy="22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599640" y="2350440"/>
            <a:ext cx="5115240" cy="279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83;p18"/>
          <p:cNvSpPr/>
          <p:nvPr/>
        </p:nvSpPr>
        <p:spPr>
          <a:xfrm flipH="1" rot="10800000">
            <a:off x="-360" y="3852360"/>
            <a:ext cx="9143640" cy="12913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81000">
                <a:srgbClr val="e8f6ff"/>
              </a:gs>
              <a:gs pos="100000">
                <a:srgbClr val="d0edff"/>
              </a:gs>
            </a:gsLst>
            <a:lin ang="53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6120" y="444960"/>
            <a:ext cx="81777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46120" y="2514600"/>
            <a:ext cx="2678760" cy="140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95440" y="2514600"/>
            <a:ext cx="2678760" cy="140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45120" y="2514600"/>
            <a:ext cx="2678760" cy="140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2"/>
    <p:sldLayoutId id="2147483673" r:id="rId3"/>
    <p:sldLayoutId id="2147483674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28760" y="2962440"/>
            <a:ext cx="6372000" cy="163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Green Home Loan 🌿🏡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753240" y="3105000"/>
            <a:ext cx="2047680" cy="141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A Smart Step Toward a Greener Future!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67" name="Google Shape;140;p28" descr=""/>
          <p:cNvPicPr/>
          <p:nvPr/>
        </p:nvPicPr>
        <p:blipFill>
          <a:blip r:embed="rId1"/>
          <a:srcRect l="1420" t="12749" r="0" b="39984"/>
          <a:stretch/>
        </p:blipFill>
        <p:spPr>
          <a:xfrm>
            <a:off x="546120" y="355680"/>
            <a:ext cx="8168760" cy="261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200480" y="542880"/>
            <a:ext cx="4514400" cy="21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Revenue &amp; Growth Potential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42880" y="1114560"/>
            <a:ext cx="3657240" cy="34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More customers adopting the Green Home Loan leads to significant cross-selling opportunities.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This product can enhance our brand image as a sustainable bank, attracting more eco-conscious clients.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Incentives for high-performing sales teams can drive enthusiasm and increase productivity around this product.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200480" y="542880"/>
            <a:ext cx="4514400" cy="21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Conclusions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42880" y="1114560"/>
            <a:ext cx="3657240" cy="34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The Green Home Loan represents a fantastic opportunity for us to contribute to sustainability.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By understanding our target audience and embracing effective strategies, we can position ourselves as leaders in eco-friendly banking.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Let’s get excited about this change and inspire our customers to join us on this green journey!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095560" y="1352520"/>
            <a:ext cx="379044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Thank you!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095560" y="2409840"/>
            <a:ext cx="379044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Do you have any questions?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94" name="Google Shape;326;p41"/>
          <p:cNvGrpSpPr/>
          <p:nvPr/>
        </p:nvGrpSpPr>
        <p:grpSpPr>
          <a:xfrm>
            <a:off x="1620000" y="1721880"/>
            <a:ext cx="275760" cy="275760"/>
            <a:chOff x="1620000" y="1721880"/>
            <a:chExt cx="275760" cy="275760"/>
          </a:xfrm>
        </p:grpSpPr>
        <p:sp>
          <p:nvSpPr>
            <p:cNvPr id="95" name="Google Shape;327;p41"/>
            <p:cNvSpPr/>
            <p:nvPr/>
          </p:nvSpPr>
          <p:spPr>
            <a:xfrm>
              <a:off x="1620000" y="1721880"/>
              <a:ext cx="275760" cy="275760"/>
            </a:xfrm>
            <a:custGeom>
              <a:avLst/>
              <a:gdLst>
                <a:gd name="textAreaLeft" fmla="*/ 0 w 275760"/>
                <a:gd name="textAreaRight" fmla="*/ 276120 w 275760"/>
                <a:gd name="textAreaTop" fmla="*/ 0 h 275760"/>
                <a:gd name="textAreaBottom" fmla="*/ 276120 h 275760"/>
              </a:gdLst>
              <a:ahLst/>
              <a:cxn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6" name="Google Shape;328;p41"/>
            <p:cNvSpPr/>
            <p:nvPr/>
          </p:nvSpPr>
          <p:spPr>
            <a:xfrm>
              <a:off x="1684080" y="1787400"/>
              <a:ext cx="146880" cy="14400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144000"/>
                <a:gd name="textAreaBottom" fmla="*/ 144360 h 144000"/>
              </a:gdLst>
              <a:ahLst/>
              <a:cxn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0" bIns="72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7" name="Google Shape;329;p41"/>
            <p:cNvSpPr/>
            <p:nvPr/>
          </p:nvSpPr>
          <p:spPr>
            <a:xfrm>
              <a:off x="1813680" y="1757160"/>
              <a:ext cx="37440" cy="3708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080"/>
                <a:gd name="textAreaBottom" fmla="*/ 37440 h 37080"/>
              </a:gdLst>
              <a:ahLst/>
              <a:cxn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98" name="Google Shape;330;p41"/>
          <p:cNvGrpSpPr/>
          <p:nvPr/>
        </p:nvGrpSpPr>
        <p:grpSpPr>
          <a:xfrm>
            <a:off x="1624680" y="2132640"/>
            <a:ext cx="266040" cy="237960"/>
            <a:chOff x="1624680" y="2132640"/>
            <a:chExt cx="266040" cy="237960"/>
          </a:xfrm>
        </p:grpSpPr>
        <p:sp>
          <p:nvSpPr>
            <p:cNvPr id="99" name="Google Shape;331;p41"/>
            <p:cNvSpPr/>
            <p:nvPr/>
          </p:nvSpPr>
          <p:spPr>
            <a:xfrm>
              <a:off x="1633680" y="2216520"/>
              <a:ext cx="60840" cy="15408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" name="Google Shape;332;p41"/>
            <p:cNvSpPr/>
            <p:nvPr/>
          </p:nvSpPr>
          <p:spPr>
            <a:xfrm>
              <a:off x="1624680" y="213264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1" name="Google Shape;333;p41"/>
            <p:cNvSpPr/>
            <p:nvPr/>
          </p:nvSpPr>
          <p:spPr>
            <a:xfrm>
              <a:off x="1726920" y="2216520"/>
              <a:ext cx="163800" cy="154080"/>
            </a:xfrm>
            <a:custGeom>
              <a:avLst/>
              <a:gdLst>
                <a:gd name="textAreaLeft" fmla="*/ 0 w 163800"/>
                <a:gd name="textAreaRight" fmla="*/ 164160 w 16380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02" name="Google Shape;334;p41"/>
          <p:cNvSpPr/>
          <p:nvPr/>
        </p:nvSpPr>
        <p:spPr>
          <a:xfrm>
            <a:off x="2171880" y="4029120"/>
            <a:ext cx="379044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+00 000 000 000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03" name="Google Shape;335;p41"/>
          <p:cNvSpPr/>
          <p:nvPr/>
        </p:nvSpPr>
        <p:spPr>
          <a:xfrm>
            <a:off x="1623600" y="2505960"/>
            <a:ext cx="268200" cy="273960"/>
          </a:xfrm>
          <a:custGeom>
            <a:avLst/>
            <a:gdLst>
              <a:gd name="textAreaLeft" fmla="*/ 0 w 268200"/>
              <a:gd name="textAreaRight" fmla="*/ 268560 w 26820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6712561" h="6860069">
                <a:moveTo>
                  <a:pt x="3994869" y="2904749"/>
                </a:moveTo>
                <a:lnTo>
                  <a:pt x="6493788" y="0"/>
                </a:lnTo>
                <a:lnTo>
                  <a:pt x="5901628" y="0"/>
                </a:lnTo>
                <a:lnTo>
                  <a:pt x="3731848" y="2522189"/>
                </a:lnTo>
                <a:lnTo>
                  <a:pt x="1998833" y="0"/>
                </a:lnTo>
                <a:lnTo>
                  <a:pt x="0" y="0"/>
                </a:lnTo>
                <a:lnTo>
                  <a:pt x="2620640" y="3813966"/>
                </a:lnTo>
                <a:lnTo>
                  <a:pt x="0" y="6860070"/>
                </a:lnTo>
                <a:lnTo>
                  <a:pt x="592216" y="6860070"/>
                </a:lnTo>
                <a:lnTo>
                  <a:pt x="2883548" y="4196581"/>
                </a:lnTo>
                <a:lnTo>
                  <a:pt x="4713728" y="6860070"/>
                </a:lnTo>
                <a:lnTo>
                  <a:pt x="6712561" y="6860070"/>
                </a:lnTo>
                <a:lnTo>
                  <a:pt x="3994757" y="2904749"/>
                </a:lnTo>
                <a:lnTo>
                  <a:pt x="3994925" y="2904749"/>
                </a:lnTo>
                <a:close/>
                <a:moveTo>
                  <a:pt x="3183768" y="3847528"/>
                </a:moveTo>
                <a:lnTo>
                  <a:pt x="2918230" y="3467765"/>
                </a:lnTo>
                <a:lnTo>
                  <a:pt x="805563" y="445770"/>
                </a:lnTo>
                <a:lnTo>
                  <a:pt x="1715115" y="445770"/>
                </a:lnTo>
                <a:lnTo>
                  <a:pt x="3420106" y="2884611"/>
                </a:lnTo>
                <a:lnTo>
                  <a:pt x="3685644" y="3264375"/>
                </a:lnTo>
                <a:lnTo>
                  <a:pt x="5901907" y="6434494"/>
                </a:lnTo>
                <a:lnTo>
                  <a:pt x="4992356" y="6434494"/>
                </a:lnTo>
                <a:lnTo>
                  <a:pt x="3183824" y="3847640"/>
                </a:lnTo>
                <a:lnTo>
                  <a:pt x="3183824" y="3847472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200480" y="542880"/>
            <a:ext cx="4514400" cy="21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Introduction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542880" y="1114560"/>
            <a:ext cx="3657240" cy="34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Let's explore the Green Home Loan, designed to help our customers make eco-friendly choices.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We'll uncover its benefits, how it aligns with market trends, and engage the team in selling strategies.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This presentation aims to give you the tools and information needed to promote this exciting new product effectively.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216;p32" descr=""/>
          <p:cNvPicPr/>
          <p:nvPr/>
        </p:nvPicPr>
        <p:blipFill>
          <a:blip r:embed="rId1"/>
          <a:srcRect l="0" t="26025" r="0" b="26029"/>
          <a:stretch/>
        </p:blipFill>
        <p:spPr>
          <a:xfrm>
            <a:off x="546120" y="1993320"/>
            <a:ext cx="8168760" cy="2610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410000" y="542880"/>
            <a:ext cx="4381200" cy="134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9999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Topic 1: Understanding Green Home Loan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419040" y="542880"/>
            <a:ext cx="155232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01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200480" y="542880"/>
            <a:ext cx="4514400" cy="21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Why Green?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42880" y="1114560"/>
            <a:ext cx="3657240" cy="34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Rising eco-awareness and climate change concerns are prompting a shift towards sustainable living.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By investing in green homes, customers save on utilities and contribute to a positive environmental impact.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There's a growing interest in eco-living, making it a perfect time to introduce a product that supports this lifestyle.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2880" y="2352600"/>
            <a:ext cx="2952360" cy="22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Product Overview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42880" y="542880"/>
            <a:ext cx="817200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The Green Home Loan offers lower interest rates for eco-friendly houses.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It covers necessary upgrades like solar panels, insulation, and smart home technology, making eco-living accessible.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The application process is straightforward, with fast approval to get your customers on their way to a greener home.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77" name="Google Shape;211;p31" descr=""/>
          <p:cNvPicPr/>
          <p:nvPr/>
        </p:nvPicPr>
        <p:blipFill>
          <a:blip r:embed="rId1"/>
          <a:srcRect l="0" t="9069" r="0" b="9069"/>
          <a:stretch/>
        </p:blipFill>
        <p:spPr>
          <a:xfrm>
            <a:off x="3599640" y="2350440"/>
            <a:ext cx="5115240" cy="2790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200480" y="542880"/>
            <a:ext cx="4514400" cy="21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Target Customers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42880" y="1114560"/>
            <a:ext cx="3657240" cy="34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The Green Home Loan is perfect for young families looking to create a sustainable home.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Eco-conscious individuals will appreciate the financial benefits of energy-efficient living.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Real estate buyers who want to build or renovate green homes will be major targets for this product.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216;p32" descr=""/>
          <p:cNvPicPr/>
          <p:nvPr/>
        </p:nvPicPr>
        <p:blipFill>
          <a:blip r:embed="rId1"/>
          <a:srcRect l="0" t="26025" r="0" b="26029"/>
          <a:stretch/>
        </p:blipFill>
        <p:spPr>
          <a:xfrm>
            <a:off x="546120" y="1993320"/>
            <a:ext cx="8168760" cy="2610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410000" y="542880"/>
            <a:ext cx="4381200" cy="134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lnSpcReduction="9999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Topic 2: Sales and Marketing Strategy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19040" y="542880"/>
            <a:ext cx="1552320" cy="8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02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200480" y="542880"/>
            <a:ext cx="4514400" cy="21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How to Sell It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42880" y="1114560"/>
            <a:ext cx="3657240" cy="34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Focus on the customer benefits like comfort, savings, and healthier living environments.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Share personal stories to make the product relatable and use simple comparisons.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Emphasize the long-term cost efficiency of green homes, making sure customers see the value.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2880" y="2352600"/>
            <a:ext cx="2952360" cy="22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Cal Sans"/>
                <a:ea typeface="Cal Sans"/>
              </a:rPr>
              <a:t>Marketing Strategy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42880" y="542880"/>
            <a:ext cx="817200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Launch a social media campaign with the hashtag #GreenGoals2025 to engage eco-minded audiences.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Utilize eye-catching posters and digital signage in bank branches to attract attention. 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eachers"/>
                <a:ea typeface="Teachers"/>
              </a:rPr>
              <a:t>Consider webinars or partnerships with influencers in the green living space to spread the word effectively.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87" name="Google Shape;211;p31" descr=""/>
          <p:cNvPicPr/>
          <p:nvPr/>
        </p:nvPicPr>
        <p:blipFill>
          <a:blip r:embed="rId1"/>
          <a:srcRect l="0" t="9069" r="0" b="9069"/>
          <a:stretch/>
        </p:blipFill>
        <p:spPr>
          <a:xfrm>
            <a:off x="3599640" y="2350440"/>
            <a:ext cx="5115240" cy="2790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own Hall Pitch Deck by Slidesgo">
  <a:themeElements>
    <a:clrScheme name="Simple Light">
      <a:dk1>
        <a:srgbClr val="131212"/>
      </a:dk1>
      <a:lt1>
        <a:srgbClr val="ffffff"/>
      </a:lt1>
      <a:dk2>
        <a:srgbClr val="d0edff"/>
      </a:dk2>
      <a:lt2>
        <a:srgbClr val="a3d9fa"/>
      </a:lt2>
      <a:accent1>
        <a:srgbClr val="84c1e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121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LibreOffice/25.2.4.3$Linux_X86_64 LibreOffice_project/520$Build-3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2025-07-21T05:01:28Z</dcterms:created>
  <dc:creator>Unknown Creator</dc:creator>
  <dc:description/>
  <dc:language>en-US</dc:language>
  <cp:lastModifiedBy>Unknown Creator</cp:lastModifiedBy>
  <dcterms:modified xsi:type="dcterms:W3CDTF">2025-07-21T05:01:28Z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