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18288000" cy="10287000"/>
  <p:notesSz cx="6858000" cy="9144000"/>
  <p:embeddedFontLst>
    <p:embeddedFont>
      <p:font typeface="IreneFlorentina" charset="1" panose="02000503000000000000"/>
      <p:regular r:id="rId53"/>
    </p:embeddedFont>
    <p:embeddedFont>
      <p:font typeface="Canva Sans" charset="1" panose="020B0503030501040103"/>
      <p:regular r:id="rId54"/>
    </p:embeddedFont>
    <p:embeddedFont>
      <p:font typeface="Quicksand Medium" charset="1" panose="00000600000000000000"/>
      <p:regular r:id="rId55"/>
    </p:embeddedFont>
    <p:embeddedFont>
      <p:font typeface="Quicksand" charset="1" panose="00000500000000000000"/>
      <p:regular r:id="rId56"/>
    </p:embeddedFont>
    <p:embeddedFont>
      <p:font typeface="Quicksand Bold" charset="1" panose="00000800000000000000"/>
      <p:regular r:id="rId57"/>
    </p:embeddedFont>
    <p:embeddedFont>
      <p:font typeface="Canva Sans Bold" charset="1" panose="020B0803030501040103"/>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09516">
            <a:off x="-792589" y="5871370"/>
            <a:ext cx="9134307" cy="4848542"/>
          </a:xfrm>
          <a:custGeom>
            <a:avLst/>
            <a:gdLst/>
            <a:ahLst/>
            <a:cxnLst/>
            <a:rect r="r" b="b" t="t" l="l"/>
            <a:pathLst>
              <a:path h="4848542" w="9134307">
                <a:moveTo>
                  <a:pt x="0" y="0"/>
                </a:moveTo>
                <a:lnTo>
                  <a:pt x="9134307" y="0"/>
                </a:lnTo>
                <a:lnTo>
                  <a:pt x="9134307" y="4848542"/>
                </a:lnTo>
                <a:lnTo>
                  <a:pt x="0" y="4848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19462">
            <a:off x="1040231" y="-1993901"/>
            <a:ext cx="3252501" cy="7579981"/>
          </a:xfrm>
          <a:custGeom>
            <a:avLst/>
            <a:gdLst/>
            <a:ahLst/>
            <a:cxnLst/>
            <a:rect r="r" b="b" t="t" l="l"/>
            <a:pathLst>
              <a:path h="7579981" w="3252501">
                <a:moveTo>
                  <a:pt x="0" y="0"/>
                </a:moveTo>
                <a:lnTo>
                  <a:pt x="3252501" y="0"/>
                </a:lnTo>
                <a:lnTo>
                  <a:pt x="3252501" y="7579980"/>
                </a:lnTo>
                <a:lnTo>
                  <a:pt x="0" y="75799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991373">
            <a:off x="11512466" y="6026340"/>
            <a:ext cx="7212064" cy="4668172"/>
          </a:xfrm>
          <a:custGeom>
            <a:avLst/>
            <a:gdLst/>
            <a:ahLst/>
            <a:cxnLst/>
            <a:rect r="r" b="b" t="t" l="l"/>
            <a:pathLst>
              <a:path h="4668172" w="7212064">
                <a:moveTo>
                  <a:pt x="0" y="0"/>
                </a:moveTo>
                <a:lnTo>
                  <a:pt x="7212064" y="0"/>
                </a:lnTo>
                <a:lnTo>
                  <a:pt x="7212064" y="4668172"/>
                </a:lnTo>
                <a:lnTo>
                  <a:pt x="0" y="4668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796643">
            <a:off x="11035607" y="-2568988"/>
            <a:ext cx="7591023" cy="5137975"/>
          </a:xfrm>
          <a:custGeom>
            <a:avLst/>
            <a:gdLst/>
            <a:ahLst/>
            <a:cxnLst/>
            <a:rect r="r" b="b" t="t" l="l"/>
            <a:pathLst>
              <a:path h="5137975" w="7591023">
                <a:moveTo>
                  <a:pt x="0" y="0"/>
                </a:moveTo>
                <a:lnTo>
                  <a:pt x="7591023" y="0"/>
                </a:lnTo>
                <a:lnTo>
                  <a:pt x="7591023" y="5137976"/>
                </a:lnTo>
                <a:lnTo>
                  <a:pt x="0" y="51379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3951147"/>
            <a:ext cx="16230600" cy="3000375"/>
          </a:xfrm>
          <a:prstGeom prst="rect">
            <a:avLst/>
          </a:prstGeom>
        </p:spPr>
        <p:txBody>
          <a:bodyPr anchor="t" rtlCol="false" tIns="0" lIns="0" bIns="0" rIns="0">
            <a:spAutoFit/>
          </a:bodyPr>
          <a:lstStyle/>
          <a:p>
            <a:pPr algn="ctr" marL="0" indent="0" lvl="0">
              <a:lnSpc>
                <a:spcPts val="11519"/>
              </a:lnSpc>
              <a:spcBef>
                <a:spcPct val="0"/>
              </a:spcBef>
            </a:pPr>
            <a:r>
              <a:rPr lang="en-US" sz="9600">
                <a:solidFill>
                  <a:srgbClr val="000000"/>
                </a:solidFill>
                <a:latin typeface="IreneFlorentina"/>
                <a:ea typeface="IreneFlorentina"/>
                <a:cs typeface="IreneFlorentina"/>
                <a:sym typeface="IreneFlorentina"/>
              </a:rPr>
              <a:t>ANALYZING DIABETES DATASET</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284" y="2739985"/>
            <a:ext cx="6858716" cy="6858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192" t="0" r="-192" b="0"/>
              </a:stretch>
            </a:blipFill>
          </p:spPr>
        </p:sp>
      </p:grpSp>
      <p:sp>
        <p:nvSpPr>
          <p:cNvPr name="TextBox 4" id="4"/>
          <p:cNvSpPr txBox="true"/>
          <p:nvPr/>
        </p:nvSpPr>
        <p:spPr>
          <a:xfrm rot="0">
            <a:off x="1922744" y="990600"/>
            <a:ext cx="14442513" cy="1895475"/>
          </a:xfrm>
          <a:prstGeom prst="rect">
            <a:avLst/>
          </a:prstGeom>
        </p:spPr>
        <p:txBody>
          <a:bodyPr anchor="t" rtlCol="false" tIns="0" lIns="0" bIns="0" rIns="0">
            <a:spAutoFit/>
          </a:bodyPr>
          <a:lstStyle/>
          <a:p>
            <a:pPr algn="ctr">
              <a:lnSpc>
                <a:spcPts val="4920"/>
              </a:lnSpc>
            </a:pPr>
            <a:r>
              <a:rPr lang="en-US" sz="4100">
                <a:solidFill>
                  <a:srgbClr val="000000"/>
                </a:solidFill>
                <a:latin typeface="IreneFlorentina"/>
                <a:ea typeface="IreneFlorentina"/>
                <a:cs typeface="IreneFlorentina"/>
                <a:sym typeface="IreneFlorentina"/>
              </a:rPr>
              <a:t>THE RATE OF DIABETES AMONG PATIENTS IN THE DATASET.</a:t>
            </a:r>
          </a:p>
          <a:p>
            <a:pPr algn="ctr" marL="0" indent="0" lvl="0">
              <a:lnSpc>
                <a:spcPts val="492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
        <p:nvSpPr>
          <p:cNvPr name="TextBox 6" id="6"/>
          <p:cNvSpPr txBox="true"/>
          <p:nvPr/>
        </p:nvSpPr>
        <p:spPr>
          <a:xfrm rot="0">
            <a:off x="1271528" y="5029200"/>
            <a:ext cx="7408700" cy="143256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Rate of Diabetes in the dataset is 32%.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284" y="2739985"/>
            <a:ext cx="6858716" cy="6858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289" t="0" r="-289" b="0"/>
              </a:stretch>
            </a:blipFill>
          </p:spPr>
        </p:sp>
      </p:gr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
        <p:nvSpPr>
          <p:cNvPr name="TextBox 5" id="5"/>
          <p:cNvSpPr txBox="true"/>
          <p:nvPr/>
        </p:nvSpPr>
        <p:spPr>
          <a:xfrm rot="0">
            <a:off x="1028700" y="777626"/>
            <a:ext cx="15853878" cy="1276350"/>
          </a:xfrm>
          <a:prstGeom prst="rect">
            <a:avLst/>
          </a:prstGeom>
        </p:spPr>
        <p:txBody>
          <a:bodyPr anchor="t" rtlCol="false" tIns="0" lIns="0" bIns="0" rIns="0">
            <a:spAutoFit/>
          </a:bodyPr>
          <a:lstStyle/>
          <a:p>
            <a:pPr algn="ctr" marL="0" indent="0" lvl="0">
              <a:lnSpc>
                <a:spcPts val="4920"/>
              </a:lnSpc>
              <a:spcBef>
                <a:spcPct val="0"/>
              </a:spcBef>
            </a:pPr>
            <a:r>
              <a:rPr lang="en-US" sz="4100">
                <a:solidFill>
                  <a:srgbClr val="000000"/>
                </a:solidFill>
                <a:latin typeface="IreneFlorentina"/>
                <a:ea typeface="IreneFlorentina"/>
                <a:cs typeface="IreneFlorentina"/>
                <a:sym typeface="IreneFlorentina"/>
              </a:rPr>
              <a:t>THE DISTRIBUTION OF BMI VALUES AMONG ALL PATIENTS.</a:t>
            </a:r>
          </a:p>
        </p:txBody>
      </p:sp>
      <p:sp>
        <p:nvSpPr>
          <p:cNvPr name="TextBox 6" id="6"/>
          <p:cNvSpPr txBox="true"/>
          <p:nvPr/>
        </p:nvSpPr>
        <p:spPr>
          <a:xfrm rot="0">
            <a:off x="1271528" y="5029200"/>
            <a:ext cx="7408700" cy="289941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Average BMI of all Patients is higher than the average BMI of Non-diabetic patients and lower that diabetic patients.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284" y="3181491"/>
            <a:ext cx="6858716" cy="6858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191" t="0" r="-191" b="0"/>
              </a:stretch>
            </a:blipFill>
          </p:spPr>
        </p:sp>
      </p:grpSp>
      <p:sp>
        <p:nvSpPr>
          <p:cNvPr name="TextBox 4" id="4"/>
          <p:cNvSpPr txBox="true"/>
          <p:nvPr/>
        </p:nvSpPr>
        <p:spPr>
          <a:xfrm rot="0">
            <a:off x="1922744" y="990600"/>
            <a:ext cx="14442513" cy="2514600"/>
          </a:xfrm>
          <a:prstGeom prst="rect">
            <a:avLst/>
          </a:prstGeom>
        </p:spPr>
        <p:txBody>
          <a:bodyPr anchor="t" rtlCol="false" tIns="0" lIns="0" bIns="0" rIns="0">
            <a:spAutoFit/>
          </a:bodyPr>
          <a:lstStyle/>
          <a:p>
            <a:pPr algn="ctr">
              <a:lnSpc>
                <a:spcPts val="4920"/>
              </a:lnSpc>
            </a:pPr>
            <a:r>
              <a:rPr lang="en-US" sz="4100">
                <a:solidFill>
                  <a:srgbClr val="000000"/>
                </a:solidFill>
                <a:latin typeface="IreneFlorentina"/>
                <a:ea typeface="IreneFlorentina"/>
                <a:cs typeface="IreneFlorentina"/>
                <a:sym typeface="IreneFlorentina"/>
              </a:rPr>
              <a:t>THE DISTRIBUTION OF DIABETES PEDIGREE FUNCTION (DPF) VALUES FOR DIABETIC AND NON-DIABETIC PATIENTS.</a:t>
            </a:r>
          </a:p>
          <a:p>
            <a:pPr algn="ctr" marL="0" indent="0" lvl="0">
              <a:lnSpc>
                <a:spcPts val="492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
        <p:nvSpPr>
          <p:cNvPr name="TextBox 6" id="6"/>
          <p:cNvSpPr txBox="true"/>
          <p:nvPr/>
        </p:nvSpPr>
        <p:spPr>
          <a:xfrm rot="0">
            <a:off x="1271528" y="5029200"/>
            <a:ext cx="7408700" cy="289941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Diabetic patients show significantly higher blood pressure than non-diabetic individuals.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284" y="3181491"/>
            <a:ext cx="6858716" cy="6858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289" t="0" r="-289" b="0"/>
              </a:stretch>
            </a:blipFill>
          </p:spPr>
        </p:sp>
      </p:grpSp>
      <p:sp>
        <p:nvSpPr>
          <p:cNvPr name="TextBox 4" id="4"/>
          <p:cNvSpPr txBox="true"/>
          <p:nvPr/>
        </p:nvSpPr>
        <p:spPr>
          <a:xfrm rot="0">
            <a:off x="1922744" y="990600"/>
            <a:ext cx="14442513" cy="1895475"/>
          </a:xfrm>
          <a:prstGeom prst="rect">
            <a:avLst/>
          </a:prstGeom>
        </p:spPr>
        <p:txBody>
          <a:bodyPr anchor="t" rtlCol="false" tIns="0" lIns="0" bIns="0" rIns="0">
            <a:spAutoFit/>
          </a:bodyPr>
          <a:lstStyle/>
          <a:p>
            <a:pPr algn="ctr">
              <a:lnSpc>
                <a:spcPts val="4920"/>
              </a:lnSpc>
            </a:pPr>
            <a:r>
              <a:rPr lang="en-US" sz="4100">
                <a:solidFill>
                  <a:srgbClr val="000000"/>
                </a:solidFill>
                <a:latin typeface="IreneFlorentina"/>
                <a:ea typeface="IreneFlorentina"/>
                <a:cs typeface="IreneFlorentina"/>
                <a:sym typeface="IreneFlorentina"/>
              </a:rPr>
              <a:t>THE RELATIONSHIP BETWEEN THE NUMBER OF PREGNANCIES AND DIABETES OCCURRENCE.</a:t>
            </a:r>
          </a:p>
          <a:p>
            <a:pPr algn="ctr" marL="0" indent="0" lvl="0">
              <a:lnSpc>
                <a:spcPts val="492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
        <p:nvSpPr>
          <p:cNvPr name="TextBox 6" id="6"/>
          <p:cNvSpPr txBox="true"/>
          <p:nvPr/>
        </p:nvSpPr>
        <p:spPr>
          <a:xfrm rot="0">
            <a:off x="1735300" y="5178288"/>
            <a:ext cx="7408700" cy="143256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People with diabetes tend to have higher BMI values overall.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280815" y="3181491"/>
            <a:ext cx="6858716" cy="6858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0" t="-288" r="0" b="-288"/>
              </a:stretch>
            </a:blipFill>
          </p:spPr>
        </p:sp>
      </p:gr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
        <p:nvSpPr>
          <p:cNvPr name="TextBox 5" id="5"/>
          <p:cNvSpPr txBox="true"/>
          <p:nvPr/>
        </p:nvSpPr>
        <p:spPr>
          <a:xfrm rot="0">
            <a:off x="1405422" y="747772"/>
            <a:ext cx="15853878" cy="1276350"/>
          </a:xfrm>
          <a:prstGeom prst="rect">
            <a:avLst/>
          </a:prstGeom>
        </p:spPr>
        <p:txBody>
          <a:bodyPr anchor="t" rtlCol="false" tIns="0" lIns="0" bIns="0" rIns="0">
            <a:spAutoFit/>
          </a:bodyPr>
          <a:lstStyle/>
          <a:p>
            <a:pPr algn="ctr">
              <a:lnSpc>
                <a:spcPts val="4920"/>
              </a:lnSpc>
            </a:pPr>
            <a:r>
              <a:rPr lang="en-US" sz="4100">
                <a:solidFill>
                  <a:srgbClr val="000000"/>
                </a:solidFill>
                <a:latin typeface="IreneFlorentina"/>
                <a:ea typeface="IreneFlorentina"/>
                <a:cs typeface="IreneFlorentina"/>
                <a:sym typeface="IreneFlorentina"/>
              </a:rPr>
              <a:t>THE CORRELATION BETWEEN GLUCOSE LEVELS</a:t>
            </a:r>
          </a:p>
          <a:p>
            <a:pPr algn="ctr" marL="0" indent="0" lvl="0">
              <a:lnSpc>
                <a:spcPts val="4920"/>
              </a:lnSpc>
              <a:spcBef>
                <a:spcPct val="0"/>
              </a:spcBef>
            </a:pPr>
            <a:r>
              <a:rPr lang="en-US" sz="4100">
                <a:solidFill>
                  <a:srgbClr val="000000"/>
                </a:solidFill>
                <a:latin typeface="IreneFlorentina"/>
                <a:ea typeface="IreneFlorentina"/>
                <a:cs typeface="IreneFlorentina"/>
                <a:sym typeface="IreneFlorentina"/>
              </a:rPr>
              <a:t> AND BMI.</a:t>
            </a:r>
          </a:p>
        </p:txBody>
      </p:sp>
      <p:sp>
        <p:nvSpPr>
          <p:cNvPr name="TextBox 6" id="6"/>
          <p:cNvSpPr txBox="true"/>
          <p:nvPr/>
        </p:nvSpPr>
        <p:spPr>
          <a:xfrm rot="0">
            <a:off x="1735300" y="5178288"/>
            <a:ext cx="7408700" cy="2165986"/>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Glucose and BMI nearly have no correlation of value nearly 0.2.</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95852" y="3716716"/>
            <a:ext cx="11301259" cy="2853568"/>
            <a:chOff x="0" y="0"/>
            <a:chExt cx="1339269" cy="338165"/>
          </a:xfrm>
        </p:grpSpPr>
        <p:sp>
          <p:nvSpPr>
            <p:cNvPr name="Freeform 3" id="3"/>
            <p:cNvSpPr/>
            <p:nvPr/>
          </p:nvSpPr>
          <p:spPr>
            <a:xfrm flipH="false" flipV="false" rot="0">
              <a:off x="0" y="0"/>
              <a:ext cx="1339269" cy="338165"/>
            </a:xfrm>
            <a:custGeom>
              <a:avLst/>
              <a:gdLst/>
              <a:ahLst/>
              <a:cxnLst/>
              <a:rect r="r" b="b" t="t" l="l"/>
              <a:pathLst>
                <a:path h="338165" w="1339269">
                  <a:moveTo>
                    <a:pt x="0" y="0"/>
                  </a:moveTo>
                  <a:lnTo>
                    <a:pt x="1339269" y="0"/>
                  </a:lnTo>
                  <a:lnTo>
                    <a:pt x="1339269" y="338165"/>
                  </a:lnTo>
                  <a:lnTo>
                    <a:pt x="0" y="338165"/>
                  </a:lnTo>
                  <a:close/>
                </a:path>
              </a:pathLst>
            </a:custGeom>
            <a:blipFill>
              <a:blip r:embed="rId2"/>
              <a:stretch>
                <a:fillRect l="0" t="0" r="0" b="0"/>
              </a:stretch>
            </a:blipFill>
          </p:spPr>
        </p:sp>
      </p:grpSp>
      <p:sp>
        <p:nvSpPr>
          <p:cNvPr name="TextBox 4" id="4"/>
          <p:cNvSpPr txBox="true"/>
          <p:nvPr/>
        </p:nvSpPr>
        <p:spPr>
          <a:xfrm rot="0">
            <a:off x="1922744" y="990600"/>
            <a:ext cx="14442513" cy="2514600"/>
          </a:xfrm>
          <a:prstGeom prst="rect">
            <a:avLst/>
          </a:prstGeom>
        </p:spPr>
        <p:txBody>
          <a:bodyPr anchor="t" rtlCol="false" tIns="0" lIns="0" bIns="0" rIns="0">
            <a:spAutoFit/>
          </a:bodyPr>
          <a:lstStyle/>
          <a:p>
            <a:pPr algn="ctr">
              <a:lnSpc>
                <a:spcPts val="4920"/>
              </a:lnSpc>
            </a:pPr>
            <a:r>
              <a:rPr lang="en-US" sz="4100">
                <a:solidFill>
                  <a:srgbClr val="000000"/>
                </a:solidFill>
                <a:latin typeface="IreneFlorentina"/>
                <a:ea typeface="IreneFlorentina"/>
                <a:cs typeface="IreneFlorentina"/>
                <a:sym typeface="IreneFlorentina"/>
              </a:rPr>
              <a:t>THE TREND OF GLUCOSE LEVELS WITH AGE AMONG DIABETIC AND NON-DIABETIC PATIENTS.</a:t>
            </a:r>
          </a:p>
          <a:p>
            <a:pPr algn="ctr" marL="0" indent="0" lvl="0">
              <a:lnSpc>
                <a:spcPts val="492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sp>
        <p:nvSpPr>
          <p:cNvPr name="TextBox 6" id="6"/>
          <p:cNvSpPr txBox="true"/>
          <p:nvPr/>
        </p:nvSpPr>
        <p:spPr>
          <a:xfrm rot="0">
            <a:off x="1205051" y="6830422"/>
            <a:ext cx="7408700" cy="2165986"/>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Diabetic patients show higher, more variable glucose levels, especially during older age.</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22744" y="4552950"/>
            <a:ext cx="14442513" cy="11239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000000"/>
                </a:solidFill>
                <a:latin typeface="IreneFlorentina"/>
                <a:ea typeface="IreneFlorentina"/>
                <a:cs typeface="IreneFlorentina"/>
                <a:sym typeface="IreneFlorentina"/>
              </a:rPr>
              <a:t>ANSWERING QUESTIONS</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sp>
        <p:nvSpPr>
          <p:cNvPr name="TextBox 4" id="4"/>
          <p:cNvSpPr txBox="true"/>
          <p:nvPr/>
        </p:nvSpPr>
        <p:spPr>
          <a:xfrm rot="0">
            <a:off x="1922744" y="6446021"/>
            <a:ext cx="14442513" cy="733425"/>
          </a:xfrm>
          <a:prstGeom prst="rect">
            <a:avLst/>
          </a:prstGeom>
        </p:spPr>
        <p:txBody>
          <a:bodyPr anchor="t" rtlCol="false" tIns="0" lIns="0" bIns="0" rIns="0">
            <a:spAutoFit/>
          </a:bodyPr>
          <a:lstStyle/>
          <a:p>
            <a:pPr algn="ctr" marL="0" indent="0" lvl="0">
              <a:lnSpc>
                <a:spcPts val="5400"/>
              </a:lnSpc>
              <a:spcBef>
                <a:spcPct val="0"/>
              </a:spcBef>
            </a:pPr>
            <a:r>
              <a:rPr lang="en-US" sz="4500">
                <a:solidFill>
                  <a:srgbClr val="000000"/>
                </a:solidFill>
                <a:latin typeface="IreneFlorentina"/>
                <a:ea typeface="IreneFlorentina"/>
                <a:cs typeface="IreneFlorentina"/>
                <a:sym typeface="IreneFlorentina"/>
              </a:rPr>
              <a:t>PART 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30131" y="2266950"/>
            <a:ext cx="8020050" cy="8020050"/>
          </a:xfrm>
          <a:custGeom>
            <a:avLst/>
            <a:gdLst/>
            <a:ahLst/>
            <a:cxnLst/>
            <a:rect r="r" b="b" t="t" l="l"/>
            <a:pathLst>
              <a:path h="8020050" w="8020050">
                <a:moveTo>
                  <a:pt x="0" y="0"/>
                </a:moveTo>
                <a:lnTo>
                  <a:pt x="8020050" y="0"/>
                </a:lnTo>
                <a:lnTo>
                  <a:pt x="8020050" y="8020050"/>
                </a:lnTo>
                <a:lnTo>
                  <a:pt x="0" y="8020050"/>
                </a:lnTo>
                <a:lnTo>
                  <a:pt x="0" y="0"/>
                </a:lnTo>
                <a:close/>
              </a:path>
            </a:pathLst>
          </a:custGeom>
          <a:blipFill>
            <a:blip r:embed="rId2"/>
            <a:stretch>
              <a:fillRect l="0" t="0" r="0" b="0"/>
            </a:stretch>
          </a:blipFill>
        </p:spPr>
      </p:sp>
      <p:sp>
        <p:nvSpPr>
          <p:cNvPr name="TextBox 3" id="3"/>
          <p:cNvSpPr txBox="true"/>
          <p:nvPr/>
        </p:nvSpPr>
        <p:spPr>
          <a:xfrm rot="0">
            <a:off x="1922744" y="990600"/>
            <a:ext cx="14442513" cy="1276350"/>
          </a:xfrm>
          <a:prstGeom prst="rect">
            <a:avLst/>
          </a:prstGeom>
        </p:spPr>
        <p:txBody>
          <a:bodyPr anchor="t" rtlCol="false" tIns="0" lIns="0" bIns="0" rIns="0">
            <a:spAutoFit/>
          </a:bodyPr>
          <a:lstStyle/>
          <a:p>
            <a:pPr algn="ctr" marL="0" indent="0" lvl="0">
              <a:lnSpc>
                <a:spcPts val="4920"/>
              </a:lnSpc>
              <a:spcBef>
                <a:spcPct val="0"/>
              </a:spcBef>
            </a:pPr>
            <a:r>
              <a:rPr lang="en-US" sz="4100">
                <a:solidFill>
                  <a:srgbClr val="000000"/>
                </a:solidFill>
                <a:latin typeface="IreneFlorentina"/>
                <a:ea typeface="IreneFlorentina"/>
                <a:cs typeface="IreneFlorentina"/>
                <a:sym typeface="IreneFlorentina"/>
              </a:rPr>
              <a:t>ARE HIGHER GLUCOSE LEVELS ASSOCIATED WITH A GREATER LIKELIHOOD OF DIABETES?</a:t>
            </a:r>
          </a:p>
        </p:txBody>
      </p:sp>
      <p:sp>
        <p:nvSpPr>
          <p:cNvPr name="TextBox 4" id="4"/>
          <p:cNvSpPr txBox="true"/>
          <p:nvPr/>
        </p:nvSpPr>
        <p:spPr>
          <a:xfrm rot="0">
            <a:off x="1028700" y="5029200"/>
            <a:ext cx="7408700" cy="2165986"/>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Higher glucose levels are more strongly associated with diabetes.</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67950" y="2266950"/>
            <a:ext cx="8020050" cy="8020050"/>
          </a:xfrm>
          <a:custGeom>
            <a:avLst/>
            <a:gdLst/>
            <a:ahLst/>
            <a:cxnLst/>
            <a:rect r="r" b="b" t="t" l="l"/>
            <a:pathLst>
              <a:path h="8020050" w="8020050">
                <a:moveTo>
                  <a:pt x="0" y="0"/>
                </a:moveTo>
                <a:lnTo>
                  <a:pt x="8020050" y="0"/>
                </a:lnTo>
                <a:lnTo>
                  <a:pt x="8020050" y="8020050"/>
                </a:lnTo>
                <a:lnTo>
                  <a:pt x="0" y="8020050"/>
                </a:lnTo>
                <a:lnTo>
                  <a:pt x="0" y="0"/>
                </a:lnTo>
                <a:close/>
              </a:path>
            </a:pathLst>
          </a:custGeom>
          <a:blipFill>
            <a:blip r:embed="rId2"/>
            <a:stretch>
              <a:fillRect l="0" t="0" r="0" b="0"/>
            </a:stretch>
          </a:blipFill>
        </p:spPr>
      </p:sp>
      <p:sp>
        <p:nvSpPr>
          <p:cNvPr name="TextBox 3" id="3"/>
          <p:cNvSpPr txBox="true"/>
          <p:nvPr/>
        </p:nvSpPr>
        <p:spPr>
          <a:xfrm rot="0">
            <a:off x="1922744" y="990600"/>
            <a:ext cx="14442513" cy="1276350"/>
          </a:xfrm>
          <a:prstGeom prst="rect">
            <a:avLst/>
          </a:prstGeom>
        </p:spPr>
        <p:txBody>
          <a:bodyPr anchor="t" rtlCol="false" tIns="0" lIns="0" bIns="0" rIns="0">
            <a:spAutoFit/>
          </a:bodyPr>
          <a:lstStyle/>
          <a:p>
            <a:pPr algn="ctr" marL="0" indent="0" lvl="0">
              <a:lnSpc>
                <a:spcPts val="4920"/>
              </a:lnSpc>
              <a:spcBef>
                <a:spcPct val="0"/>
              </a:spcBef>
            </a:pPr>
            <a:r>
              <a:rPr lang="en-US" sz="4100">
                <a:solidFill>
                  <a:srgbClr val="000000"/>
                </a:solidFill>
                <a:latin typeface="IreneFlorentina"/>
                <a:ea typeface="IreneFlorentina"/>
                <a:cs typeface="IreneFlorentina"/>
                <a:sym typeface="IreneFlorentina"/>
              </a:rPr>
              <a:t>ARE HIGHER GLUCOSE LEVELS ASSOCIATED WITH A GREATER LIKELIHOOD OF DIABETES?</a:t>
            </a:r>
          </a:p>
        </p:txBody>
      </p:sp>
      <p:sp>
        <p:nvSpPr>
          <p:cNvPr name="TextBox 4" id="4"/>
          <p:cNvSpPr txBox="true"/>
          <p:nvPr/>
        </p:nvSpPr>
        <p:spPr>
          <a:xfrm rot="0">
            <a:off x="1028700" y="5029200"/>
            <a:ext cx="7408700" cy="289941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Higher Diabetes Pedigree Function values are associated with a greater likelihood of diabetes.</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549455" y="2582263"/>
            <a:ext cx="7738545" cy="7738545"/>
          </a:xfrm>
          <a:custGeom>
            <a:avLst/>
            <a:gdLst/>
            <a:ahLst/>
            <a:cxnLst/>
            <a:rect r="r" b="b" t="t" l="l"/>
            <a:pathLst>
              <a:path h="7738545" w="7738545">
                <a:moveTo>
                  <a:pt x="0" y="0"/>
                </a:moveTo>
                <a:lnTo>
                  <a:pt x="7738545" y="0"/>
                </a:lnTo>
                <a:lnTo>
                  <a:pt x="7738545" y="7738546"/>
                </a:lnTo>
                <a:lnTo>
                  <a:pt x="0" y="7738546"/>
                </a:lnTo>
                <a:lnTo>
                  <a:pt x="0" y="0"/>
                </a:lnTo>
                <a:close/>
              </a:path>
            </a:pathLst>
          </a:custGeom>
          <a:blipFill>
            <a:blip r:embed="rId2"/>
            <a:stretch>
              <a:fillRect l="0" t="0" r="0" b="0"/>
            </a:stretch>
          </a:blipFill>
        </p:spPr>
      </p:sp>
      <p:sp>
        <p:nvSpPr>
          <p:cNvPr name="TextBox 3" id="3"/>
          <p:cNvSpPr txBox="true"/>
          <p:nvPr/>
        </p:nvSpPr>
        <p:spPr>
          <a:xfrm rot="0">
            <a:off x="719530" y="457200"/>
            <a:ext cx="16606445" cy="1428750"/>
          </a:xfrm>
          <a:prstGeom prst="rect">
            <a:avLst/>
          </a:prstGeom>
        </p:spPr>
        <p:txBody>
          <a:bodyPr anchor="t" rtlCol="false" tIns="0" lIns="0" bIns="0" rIns="0">
            <a:spAutoFit/>
          </a:bodyPr>
          <a:lstStyle/>
          <a:p>
            <a:pPr algn="ctr" marL="0" indent="0" lvl="0">
              <a:lnSpc>
                <a:spcPts val="5520"/>
              </a:lnSpc>
              <a:spcBef>
                <a:spcPct val="0"/>
              </a:spcBef>
            </a:pPr>
            <a:r>
              <a:rPr lang="en-US" sz="4600">
                <a:solidFill>
                  <a:srgbClr val="000000"/>
                </a:solidFill>
                <a:latin typeface="IreneFlorentina"/>
                <a:ea typeface="IreneFlorentina"/>
                <a:cs typeface="IreneFlorentina"/>
                <a:sym typeface="IreneFlorentina"/>
              </a:rPr>
              <a:t>ARE HIGHER GLUCOSE LEVELS ASSOCIATED WITH A GREATER LIKELIHOOD OF DIABETES?</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sp>
        <p:nvSpPr>
          <p:cNvPr name="TextBox 5" id="5"/>
          <p:cNvSpPr txBox="true"/>
          <p:nvPr/>
        </p:nvSpPr>
        <p:spPr>
          <a:xfrm rot="0">
            <a:off x="315339" y="2250794"/>
            <a:ext cx="9967785" cy="567690"/>
          </a:xfrm>
          <a:prstGeom prst="rect">
            <a:avLst/>
          </a:prstGeom>
        </p:spPr>
        <p:txBody>
          <a:bodyPr anchor="t" rtlCol="false" tIns="0" lIns="0" bIns="0" rIns="0">
            <a:spAutoFit/>
          </a:bodyPr>
          <a:lstStyle/>
          <a:p>
            <a:pPr algn="l" marL="0" indent="0" lvl="0">
              <a:lnSpc>
                <a:spcPts val="4650"/>
              </a:lnSpc>
              <a:spcBef>
                <a:spcPct val="0"/>
              </a:spcBef>
            </a:pPr>
            <a:r>
              <a:rPr lang="en-US" b="true" sz="3100">
                <a:solidFill>
                  <a:srgbClr val="000000"/>
                </a:solidFill>
                <a:latin typeface="Quicksand Bold"/>
                <a:ea typeface="Quicksand Bold"/>
                <a:cs typeface="Quicksand Bold"/>
                <a:sym typeface="Quicksand Bold"/>
              </a:rPr>
              <a:t>Preforming Pearson's product-moment correlation:</a:t>
            </a:r>
          </a:p>
        </p:txBody>
      </p:sp>
      <p:sp>
        <p:nvSpPr>
          <p:cNvPr name="TextBox 6" id="6"/>
          <p:cNvSpPr txBox="true"/>
          <p:nvPr/>
        </p:nvSpPr>
        <p:spPr>
          <a:xfrm rot="0">
            <a:off x="1014" y="3105720"/>
            <a:ext cx="6588723" cy="438150"/>
          </a:xfrm>
          <a:prstGeom prst="rect">
            <a:avLst/>
          </a:prstGeom>
        </p:spPr>
        <p:txBody>
          <a:bodyPr anchor="t" rtlCol="false" tIns="0" lIns="0" bIns="0" rIns="0">
            <a:spAutoFit/>
          </a:bodyPr>
          <a:lstStyle/>
          <a:p>
            <a:pPr algn="ctr" marL="0" indent="0" lvl="0">
              <a:lnSpc>
                <a:spcPts val="3360"/>
              </a:lnSpc>
              <a:spcBef>
                <a:spcPct val="0"/>
              </a:spcBef>
            </a:pPr>
            <a:r>
              <a:rPr lang="en-US" sz="2800">
                <a:solidFill>
                  <a:srgbClr val="000000"/>
                </a:solidFill>
                <a:latin typeface="IreneFlorentina"/>
                <a:ea typeface="IreneFlorentina"/>
                <a:cs typeface="IreneFlorentina"/>
                <a:sym typeface="IreneFlorentina"/>
              </a:rPr>
              <a:t>CORRELATION COEFFICIENT</a:t>
            </a:r>
          </a:p>
        </p:txBody>
      </p:sp>
      <p:sp>
        <p:nvSpPr>
          <p:cNvPr name="TextBox 7" id="7"/>
          <p:cNvSpPr txBox="true"/>
          <p:nvPr/>
        </p:nvSpPr>
        <p:spPr>
          <a:xfrm rot="0">
            <a:off x="324494" y="3667695"/>
            <a:ext cx="9967785" cy="1036319"/>
          </a:xfrm>
          <a:prstGeom prst="rect">
            <a:avLst/>
          </a:prstGeom>
        </p:spPr>
        <p:txBody>
          <a:bodyPr anchor="t" rtlCol="false" tIns="0" lIns="0" bIns="0" rIns="0">
            <a:spAutoFit/>
          </a:bodyPr>
          <a:lstStyle/>
          <a:p>
            <a:pPr algn="l" marL="0" indent="0" lvl="0">
              <a:lnSpc>
                <a:spcPts val="4200"/>
              </a:lnSpc>
              <a:spcBef>
                <a:spcPct val="0"/>
              </a:spcBef>
            </a:pPr>
            <a:r>
              <a:rPr lang="en-US" sz="2800">
                <a:solidFill>
                  <a:srgbClr val="000000"/>
                </a:solidFill>
                <a:latin typeface="Quicksand"/>
                <a:ea typeface="Quicksand"/>
                <a:cs typeface="Quicksand"/>
                <a:sym typeface="Quicksand"/>
              </a:rPr>
              <a:t>The correlation coefficient is 0.061, indicating a very weak positive correlation.</a:t>
            </a:r>
          </a:p>
        </p:txBody>
      </p:sp>
      <p:sp>
        <p:nvSpPr>
          <p:cNvPr name="TextBox 8" id="8"/>
          <p:cNvSpPr txBox="true"/>
          <p:nvPr/>
        </p:nvSpPr>
        <p:spPr>
          <a:xfrm rot="0">
            <a:off x="-1982220" y="4884990"/>
            <a:ext cx="6588723" cy="438150"/>
          </a:xfrm>
          <a:prstGeom prst="rect">
            <a:avLst/>
          </a:prstGeom>
        </p:spPr>
        <p:txBody>
          <a:bodyPr anchor="t" rtlCol="false" tIns="0" lIns="0" bIns="0" rIns="0">
            <a:spAutoFit/>
          </a:bodyPr>
          <a:lstStyle/>
          <a:p>
            <a:pPr algn="ctr" marL="0" indent="0" lvl="0">
              <a:lnSpc>
                <a:spcPts val="3360"/>
              </a:lnSpc>
              <a:spcBef>
                <a:spcPct val="0"/>
              </a:spcBef>
            </a:pPr>
            <a:r>
              <a:rPr lang="en-US" sz="2800">
                <a:solidFill>
                  <a:srgbClr val="000000"/>
                </a:solidFill>
                <a:latin typeface="IreneFlorentina"/>
                <a:ea typeface="IreneFlorentina"/>
                <a:cs typeface="IreneFlorentina"/>
                <a:sym typeface="IreneFlorentina"/>
              </a:rPr>
              <a:t>P-VALUE</a:t>
            </a:r>
          </a:p>
        </p:txBody>
      </p:sp>
      <p:sp>
        <p:nvSpPr>
          <p:cNvPr name="TextBox 9" id="9"/>
          <p:cNvSpPr txBox="true"/>
          <p:nvPr/>
        </p:nvSpPr>
        <p:spPr>
          <a:xfrm rot="0">
            <a:off x="324494" y="5551740"/>
            <a:ext cx="9967785" cy="1036319"/>
          </a:xfrm>
          <a:prstGeom prst="rect">
            <a:avLst/>
          </a:prstGeom>
        </p:spPr>
        <p:txBody>
          <a:bodyPr anchor="t" rtlCol="false" tIns="0" lIns="0" bIns="0" rIns="0">
            <a:spAutoFit/>
          </a:bodyPr>
          <a:lstStyle/>
          <a:p>
            <a:pPr algn="l" marL="0" indent="0" lvl="0">
              <a:lnSpc>
                <a:spcPts val="4200"/>
              </a:lnSpc>
              <a:spcBef>
                <a:spcPct val="0"/>
              </a:spcBef>
            </a:pPr>
            <a:r>
              <a:rPr lang="en-US" sz="2800">
                <a:solidFill>
                  <a:srgbClr val="000000"/>
                </a:solidFill>
                <a:latin typeface="Quicksand"/>
                <a:ea typeface="Quicksand"/>
                <a:cs typeface="Quicksand"/>
                <a:sym typeface="Quicksand"/>
              </a:rPr>
              <a:t>The p-value is greater than 0.05, this means we fail to reject the null hypothesis.</a:t>
            </a:r>
          </a:p>
        </p:txBody>
      </p:sp>
      <p:sp>
        <p:nvSpPr>
          <p:cNvPr name="TextBox 10" id="10"/>
          <p:cNvSpPr txBox="true"/>
          <p:nvPr/>
        </p:nvSpPr>
        <p:spPr>
          <a:xfrm rot="0">
            <a:off x="-1546666" y="6905986"/>
            <a:ext cx="6588723" cy="438150"/>
          </a:xfrm>
          <a:prstGeom prst="rect">
            <a:avLst/>
          </a:prstGeom>
        </p:spPr>
        <p:txBody>
          <a:bodyPr anchor="t" rtlCol="false" tIns="0" lIns="0" bIns="0" rIns="0">
            <a:spAutoFit/>
          </a:bodyPr>
          <a:lstStyle/>
          <a:p>
            <a:pPr algn="ctr" marL="0" indent="0" lvl="0">
              <a:lnSpc>
                <a:spcPts val="3360"/>
              </a:lnSpc>
              <a:spcBef>
                <a:spcPct val="0"/>
              </a:spcBef>
            </a:pPr>
            <a:r>
              <a:rPr lang="en-US" sz="2800">
                <a:solidFill>
                  <a:srgbClr val="000000"/>
                </a:solidFill>
                <a:latin typeface="IreneFlorentina"/>
                <a:ea typeface="IreneFlorentina"/>
                <a:cs typeface="IreneFlorentina"/>
                <a:sym typeface="IreneFlorentina"/>
              </a:rPr>
              <a:t>T-STATISTIC</a:t>
            </a:r>
          </a:p>
        </p:txBody>
      </p:sp>
      <p:sp>
        <p:nvSpPr>
          <p:cNvPr name="TextBox 11" id="11"/>
          <p:cNvSpPr txBox="true"/>
          <p:nvPr/>
        </p:nvSpPr>
        <p:spPr>
          <a:xfrm rot="0">
            <a:off x="324494" y="7572736"/>
            <a:ext cx="9967785" cy="502919"/>
          </a:xfrm>
          <a:prstGeom prst="rect">
            <a:avLst/>
          </a:prstGeom>
        </p:spPr>
        <p:txBody>
          <a:bodyPr anchor="t" rtlCol="false" tIns="0" lIns="0" bIns="0" rIns="0">
            <a:spAutoFit/>
          </a:bodyPr>
          <a:lstStyle/>
          <a:p>
            <a:pPr algn="l" marL="0" indent="0" lvl="0">
              <a:lnSpc>
                <a:spcPts val="4200"/>
              </a:lnSpc>
              <a:spcBef>
                <a:spcPct val="0"/>
              </a:spcBef>
            </a:pPr>
            <a:r>
              <a:rPr lang="en-US" sz="2800">
                <a:solidFill>
                  <a:srgbClr val="000000"/>
                </a:solidFill>
                <a:latin typeface="Quicksand"/>
                <a:ea typeface="Quicksand"/>
                <a:cs typeface="Quicksand"/>
                <a:sym typeface="Quicksand"/>
              </a:rPr>
              <a:t>The value is small 1.62, suggesting weak evidence.</a:t>
            </a:r>
          </a:p>
        </p:txBody>
      </p:sp>
      <p:sp>
        <p:nvSpPr>
          <p:cNvPr name="TextBox 12" id="12"/>
          <p:cNvSpPr txBox="true"/>
          <p:nvPr/>
        </p:nvSpPr>
        <p:spPr>
          <a:xfrm rot="0">
            <a:off x="-1546666" y="8466180"/>
            <a:ext cx="6588723" cy="438150"/>
          </a:xfrm>
          <a:prstGeom prst="rect">
            <a:avLst/>
          </a:prstGeom>
        </p:spPr>
        <p:txBody>
          <a:bodyPr anchor="t" rtlCol="false" tIns="0" lIns="0" bIns="0" rIns="0">
            <a:spAutoFit/>
          </a:bodyPr>
          <a:lstStyle/>
          <a:p>
            <a:pPr algn="ctr" marL="0" indent="0" lvl="0">
              <a:lnSpc>
                <a:spcPts val="3360"/>
              </a:lnSpc>
              <a:spcBef>
                <a:spcPct val="0"/>
              </a:spcBef>
            </a:pPr>
            <a:r>
              <a:rPr lang="en-US" sz="2800">
                <a:solidFill>
                  <a:srgbClr val="000000"/>
                </a:solidFill>
                <a:latin typeface="IreneFlorentina"/>
                <a:ea typeface="IreneFlorentina"/>
                <a:cs typeface="IreneFlorentina"/>
                <a:sym typeface="IreneFlorentina"/>
              </a:rPr>
              <a:t>CONCLUSION</a:t>
            </a:r>
          </a:p>
        </p:txBody>
      </p:sp>
      <p:sp>
        <p:nvSpPr>
          <p:cNvPr name="TextBox 13" id="13"/>
          <p:cNvSpPr txBox="true"/>
          <p:nvPr/>
        </p:nvSpPr>
        <p:spPr>
          <a:xfrm rot="0">
            <a:off x="220089" y="9123405"/>
            <a:ext cx="11049751" cy="1011554"/>
          </a:xfrm>
          <a:prstGeom prst="rect">
            <a:avLst/>
          </a:prstGeom>
        </p:spPr>
        <p:txBody>
          <a:bodyPr anchor="t" rtlCol="false" tIns="0" lIns="0" bIns="0" rIns="0">
            <a:spAutoFit/>
          </a:bodyPr>
          <a:lstStyle/>
          <a:p>
            <a:pPr algn="l" marL="0" indent="0" lvl="0">
              <a:lnSpc>
                <a:spcPts val="4050"/>
              </a:lnSpc>
              <a:spcBef>
                <a:spcPct val="0"/>
              </a:spcBef>
            </a:pPr>
            <a:r>
              <a:rPr lang="en-US" sz="2700">
                <a:solidFill>
                  <a:srgbClr val="000000"/>
                </a:solidFill>
                <a:latin typeface="Quicksand"/>
                <a:ea typeface="Quicksand"/>
                <a:cs typeface="Quicksand"/>
                <a:sym typeface="Quicksand"/>
              </a:rPr>
              <a:t>There is insufficient evidence to conclude that higher glucose levels are strongly associated with a greater likelihood of diabetes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967833" y="2804160"/>
            <a:ext cx="8352334" cy="7482840"/>
          </a:xfrm>
          <a:prstGeom prst="rect">
            <a:avLst/>
          </a:prstGeom>
        </p:spPr>
        <p:txBody>
          <a:bodyPr anchor="t" rtlCol="false" tIns="0" lIns="0" bIns="0" rIns="0">
            <a:spAutoFit/>
          </a:bodyPr>
          <a:lstStyle/>
          <a:p>
            <a:pPr algn="ctr">
              <a:lnSpc>
                <a:spcPts val="9985"/>
              </a:lnSpc>
            </a:pPr>
            <a:r>
              <a:rPr lang="en-US" b="true" sz="4992">
                <a:solidFill>
                  <a:srgbClr val="000000"/>
                </a:solidFill>
                <a:latin typeface="Quicksand Medium"/>
                <a:ea typeface="Quicksand Medium"/>
                <a:cs typeface="Quicksand Medium"/>
                <a:sym typeface="Quicksand Medium"/>
              </a:rPr>
              <a:t>    Doha Hemdan 202200701</a:t>
            </a:r>
          </a:p>
          <a:p>
            <a:pPr algn="ctr">
              <a:lnSpc>
                <a:spcPts val="9985"/>
              </a:lnSpc>
            </a:pPr>
            <a:r>
              <a:rPr lang="en-US" b="true" sz="4992">
                <a:solidFill>
                  <a:srgbClr val="000000"/>
                </a:solidFill>
                <a:latin typeface="Quicksand Medium"/>
                <a:ea typeface="Quicksand Medium"/>
                <a:cs typeface="Quicksand Medium"/>
                <a:sym typeface="Quicksand Medium"/>
              </a:rPr>
              <a:t>Galal Qasas 202201379</a:t>
            </a:r>
          </a:p>
          <a:p>
            <a:pPr algn="ctr">
              <a:lnSpc>
                <a:spcPts val="9985"/>
              </a:lnSpc>
            </a:pPr>
            <a:r>
              <a:rPr lang="en-US" b="true" sz="4992">
                <a:solidFill>
                  <a:srgbClr val="000000"/>
                </a:solidFill>
                <a:latin typeface="Quicksand Medium"/>
                <a:ea typeface="Quicksand Medium"/>
                <a:cs typeface="Quicksand Medium"/>
                <a:sym typeface="Quicksand Medium"/>
              </a:rPr>
              <a:t>Ibrahem Ali 202201987</a:t>
            </a:r>
          </a:p>
          <a:p>
            <a:pPr algn="ctr">
              <a:lnSpc>
                <a:spcPts val="9985"/>
              </a:lnSpc>
            </a:pPr>
            <a:r>
              <a:rPr lang="en-US" sz="4992">
                <a:solidFill>
                  <a:srgbClr val="000000"/>
                </a:solidFill>
                <a:latin typeface="Quicksand"/>
                <a:ea typeface="Quicksand"/>
                <a:cs typeface="Quicksand"/>
                <a:sym typeface="Quicksand"/>
              </a:rPr>
              <a:t>  </a:t>
            </a:r>
            <a:r>
              <a:rPr lang="en-US" b="true" sz="4992">
                <a:solidFill>
                  <a:srgbClr val="000000"/>
                </a:solidFill>
                <a:latin typeface="Quicksand Medium"/>
                <a:ea typeface="Quicksand Medium"/>
                <a:cs typeface="Quicksand Medium"/>
                <a:sym typeface="Quicksand Medium"/>
              </a:rPr>
              <a:t>Salma Sherif 202200622</a:t>
            </a:r>
          </a:p>
          <a:p>
            <a:pPr algn="ctr">
              <a:lnSpc>
                <a:spcPts val="9985"/>
              </a:lnSpc>
            </a:pPr>
            <a:r>
              <a:rPr lang="en-US" b="true" sz="4992">
                <a:solidFill>
                  <a:srgbClr val="000000"/>
                </a:solidFill>
                <a:latin typeface="Quicksand Medium"/>
                <a:ea typeface="Quicksand Medium"/>
                <a:cs typeface="Quicksand Medium"/>
                <a:sym typeface="Quicksand Medium"/>
              </a:rPr>
              <a:t>Ziad Moutaz 202201252</a:t>
            </a:r>
          </a:p>
          <a:p>
            <a:pPr algn="ctr">
              <a:lnSpc>
                <a:spcPts val="9985"/>
              </a:lnSpc>
            </a:pPr>
          </a:p>
        </p:txBody>
      </p:sp>
      <p:sp>
        <p:nvSpPr>
          <p:cNvPr name="TextBox 3" id="3"/>
          <p:cNvSpPr txBox="true"/>
          <p:nvPr/>
        </p:nvSpPr>
        <p:spPr>
          <a:xfrm rot="0">
            <a:off x="1405422" y="719197"/>
            <a:ext cx="15853878" cy="1162050"/>
          </a:xfrm>
          <a:prstGeom prst="rect">
            <a:avLst/>
          </a:prstGeom>
        </p:spPr>
        <p:txBody>
          <a:bodyPr anchor="t" rtlCol="false" tIns="0" lIns="0" bIns="0" rIns="0">
            <a:spAutoFit/>
          </a:bodyPr>
          <a:lstStyle/>
          <a:p>
            <a:pPr algn="ctr" marL="0" indent="0" lvl="0">
              <a:lnSpc>
                <a:spcPts val="8639"/>
              </a:lnSpc>
              <a:spcBef>
                <a:spcPct val="0"/>
              </a:spcBef>
            </a:pPr>
            <a:r>
              <a:rPr lang="en-US" sz="7199">
                <a:solidFill>
                  <a:srgbClr val="000000"/>
                </a:solidFill>
                <a:latin typeface="IreneFlorentina"/>
                <a:ea typeface="IreneFlorentina"/>
                <a:cs typeface="IreneFlorentina"/>
                <a:sym typeface="IreneFlorentina"/>
              </a:rPr>
              <a:t>MEMBERS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16194" y="2326376"/>
            <a:ext cx="7871806" cy="7871806"/>
          </a:xfrm>
          <a:custGeom>
            <a:avLst/>
            <a:gdLst/>
            <a:ahLst/>
            <a:cxnLst/>
            <a:rect r="r" b="b" t="t" l="l"/>
            <a:pathLst>
              <a:path h="7871806" w="7871806">
                <a:moveTo>
                  <a:pt x="0" y="0"/>
                </a:moveTo>
                <a:lnTo>
                  <a:pt x="7871806" y="0"/>
                </a:lnTo>
                <a:lnTo>
                  <a:pt x="7871806" y="7871806"/>
                </a:lnTo>
                <a:lnTo>
                  <a:pt x="0" y="7871806"/>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20</a:t>
            </a:r>
          </a:p>
        </p:txBody>
      </p:sp>
      <p:sp>
        <p:nvSpPr>
          <p:cNvPr name="TextBox 4" id="4"/>
          <p:cNvSpPr txBox="true"/>
          <p:nvPr/>
        </p:nvSpPr>
        <p:spPr>
          <a:xfrm rot="0">
            <a:off x="582501" y="486763"/>
            <a:ext cx="16975249" cy="1276350"/>
          </a:xfrm>
          <a:prstGeom prst="rect">
            <a:avLst/>
          </a:prstGeom>
        </p:spPr>
        <p:txBody>
          <a:bodyPr anchor="t" rtlCol="false" tIns="0" lIns="0" bIns="0" rIns="0">
            <a:spAutoFit/>
          </a:bodyPr>
          <a:lstStyle/>
          <a:p>
            <a:pPr algn="ctr" marL="0" indent="0" lvl="0">
              <a:lnSpc>
                <a:spcPts val="4920"/>
              </a:lnSpc>
              <a:spcBef>
                <a:spcPct val="0"/>
              </a:spcBef>
            </a:pPr>
            <a:r>
              <a:rPr lang="en-US" sz="4100">
                <a:solidFill>
                  <a:srgbClr val="000000"/>
                </a:solidFill>
                <a:latin typeface="IreneFlorentina"/>
                <a:ea typeface="IreneFlorentina"/>
                <a:cs typeface="IreneFlorentina"/>
                <a:sym typeface="IreneFlorentina"/>
              </a:rPr>
              <a:t>ARE PATIENTS WITH HIGH GLUCOSE CONCENTRATIONS ALSO LIKELY TO HAVE HIGHER BMI VALUES?</a:t>
            </a:r>
          </a:p>
        </p:txBody>
      </p:sp>
      <p:sp>
        <p:nvSpPr>
          <p:cNvPr name="TextBox 5" id="5"/>
          <p:cNvSpPr txBox="true"/>
          <p:nvPr/>
        </p:nvSpPr>
        <p:spPr>
          <a:xfrm rot="0">
            <a:off x="1271076" y="4120291"/>
            <a:ext cx="7408700" cy="289941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 It appears that there is a slight association between higher glucose levels with higher BMI values.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35304" y="2818483"/>
            <a:ext cx="7552696" cy="7552696"/>
          </a:xfrm>
          <a:custGeom>
            <a:avLst/>
            <a:gdLst/>
            <a:ahLst/>
            <a:cxnLst/>
            <a:rect r="r" b="b" t="t" l="l"/>
            <a:pathLst>
              <a:path h="7552696" w="7552696">
                <a:moveTo>
                  <a:pt x="0" y="0"/>
                </a:moveTo>
                <a:lnTo>
                  <a:pt x="7552696" y="0"/>
                </a:lnTo>
                <a:lnTo>
                  <a:pt x="7552696" y="7552696"/>
                </a:lnTo>
                <a:lnTo>
                  <a:pt x="0" y="7552696"/>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21</a:t>
            </a:r>
          </a:p>
        </p:txBody>
      </p:sp>
      <p:sp>
        <p:nvSpPr>
          <p:cNvPr name="TextBox 4" id="4"/>
          <p:cNvSpPr txBox="true"/>
          <p:nvPr/>
        </p:nvSpPr>
        <p:spPr>
          <a:xfrm rot="0">
            <a:off x="315339" y="2250794"/>
            <a:ext cx="9967785" cy="567690"/>
          </a:xfrm>
          <a:prstGeom prst="rect">
            <a:avLst/>
          </a:prstGeom>
        </p:spPr>
        <p:txBody>
          <a:bodyPr anchor="t" rtlCol="false" tIns="0" lIns="0" bIns="0" rIns="0">
            <a:spAutoFit/>
          </a:bodyPr>
          <a:lstStyle/>
          <a:p>
            <a:pPr algn="l" marL="0" indent="0" lvl="0">
              <a:lnSpc>
                <a:spcPts val="4650"/>
              </a:lnSpc>
              <a:spcBef>
                <a:spcPct val="0"/>
              </a:spcBef>
            </a:pPr>
            <a:r>
              <a:rPr lang="en-US" b="true" sz="3100">
                <a:solidFill>
                  <a:srgbClr val="000000"/>
                </a:solidFill>
                <a:latin typeface="Quicksand Bold"/>
                <a:ea typeface="Quicksand Bold"/>
                <a:cs typeface="Quicksand Bold"/>
                <a:sym typeface="Quicksand Bold"/>
              </a:rPr>
              <a:t>Preforming Pearson's product-moment correlation:</a:t>
            </a:r>
          </a:p>
        </p:txBody>
      </p:sp>
      <p:sp>
        <p:nvSpPr>
          <p:cNvPr name="TextBox 5" id="5"/>
          <p:cNvSpPr txBox="true"/>
          <p:nvPr/>
        </p:nvSpPr>
        <p:spPr>
          <a:xfrm rot="0">
            <a:off x="324494" y="3667695"/>
            <a:ext cx="10410810" cy="1036319"/>
          </a:xfrm>
          <a:prstGeom prst="rect">
            <a:avLst/>
          </a:prstGeom>
        </p:spPr>
        <p:txBody>
          <a:bodyPr anchor="t" rtlCol="false" tIns="0" lIns="0" bIns="0" rIns="0">
            <a:spAutoFit/>
          </a:bodyPr>
          <a:lstStyle/>
          <a:p>
            <a:pPr algn="l" marL="0" indent="0" lvl="0">
              <a:lnSpc>
                <a:spcPts val="4200"/>
              </a:lnSpc>
              <a:spcBef>
                <a:spcPct val="0"/>
              </a:spcBef>
            </a:pPr>
            <a:r>
              <a:rPr lang="en-US" sz="2800">
                <a:solidFill>
                  <a:srgbClr val="000000"/>
                </a:solidFill>
                <a:latin typeface="Quicksand"/>
                <a:ea typeface="Quicksand"/>
                <a:cs typeface="Quicksand"/>
                <a:sym typeface="Quicksand"/>
              </a:rPr>
              <a:t>The correlation coefficient is 0.2059253. This indicates a weak positive correlation</a:t>
            </a:r>
          </a:p>
        </p:txBody>
      </p:sp>
      <p:sp>
        <p:nvSpPr>
          <p:cNvPr name="TextBox 6" id="6"/>
          <p:cNvSpPr txBox="true"/>
          <p:nvPr/>
        </p:nvSpPr>
        <p:spPr>
          <a:xfrm rot="0">
            <a:off x="324494" y="5551740"/>
            <a:ext cx="9967785" cy="1036319"/>
          </a:xfrm>
          <a:prstGeom prst="rect">
            <a:avLst/>
          </a:prstGeom>
        </p:spPr>
        <p:txBody>
          <a:bodyPr anchor="t" rtlCol="false" tIns="0" lIns="0" bIns="0" rIns="0">
            <a:spAutoFit/>
          </a:bodyPr>
          <a:lstStyle/>
          <a:p>
            <a:pPr algn="l" marL="0" indent="0" lvl="0">
              <a:lnSpc>
                <a:spcPts val="4200"/>
              </a:lnSpc>
              <a:spcBef>
                <a:spcPct val="0"/>
              </a:spcBef>
            </a:pPr>
            <a:r>
              <a:rPr lang="en-US" sz="2800">
                <a:solidFill>
                  <a:srgbClr val="000000"/>
                </a:solidFill>
                <a:latin typeface="Quicksand"/>
                <a:ea typeface="Quicksand"/>
                <a:cs typeface="Quicksand"/>
                <a:sym typeface="Quicksand"/>
              </a:rPr>
              <a:t>The p-value is smaller than 0.05, so we can confidently reject the null hypothesis that there is no correlation.</a:t>
            </a:r>
          </a:p>
        </p:txBody>
      </p:sp>
      <p:sp>
        <p:nvSpPr>
          <p:cNvPr name="TextBox 7" id="7"/>
          <p:cNvSpPr txBox="true"/>
          <p:nvPr/>
        </p:nvSpPr>
        <p:spPr>
          <a:xfrm rot="0">
            <a:off x="324494" y="7342335"/>
            <a:ext cx="9967785" cy="1036319"/>
          </a:xfrm>
          <a:prstGeom prst="rect">
            <a:avLst/>
          </a:prstGeom>
        </p:spPr>
        <p:txBody>
          <a:bodyPr anchor="t" rtlCol="false" tIns="0" lIns="0" bIns="0" rIns="0">
            <a:spAutoFit/>
          </a:bodyPr>
          <a:lstStyle/>
          <a:p>
            <a:pPr algn="l" marL="0" indent="0" lvl="0">
              <a:lnSpc>
                <a:spcPts val="4200"/>
              </a:lnSpc>
              <a:spcBef>
                <a:spcPct val="0"/>
              </a:spcBef>
            </a:pPr>
            <a:r>
              <a:rPr lang="en-US" sz="2800">
                <a:solidFill>
                  <a:srgbClr val="000000"/>
                </a:solidFill>
                <a:latin typeface="Quicksand"/>
                <a:ea typeface="Quicksand"/>
                <a:cs typeface="Quicksand"/>
                <a:sym typeface="Quicksand"/>
              </a:rPr>
              <a:t>The value is large  5.5636, quantifies the strength of evidence against the null hypothesis</a:t>
            </a:r>
          </a:p>
        </p:txBody>
      </p:sp>
      <p:sp>
        <p:nvSpPr>
          <p:cNvPr name="TextBox 8" id="8"/>
          <p:cNvSpPr txBox="true"/>
          <p:nvPr/>
        </p:nvSpPr>
        <p:spPr>
          <a:xfrm rot="0">
            <a:off x="220089" y="9123405"/>
            <a:ext cx="11049751" cy="1011554"/>
          </a:xfrm>
          <a:prstGeom prst="rect">
            <a:avLst/>
          </a:prstGeom>
        </p:spPr>
        <p:txBody>
          <a:bodyPr anchor="t" rtlCol="false" tIns="0" lIns="0" bIns="0" rIns="0">
            <a:spAutoFit/>
          </a:bodyPr>
          <a:lstStyle/>
          <a:p>
            <a:pPr algn="l" marL="0" indent="0" lvl="0">
              <a:lnSpc>
                <a:spcPts val="4050"/>
              </a:lnSpc>
              <a:spcBef>
                <a:spcPct val="0"/>
              </a:spcBef>
            </a:pPr>
            <a:r>
              <a:rPr lang="en-US" sz="2700">
                <a:solidFill>
                  <a:srgbClr val="000000"/>
                </a:solidFill>
                <a:latin typeface="Quicksand"/>
                <a:ea typeface="Quicksand"/>
                <a:cs typeface="Quicksand"/>
                <a:sym typeface="Quicksand"/>
              </a:rPr>
              <a:t>There is a statistically significant but weak positive correlation between Glucose levels and BMI.</a:t>
            </a:r>
          </a:p>
        </p:txBody>
      </p:sp>
      <p:sp>
        <p:nvSpPr>
          <p:cNvPr name="TextBox 9" id="9"/>
          <p:cNvSpPr txBox="true"/>
          <p:nvPr/>
        </p:nvSpPr>
        <p:spPr>
          <a:xfrm rot="0">
            <a:off x="582501" y="486763"/>
            <a:ext cx="16975249" cy="1276350"/>
          </a:xfrm>
          <a:prstGeom prst="rect">
            <a:avLst/>
          </a:prstGeom>
        </p:spPr>
        <p:txBody>
          <a:bodyPr anchor="t" rtlCol="false" tIns="0" lIns="0" bIns="0" rIns="0">
            <a:spAutoFit/>
          </a:bodyPr>
          <a:lstStyle/>
          <a:p>
            <a:pPr algn="ctr" marL="0" indent="0" lvl="0">
              <a:lnSpc>
                <a:spcPts val="4920"/>
              </a:lnSpc>
              <a:spcBef>
                <a:spcPct val="0"/>
              </a:spcBef>
            </a:pPr>
            <a:r>
              <a:rPr lang="en-US" sz="4100">
                <a:solidFill>
                  <a:srgbClr val="000000"/>
                </a:solidFill>
                <a:latin typeface="IreneFlorentina"/>
                <a:ea typeface="IreneFlorentina"/>
                <a:cs typeface="IreneFlorentina"/>
                <a:sym typeface="IreneFlorentina"/>
              </a:rPr>
              <a:t>ARE PATIENTS WITH HIGH GLUCOSE CONCENTRATIONS ALSO LIKELY TO HAVE HIGHER BMI VALUES?</a:t>
            </a:r>
          </a:p>
        </p:txBody>
      </p:sp>
      <p:sp>
        <p:nvSpPr>
          <p:cNvPr name="TextBox 10" id="10"/>
          <p:cNvSpPr txBox="true"/>
          <p:nvPr/>
        </p:nvSpPr>
        <p:spPr>
          <a:xfrm rot="0">
            <a:off x="0" y="3052589"/>
            <a:ext cx="6188880"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CORRELATION COEFFICIENT</a:t>
            </a:r>
          </a:p>
        </p:txBody>
      </p:sp>
      <p:sp>
        <p:nvSpPr>
          <p:cNvPr name="TextBox 11" id="11"/>
          <p:cNvSpPr txBox="true"/>
          <p:nvPr/>
        </p:nvSpPr>
        <p:spPr>
          <a:xfrm rot="0">
            <a:off x="0" y="4937377"/>
            <a:ext cx="2526842"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P-VALUE</a:t>
            </a:r>
          </a:p>
        </p:txBody>
      </p:sp>
      <p:sp>
        <p:nvSpPr>
          <p:cNvPr name="TextBox 12" id="12"/>
          <p:cNvSpPr txBox="true"/>
          <p:nvPr/>
        </p:nvSpPr>
        <p:spPr>
          <a:xfrm rot="0">
            <a:off x="0" y="6826184"/>
            <a:ext cx="3460644"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T-STATISTIC</a:t>
            </a:r>
          </a:p>
        </p:txBody>
      </p:sp>
      <p:sp>
        <p:nvSpPr>
          <p:cNvPr name="TextBox 13" id="13"/>
          <p:cNvSpPr txBox="true"/>
          <p:nvPr/>
        </p:nvSpPr>
        <p:spPr>
          <a:xfrm rot="0">
            <a:off x="0" y="8550104"/>
            <a:ext cx="3460644"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CONCLUSION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3124" y="2504023"/>
            <a:ext cx="7343674" cy="7343674"/>
          </a:xfrm>
          <a:custGeom>
            <a:avLst/>
            <a:gdLst/>
            <a:ahLst/>
            <a:cxnLst/>
            <a:rect r="r" b="b" t="t" l="l"/>
            <a:pathLst>
              <a:path h="7343674" w="7343674">
                <a:moveTo>
                  <a:pt x="0" y="0"/>
                </a:moveTo>
                <a:lnTo>
                  <a:pt x="7343675" y="0"/>
                </a:lnTo>
                <a:lnTo>
                  <a:pt x="7343675" y="7343674"/>
                </a:lnTo>
                <a:lnTo>
                  <a:pt x="0" y="7343674"/>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22</a:t>
            </a:r>
          </a:p>
        </p:txBody>
      </p:sp>
      <p:sp>
        <p:nvSpPr>
          <p:cNvPr name="TextBox 4" id="4"/>
          <p:cNvSpPr txBox="true"/>
          <p:nvPr/>
        </p:nvSpPr>
        <p:spPr>
          <a:xfrm rot="0">
            <a:off x="324494" y="990600"/>
            <a:ext cx="17963506" cy="1276350"/>
          </a:xfrm>
          <a:prstGeom prst="rect">
            <a:avLst/>
          </a:prstGeom>
        </p:spPr>
        <p:txBody>
          <a:bodyPr anchor="t" rtlCol="false" tIns="0" lIns="0" bIns="0" rIns="0">
            <a:spAutoFit/>
          </a:bodyPr>
          <a:lstStyle/>
          <a:p>
            <a:pPr algn="ctr" marL="0" indent="0" lvl="0">
              <a:lnSpc>
                <a:spcPts val="4920"/>
              </a:lnSpc>
              <a:spcBef>
                <a:spcPct val="0"/>
              </a:spcBef>
            </a:pPr>
            <a:r>
              <a:rPr lang="en-US" sz="4100">
                <a:solidFill>
                  <a:srgbClr val="000000"/>
                </a:solidFill>
                <a:latin typeface="IreneFlorentina"/>
                <a:ea typeface="IreneFlorentina"/>
                <a:cs typeface="IreneFlorentina"/>
                <a:sym typeface="IreneFlorentina"/>
              </a:rPr>
              <a:t>ARE PATIENTS WITH A HIGHER NUMBER OF PREGNANCIES AT GREATER RISK OF DEVELOPING DIABETES?</a:t>
            </a:r>
          </a:p>
        </p:txBody>
      </p:sp>
      <p:sp>
        <p:nvSpPr>
          <p:cNvPr name="TextBox 5" id="5"/>
          <p:cNvSpPr txBox="true"/>
          <p:nvPr/>
        </p:nvSpPr>
        <p:spPr>
          <a:xfrm rot="0">
            <a:off x="1271076" y="4120291"/>
            <a:ext cx="7408700" cy="2899411"/>
          </a:xfrm>
          <a:prstGeom prst="rect">
            <a:avLst/>
          </a:prstGeom>
        </p:spPr>
        <p:txBody>
          <a:bodyPr anchor="t" rtlCol="false" tIns="0" lIns="0" bIns="0" rIns="0">
            <a:spAutoFit/>
          </a:bodyPr>
          <a:lstStyle/>
          <a:p>
            <a:pPr algn="ctr">
              <a:lnSpc>
                <a:spcPts val="5849"/>
              </a:lnSpc>
              <a:spcBef>
                <a:spcPct val="0"/>
              </a:spcBef>
            </a:pPr>
            <a:r>
              <a:rPr lang="en-US" b="true" sz="3899">
                <a:solidFill>
                  <a:srgbClr val="000000"/>
                </a:solidFill>
                <a:latin typeface="Quicksand Medium"/>
                <a:ea typeface="Quicksand Medium"/>
                <a:cs typeface="Quicksand Medium"/>
                <a:sym typeface="Quicksand Medium"/>
              </a:rPr>
              <a:t>The proportion of patients with diabetes tends to increase as the number of pregnancies increases.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28516" y="2853800"/>
            <a:ext cx="7468517" cy="7468517"/>
          </a:xfrm>
          <a:custGeom>
            <a:avLst/>
            <a:gdLst/>
            <a:ahLst/>
            <a:cxnLst/>
            <a:rect r="r" b="b" t="t" l="l"/>
            <a:pathLst>
              <a:path h="7468517" w="7468517">
                <a:moveTo>
                  <a:pt x="0" y="0"/>
                </a:moveTo>
                <a:lnTo>
                  <a:pt x="7468516" y="0"/>
                </a:lnTo>
                <a:lnTo>
                  <a:pt x="7468516" y="7468517"/>
                </a:lnTo>
                <a:lnTo>
                  <a:pt x="0" y="7468517"/>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23</a:t>
            </a:r>
          </a:p>
        </p:txBody>
      </p:sp>
      <p:sp>
        <p:nvSpPr>
          <p:cNvPr name="TextBox 4" id="4"/>
          <p:cNvSpPr txBox="true"/>
          <p:nvPr/>
        </p:nvSpPr>
        <p:spPr>
          <a:xfrm rot="0">
            <a:off x="315339" y="2326346"/>
            <a:ext cx="9967785" cy="567690"/>
          </a:xfrm>
          <a:prstGeom prst="rect">
            <a:avLst/>
          </a:prstGeom>
        </p:spPr>
        <p:txBody>
          <a:bodyPr anchor="t" rtlCol="false" tIns="0" lIns="0" bIns="0" rIns="0">
            <a:spAutoFit/>
          </a:bodyPr>
          <a:lstStyle/>
          <a:p>
            <a:pPr algn="l" marL="0" indent="0" lvl="0">
              <a:lnSpc>
                <a:spcPts val="4650"/>
              </a:lnSpc>
              <a:spcBef>
                <a:spcPct val="0"/>
              </a:spcBef>
            </a:pPr>
            <a:r>
              <a:rPr lang="en-US" b="true" sz="3100">
                <a:solidFill>
                  <a:srgbClr val="000000"/>
                </a:solidFill>
                <a:latin typeface="Quicksand Bold"/>
                <a:ea typeface="Quicksand Bold"/>
                <a:cs typeface="Quicksand Bold"/>
                <a:sym typeface="Quicksand Bold"/>
              </a:rPr>
              <a:t>Preforming Pearson's product-moment correlation:</a:t>
            </a:r>
          </a:p>
        </p:txBody>
      </p:sp>
      <p:sp>
        <p:nvSpPr>
          <p:cNvPr name="TextBox 5" id="5"/>
          <p:cNvSpPr txBox="true"/>
          <p:nvPr/>
        </p:nvSpPr>
        <p:spPr>
          <a:xfrm rot="0">
            <a:off x="324494" y="3667695"/>
            <a:ext cx="10410810" cy="1036319"/>
          </a:xfrm>
          <a:prstGeom prst="rect">
            <a:avLst/>
          </a:prstGeom>
        </p:spPr>
        <p:txBody>
          <a:bodyPr anchor="t" rtlCol="false" tIns="0" lIns="0" bIns="0" rIns="0">
            <a:spAutoFit/>
          </a:bodyPr>
          <a:lstStyle/>
          <a:p>
            <a:pPr algn="l" marL="0" indent="0" lvl="0">
              <a:lnSpc>
                <a:spcPts val="4200"/>
              </a:lnSpc>
              <a:spcBef>
                <a:spcPct val="0"/>
              </a:spcBef>
            </a:pPr>
            <a:r>
              <a:rPr lang="en-US" sz="2800">
                <a:solidFill>
                  <a:srgbClr val="000000"/>
                </a:solidFill>
                <a:latin typeface="Quicksand"/>
                <a:ea typeface="Quicksand"/>
                <a:cs typeface="Quicksand"/>
                <a:sym typeface="Quicksand"/>
              </a:rPr>
              <a:t>The correlation coefficient is 0.2287. This indicates a weak positive correlation</a:t>
            </a:r>
          </a:p>
        </p:txBody>
      </p:sp>
      <p:sp>
        <p:nvSpPr>
          <p:cNvPr name="TextBox 6" id="6"/>
          <p:cNvSpPr txBox="true"/>
          <p:nvPr/>
        </p:nvSpPr>
        <p:spPr>
          <a:xfrm rot="0">
            <a:off x="324494" y="5551740"/>
            <a:ext cx="10604021" cy="1036319"/>
          </a:xfrm>
          <a:prstGeom prst="rect">
            <a:avLst/>
          </a:prstGeom>
        </p:spPr>
        <p:txBody>
          <a:bodyPr anchor="t" rtlCol="false" tIns="0" lIns="0" bIns="0" rIns="0">
            <a:spAutoFit/>
          </a:bodyPr>
          <a:lstStyle/>
          <a:p>
            <a:pPr algn="l" marL="0" indent="0" lvl="0">
              <a:lnSpc>
                <a:spcPts val="4200"/>
              </a:lnSpc>
              <a:spcBef>
                <a:spcPct val="0"/>
              </a:spcBef>
            </a:pPr>
            <a:r>
              <a:rPr lang="en-US" sz="2800">
                <a:solidFill>
                  <a:srgbClr val="000000"/>
                </a:solidFill>
                <a:latin typeface="Quicksand"/>
                <a:ea typeface="Quicksand"/>
                <a:cs typeface="Quicksand"/>
                <a:sym typeface="Quicksand"/>
              </a:rPr>
              <a:t>The p-value is extremely smaller than 0.05, so we can confidently reject the null hypothesis that there is no correlation.</a:t>
            </a:r>
          </a:p>
        </p:txBody>
      </p:sp>
      <p:sp>
        <p:nvSpPr>
          <p:cNvPr name="TextBox 7" id="7"/>
          <p:cNvSpPr txBox="true"/>
          <p:nvPr/>
        </p:nvSpPr>
        <p:spPr>
          <a:xfrm rot="0">
            <a:off x="324494" y="7342335"/>
            <a:ext cx="9958630" cy="1036319"/>
          </a:xfrm>
          <a:prstGeom prst="rect">
            <a:avLst/>
          </a:prstGeom>
        </p:spPr>
        <p:txBody>
          <a:bodyPr anchor="t" rtlCol="false" tIns="0" lIns="0" bIns="0" rIns="0">
            <a:spAutoFit/>
          </a:bodyPr>
          <a:lstStyle/>
          <a:p>
            <a:pPr algn="l" marL="0" indent="0" lvl="0">
              <a:lnSpc>
                <a:spcPts val="4200"/>
              </a:lnSpc>
              <a:spcBef>
                <a:spcPct val="0"/>
              </a:spcBef>
            </a:pPr>
            <a:r>
              <a:rPr lang="en-US" sz="2800">
                <a:solidFill>
                  <a:srgbClr val="000000"/>
                </a:solidFill>
                <a:latin typeface="Quicksand"/>
                <a:ea typeface="Quicksand"/>
                <a:cs typeface="Quicksand"/>
                <a:sym typeface="Quicksand"/>
              </a:rPr>
              <a:t>The value is large  6.2102 which supports the conclusion that the relationship is statistically significant.</a:t>
            </a:r>
          </a:p>
        </p:txBody>
      </p:sp>
      <p:sp>
        <p:nvSpPr>
          <p:cNvPr name="TextBox 8" id="8"/>
          <p:cNvSpPr txBox="true"/>
          <p:nvPr/>
        </p:nvSpPr>
        <p:spPr>
          <a:xfrm rot="0">
            <a:off x="220089" y="9123405"/>
            <a:ext cx="11049751" cy="1011554"/>
          </a:xfrm>
          <a:prstGeom prst="rect">
            <a:avLst/>
          </a:prstGeom>
        </p:spPr>
        <p:txBody>
          <a:bodyPr anchor="t" rtlCol="false" tIns="0" lIns="0" bIns="0" rIns="0">
            <a:spAutoFit/>
          </a:bodyPr>
          <a:lstStyle/>
          <a:p>
            <a:pPr algn="l" marL="0" indent="0" lvl="0">
              <a:lnSpc>
                <a:spcPts val="4050"/>
              </a:lnSpc>
              <a:spcBef>
                <a:spcPct val="0"/>
              </a:spcBef>
            </a:pPr>
            <a:r>
              <a:rPr lang="en-US" sz="2700">
                <a:solidFill>
                  <a:srgbClr val="000000"/>
                </a:solidFill>
                <a:latin typeface="Quicksand"/>
                <a:ea typeface="Quicksand"/>
                <a:cs typeface="Quicksand"/>
                <a:sym typeface="Quicksand"/>
              </a:rPr>
              <a:t>There is a statistically significant but weak positive correlation between the number of pregnancies and the Outcome variable.</a:t>
            </a:r>
          </a:p>
        </p:txBody>
      </p:sp>
      <p:sp>
        <p:nvSpPr>
          <p:cNvPr name="TextBox 9" id="9"/>
          <p:cNvSpPr txBox="true"/>
          <p:nvPr/>
        </p:nvSpPr>
        <p:spPr>
          <a:xfrm rot="0">
            <a:off x="324494" y="809736"/>
            <a:ext cx="17963506" cy="1276350"/>
          </a:xfrm>
          <a:prstGeom prst="rect">
            <a:avLst/>
          </a:prstGeom>
        </p:spPr>
        <p:txBody>
          <a:bodyPr anchor="t" rtlCol="false" tIns="0" lIns="0" bIns="0" rIns="0">
            <a:spAutoFit/>
          </a:bodyPr>
          <a:lstStyle/>
          <a:p>
            <a:pPr algn="ctr" marL="0" indent="0" lvl="0">
              <a:lnSpc>
                <a:spcPts val="4920"/>
              </a:lnSpc>
              <a:spcBef>
                <a:spcPct val="0"/>
              </a:spcBef>
            </a:pPr>
            <a:r>
              <a:rPr lang="en-US" sz="4100">
                <a:solidFill>
                  <a:srgbClr val="000000"/>
                </a:solidFill>
                <a:latin typeface="IreneFlorentina"/>
                <a:ea typeface="IreneFlorentina"/>
                <a:cs typeface="IreneFlorentina"/>
                <a:sym typeface="IreneFlorentina"/>
              </a:rPr>
              <a:t>ARE PATIENTS WITH A HIGHER NUMBER OF PREGNANCIES AT GREATER RISK OF DEVELOPING DIABETES?</a:t>
            </a:r>
          </a:p>
        </p:txBody>
      </p:sp>
      <p:sp>
        <p:nvSpPr>
          <p:cNvPr name="TextBox 10" id="10"/>
          <p:cNvSpPr txBox="true"/>
          <p:nvPr/>
        </p:nvSpPr>
        <p:spPr>
          <a:xfrm rot="0">
            <a:off x="47625" y="3153345"/>
            <a:ext cx="6211773"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CORRELATION COEFFICIENT</a:t>
            </a:r>
          </a:p>
        </p:txBody>
      </p:sp>
      <p:sp>
        <p:nvSpPr>
          <p:cNvPr name="TextBox 11" id="11"/>
          <p:cNvSpPr txBox="true"/>
          <p:nvPr/>
        </p:nvSpPr>
        <p:spPr>
          <a:xfrm rot="0">
            <a:off x="95250" y="5037390"/>
            <a:ext cx="2333762"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P-VALUE</a:t>
            </a:r>
          </a:p>
        </p:txBody>
      </p:sp>
      <p:sp>
        <p:nvSpPr>
          <p:cNvPr name="TextBox 12" id="12"/>
          <p:cNvSpPr txBox="true"/>
          <p:nvPr/>
        </p:nvSpPr>
        <p:spPr>
          <a:xfrm rot="0">
            <a:off x="95250" y="6721409"/>
            <a:ext cx="3365394"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T-STATISTIC</a:t>
            </a:r>
          </a:p>
        </p:txBody>
      </p:sp>
      <p:sp>
        <p:nvSpPr>
          <p:cNvPr name="TextBox 13" id="13"/>
          <p:cNvSpPr txBox="true"/>
          <p:nvPr/>
        </p:nvSpPr>
        <p:spPr>
          <a:xfrm rot="0">
            <a:off x="47625" y="8607254"/>
            <a:ext cx="3365394"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CONCLUSION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18686" y="2400046"/>
            <a:ext cx="7583985" cy="7583985"/>
          </a:xfrm>
          <a:custGeom>
            <a:avLst/>
            <a:gdLst/>
            <a:ahLst/>
            <a:cxnLst/>
            <a:rect r="r" b="b" t="t" l="l"/>
            <a:pathLst>
              <a:path h="7583985" w="7583985">
                <a:moveTo>
                  <a:pt x="0" y="0"/>
                </a:moveTo>
                <a:lnTo>
                  <a:pt x="7583985" y="0"/>
                </a:lnTo>
                <a:lnTo>
                  <a:pt x="7583985" y="7583984"/>
                </a:lnTo>
                <a:lnTo>
                  <a:pt x="0" y="7583984"/>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24</a:t>
            </a:r>
          </a:p>
        </p:txBody>
      </p:sp>
      <p:sp>
        <p:nvSpPr>
          <p:cNvPr name="TextBox 4" id="4"/>
          <p:cNvSpPr txBox="true"/>
          <p:nvPr/>
        </p:nvSpPr>
        <p:spPr>
          <a:xfrm rot="0">
            <a:off x="-257450" y="612494"/>
            <a:ext cx="18545450" cy="1152525"/>
          </a:xfrm>
          <a:prstGeom prst="rect">
            <a:avLst/>
          </a:prstGeom>
        </p:spPr>
        <p:txBody>
          <a:bodyPr anchor="t" rtlCol="false" tIns="0" lIns="0" bIns="0" rIns="0">
            <a:spAutoFit/>
          </a:bodyPr>
          <a:lstStyle/>
          <a:p>
            <a:pPr algn="ctr" marL="0" indent="0" lvl="0">
              <a:lnSpc>
                <a:spcPts val="4440"/>
              </a:lnSpc>
              <a:spcBef>
                <a:spcPct val="0"/>
              </a:spcBef>
            </a:pPr>
            <a:r>
              <a:rPr lang="en-US" sz="3700">
                <a:solidFill>
                  <a:srgbClr val="000000"/>
                </a:solidFill>
                <a:latin typeface="IreneFlorentina"/>
                <a:ea typeface="IreneFlorentina"/>
                <a:cs typeface="IreneFlorentina"/>
                <a:sym typeface="IreneFlorentina"/>
              </a:rPr>
              <a:t>ARE OLDER PATIENTS MORE LIKELY TO HAVE HIGHER INSULIN CONCENTRATIONS AND BLOOD GLUCOSE LEVELS?</a:t>
            </a:r>
          </a:p>
        </p:txBody>
      </p:sp>
      <p:sp>
        <p:nvSpPr>
          <p:cNvPr name="TextBox 5" id="5"/>
          <p:cNvSpPr txBox="true"/>
          <p:nvPr/>
        </p:nvSpPr>
        <p:spPr>
          <a:xfrm rot="0">
            <a:off x="285539" y="2808554"/>
            <a:ext cx="7971812" cy="438150"/>
          </a:xfrm>
          <a:prstGeom prst="rect">
            <a:avLst/>
          </a:prstGeom>
        </p:spPr>
        <p:txBody>
          <a:bodyPr anchor="t" rtlCol="false" tIns="0" lIns="0" bIns="0" rIns="0">
            <a:spAutoFit/>
          </a:bodyPr>
          <a:lstStyle/>
          <a:p>
            <a:pPr algn="ctr" marL="0" indent="0" lvl="0">
              <a:lnSpc>
                <a:spcPts val="3360"/>
              </a:lnSpc>
              <a:spcBef>
                <a:spcPct val="0"/>
              </a:spcBef>
            </a:pPr>
            <a:r>
              <a:rPr lang="en-US" sz="2800">
                <a:solidFill>
                  <a:srgbClr val="000000"/>
                </a:solidFill>
                <a:latin typeface="IreneFlorentina"/>
                <a:ea typeface="IreneFlorentina"/>
                <a:cs typeface="IreneFlorentina"/>
                <a:sym typeface="IreneFlorentina"/>
              </a:rPr>
              <a:t>Linear Regression for Insulin and age</a:t>
            </a:r>
          </a:p>
        </p:txBody>
      </p:sp>
      <p:sp>
        <p:nvSpPr>
          <p:cNvPr name="TextBox 6" id="6"/>
          <p:cNvSpPr txBox="true"/>
          <p:nvPr/>
        </p:nvSpPr>
        <p:spPr>
          <a:xfrm rot="0">
            <a:off x="285539" y="3548969"/>
            <a:ext cx="9533147" cy="6347506"/>
          </a:xfrm>
          <a:prstGeom prst="rect">
            <a:avLst/>
          </a:prstGeom>
        </p:spPr>
        <p:txBody>
          <a:bodyPr anchor="t" rtlCol="false" tIns="0" lIns="0" bIns="0" rIns="0">
            <a:spAutoFit/>
          </a:bodyPr>
          <a:lstStyle/>
          <a:p>
            <a:pPr algn="ctr">
              <a:lnSpc>
                <a:spcPts val="5098"/>
              </a:lnSpc>
            </a:pPr>
            <a:r>
              <a:rPr lang="en-US" sz="3398" b="true">
                <a:solidFill>
                  <a:srgbClr val="000000"/>
                </a:solidFill>
                <a:latin typeface="Quicksand Bold"/>
                <a:ea typeface="Quicksand Bold"/>
                <a:cs typeface="Quicksand Bold"/>
                <a:sym typeface="Quicksand Bold"/>
              </a:rPr>
              <a:t>Insulin = 75.2560 + 1.9204 × Age</a:t>
            </a:r>
          </a:p>
          <a:p>
            <a:pPr algn="l">
              <a:lnSpc>
                <a:spcPts val="5098"/>
              </a:lnSpc>
            </a:pPr>
            <a:r>
              <a:rPr lang="en-US" sz="3398">
                <a:solidFill>
                  <a:srgbClr val="000000"/>
                </a:solidFill>
                <a:latin typeface="Quicksand"/>
                <a:ea typeface="Quicksand"/>
                <a:cs typeface="Quicksand"/>
                <a:sym typeface="Quicksand"/>
              </a:rPr>
              <a:t>There is a positive and statistically significant relationship between age and insulin levels. For each additional year of age, insulin levels are expected to </a:t>
            </a:r>
            <a:r>
              <a:rPr lang="en-US" sz="3398" b="true">
                <a:solidFill>
                  <a:srgbClr val="000000"/>
                </a:solidFill>
                <a:latin typeface="Quicksand Bold"/>
                <a:ea typeface="Quicksand Bold"/>
                <a:cs typeface="Quicksand Bold"/>
                <a:sym typeface="Quicksand Bold"/>
              </a:rPr>
              <a:t>increase by approximately 1.92 units.</a:t>
            </a:r>
          </a:p>
          <a:p>
            <a:pPr algn="l">
              <a:lnSpc>
                <a:spcPts val="5098"/>
              </a:lnSpc>
            </a:pPr>
          </a:p>
          <a:p>
            <a:pPr algn="l" marL="0" indent="0" lvl="0">
              <a:lnSpc>
                <a:spcPts val="5098"/>
              </a:lnSpc>
              <a:spcBef>
                <a:spcPct val="0"/>
              </a:spcBef>
            </a:pPr>
            <a:r>
              <a:rPr lang="en-US" sz="3398">
                <a:solidFill>
                  <a:srgbClr val="000000"/>
                </a:solidFill>
                <a:latin typeface="Quicksand"/>
                <a:ea typeface="Quicksand"/>
                <a:cs typeface="Quicksand"/>
                <a:sym typeface="Quicksand"/>
              </a:rPr>
              <a:t>The </a:t>
            </a:r>
            <a:r>
              <a:rPr lang="en-US" b="true" sz="3398">
                <a:solidFill>
                  <a:srgbClr val="000000"/>
                </a:solidFill>
                <a:latin typeface="Quicksand Bold"/>
                <a:ea typeface="Quicksand Bold"/>
                <a:cs typeface="Quicksand Bold"/>
                <a:sym typeface="Quicksand Bold"/>
              </a:rPr>
              <a:t>R-squared value of 11.5%</a:t>
            </a:r>
            <a:r>
              <a:rPr lang="en-US" sz="3398">
                <a:solidFill>
                  <a:srgbClr val="000000"/>
                </a:solidFill>
                <a:latin typeface="Quicksand"/>
                <a:ea typeface="Quicksand"/>
                <a:cs typeface="Quicksand"/>
                <a:sym typeface="Quicksand"/>
              </a:rPr>
              <a:t> suggests that age alone does not explain a large proportion of the variation in insulin levels.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18686" y="2400046"/>
            <a:ext cx="7583985" cy="7583985"/>
          </a:xfrm>
          <a:custGeom>
            <a:avLst/>
            <a:gdLst/>
            <a:ahLst/>
            <a:cxnLst/>
            <a:rect r="r" b="b" t="t" l="l"/>
            <a:pathLst>
              <a:path h="7583985" w="7583985">
                <a:moveTo>
                  <a:pt x="0" y="0"/>
                </a:moveTo>
                <a:lnTo>
                  <a:pt x="7583985" y="0"/>
                </a:lnTo>
                <a:lnTo>
                  <a:pt x="7583985" y="7583984"/>
                </a:lnTo>
                <a:lnTo>
                  <a:pt x="0" y="7583984"/>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25</a:t>
            </a:r>
          </a:p>
        </p:txBody>
      </p:sp>
      <p:sp>
        <p:nvSpPr>
          <p:cNvPr name="TextBox 4" id="4"/>
          <p:cNvSpPr txBox="true"/>
          <p:nvPr/>
        </p:nvSpPr>
        <p:spPr>
          <a:xfrm rot="0">
            <a:off x="-257450" y="612494"/>
            <a:ext cx="18545450" cy="1152525"/>
          </a:xfrm>
          <a:prstGeom prst="rect">
            <a:avLst/>
          </a:prstGeom>
        </p:spPr>
        <p:txBody>
          <a:bodyPr anchor="t" rtlCol="false" tIns="0" lIns="0" bIns="0" rIns="0">
            <a:spAutoFit/>
          </a:bodyPr>
          <a:lstStyle/>
          <a:p>
            <a:pPr algn="ctr" marL="0" indent="0" lvl="0">
              <a:lnSpc>
                <a:spcPts val="4440"/>
              </a:lnSpc>
              <a:spcBef>
                <a:spcPct val="0"/>
              </a:spcBef>
            </a:pPr>
            <a:r>
              <a:rPr lang="en-US" sz="3700">
                <a:solidFill>
                  <a:srgbClr val="000000"/>
                </a:solidFill>
                <a:latin typeface="IreneFlorentina"/>
                <a:ea typeface="IreneFlorentina"/>
                <a:cs typeface="IreneFlorentina"/>
                <a:sym typeface="IreneFlorentina"/>
              </a:rPr>
              <a:t>ARE OLDER PATIENTS MORE LIKELY TO HAVE HIGHER INSULIN CONCENTRATIONS AND BLOOD GLUCOSE LEVELS?</a:t>
            </a:r>
          </a:p>
        </p:txBody>
      </p:sp>
      <p:sp>
        <p:nvSpPr>
          <p:cNvPr name="TextBox 5" id="5"/>
          <p:cNvSpPr txBox="true"/>
          <p:nvPr/>
        </p:nvSpPr>
        <p:spPr>
          <a:xfrm rot="0">
            <a:off x="285539" y="2808554"/>
            <a:ext cx="8729736" cy="438150"/>
          </a:xfrm>
          <a:prstGeom prst="rect">
            <a:avLst/>
          </a:prstGeom>
        </p:spPr>
        <p:txBody>
          <a:bodyPr anchor="t" rtlCol="false" tIns="0" lIns="0" bIns="0" rIns="0">
            <a:spAutoFit/>
          </a:bodyPr>
          <a:lstStyle/>
          <a:p>
            <a:pPr algn="ctr" marL="0" indent="0" lvl="0">
              <a:lnSpc>
                <a:spcPts val="3360"/>
              </a:lnSpc>
              <a:spcBef>
                <a:spcPct val="0"/>
              </a:spcBef>
            </a:pPr>
            <a:r>
              <a:rPr lang="en-US" sz="2800">
                <a:solidFill>
                  <a:srgbClr val="000000"/>
                </a:solidFill>
                <a:latin typeface="IreneFlorentina"/>
                <a:ea typeface="IreneFlorentina"/>
                <a:cs typeface="IreneFlorentina"/>
                <a:sym typeface="IreneFlorentina"/>
              </a:rPr>
              <a:t>Linear Regression for Glucose and age</a:t>
            </a:r>
          </a:p>
        </p:txBody>
      </p:sp>
      <p:sp>
        <p:nvSpPr>
          <p:cNvPr name="TextBox 6" id="6"/>
          <p:cNvSpPr txBox="true"/>
          <p:nvPr/>
        </p:nvSpPr>
        <p:spPr>
          <a:xfrm rot="0">
            <a:off x="285539" y="3548969"/>
            <a:ext cx="9533147" cy="5071156"/>
          </a:xfrm>
          <a:prstGeom prst="rect">
            <a:avLst/>
          </a:prstGeom>
        </p:spPr>
        <p:txBody>
          <a:bodyPr anchor="t" rtlCol="false" tIns="0" lIns="0" bIns="0" rIns="0">
            <a:spAutoFit/>
          </a:bodyPr>
          <a:lstStyle/>
          <a:p>
            <a:pPr algn="ctr">
              <a:lnSpc>
                <a:spcPts val="5098"/>
              </a:lnSpc>
            </a:pPr>
            <a:r>
              <a:rPr lang="en-US" sz="3398" b="true">
                <a:solidFill>
                  <a:srgbClr val="000000"/>
                </a:solidFill>
                <a:latin typeface="Quicksand Bold"/>
                <a:ea typeface="Quicksand Bold"/>
                <a:cs typeface="Quicksand Bold"/>
                <a:sym typeface="Quicksand Bold"/>
              </a:rPr>
              <a:t>Glucose = 95.77412 + 0.71061 × Age</a:t>
            </a:r>
          </a:p>
          <a:p>
            <a:pPr algn="l">
              <a:lnSpc>
                <a:spcPts val="5098"/>
              </a:lnSpc>
            </a:pPr>
            <a:r>
              <a:rPr lang="en-US" sz="3398">
                <a:solidFill>
                  <a:srgbClr val="000000"/>
                </a:solidFill>
                <a:latin typeface="Quicksand"/>
                <a:ea typeface="Quicksand"/>
                <a:cs typeface="Quicksand"/>
                <a:sym typeface="Quicksand"/>
              </a:rPr>
              <a:t>There is a significant positive relationship between age and glucose levels, as indicated by the p-value (&lt; 0.05).</a:t>
            </a:r>
          </a:p>
          <a:p>
            <a:pPr algn="l">
              <a:lnSpc>
                <a:spcPts val="5098"/>
              </a:lnSpc>
            </a:pPr>
          </a:p>
          <a:p>
            <a:pPr algn="l" marL="0" indent="0" lvl="0">
              <a:lnSpc>
                <a:spcPts val="5098"/>
              </a:lnSpc>
              <a:spcBef>
                <a:spcPct val="0"/>
              </a:spcBef>
            </a:pPr>
            <a:r>
              <a:rPr lang="en-US" sz="3398">
                <a:solidFill>
                  <a:srgbClr val="000000"/>
                </a:solidFill>
                <a:latin typeface="Quicksand"/>
                <a:ea typeface="Quicksand"/>
                <a:cs typeface="Quicksand"/>
                <a:sym typeface="Quicksand"/>
              </a:rPr>
              <a:t>The </a:t>
            </a:r>
            <a:r>
              <a:rPr lang="en-US" b="true" sz="3398">
                <a:solidFill>
                  <a:srgbClr val="000000"/>
                </a:solidFill>
                <a:latin typeface="Quicksand Bold"/>
                <a:ea typeface="Quicksand Bold"/>
                <a:cs typeface="Quicksand Bold"/>
                <a:sym typeface="Quicksand Bold"/>
              </a:rPr>
              <a:t>R-squared value of 0.08208 </a:t>
            </a:r>
            <a:r>
              <a:rPr lang="en-US" sz="3398">
                <a:solidFill>
                  <a:srgbClr val="000000"/>
                </a:solidFill>
                <a:latin typeface="Quicksand"/>
                <a:ea typeface="Quicksand"/>
                <a:cs typeface="Quicksand"/>
                <a:sym typeface="Quicksand"/>
              </a:rPr>
              <a:t>means that only </a:t>
            </a:r>
            <a:r>
              <a:rPr lang="en-US" b="true" sz="3398">
                <a:solidFill>
                  <a:srgbClr val="000000"/>
                </a:solidFill>
                <a:latin typeface="Quicksand Bold"/>
                <a:ea typeface="Quicksand Bold"/>
                <a:cs typeface="Quicksand Bold"/>
                <a:sym typeface="Quicksand Bold"/>
              </a:rPr>
              <a:t>8.21%</a:t>
            </a:r>
            <a:r>
              <a:rPr lang="en-US" sz="3398">
                <a:solidFill>
                  <a:srgbClr val="000000"/>
                </a:solidFill>
                <a:latin typeface="Quicksand"/>
                <a:ea typeface="Quicksand"/>
                <a:cs typeface="Quicksand"/>
                <a:sym typeface="Quicksand"/>
              </a:rPr>
              <a:t> of the variance in glucose levels is explained by age.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18686" y="2400046"/>
            <a:ext cx="7583985" cy="7583985"/>
          </a:xfrm>
          <a:custGeom>
            <a:avLst/>
            <a:gdLst/>
            <a:ahLst/>
            <a:cxnLst/>
            <a:rect r="r" b="b" t="t" l="l"/>
            <a:pathLst>
              <a:path h="7583985" w="7583985">
                <a:moveTo>
                  <a:pt x="0" y="0"/>
                </a:moveTo>
                <a:lnTo>
                  <a:pt x="7583985" y="0"/>
                </a:lnTo>
                <a:lnTo>
                  <a:pt x="7583985" y="7583984"/>
                </a:lnTo>
                <a:lnTo>
                  <a:pt x="0" y="7583984"/>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26</a:t>
            </a:r>
          </a:p>
        </p:txBody>
      </p:sp>
      <p:sp>
        <p:nvSpPr>
          <p:cNvPr name="TextBox 4" id="4"/>
          <p:cNvSpPr txBox="true"/>
          <p:nvPr/>
        </p:nvSpPr>
        <p:spPr>
          <a:xfrm rot="0">
            <a:off x="-257450" y="612494"/>
            <a:ext cx="18545450" cy="1152525"/>
          </a:xfrm>
          <a:prstGeom prst="rect">
            <a:avLst/>
          </a:prstGeom>
        </p:spPr>
        <p:txBody>
          <a:bodyPr anchor="t" rtlCol="false" tIns="0" lIns="0" bIns="0" rIns="0">
            <a:spAutoFit/>
          </a:bodyPr>
          <a:lstStyle/>
          <a:p>
            <a:pPr algn="ctr" marL="0" indent="0" lvl="0">
              <a:lnSpc>
                <a:spcPts val="4440"/>
              </a:lnSpc>
              <a:spcBef>
                <a:spcPct val="0"/>
              </a:spcBef>
            </a:pPr>
            <a:r>
              <a:rPr lang="en-US" sz="3700">
                <a:solidFill>
                  <a:srgbClr val="000000"/>
                </a:solidFill>
                <a:latin typeface="IreneFlorentina"/>
                <a:ea typeface="IreneFlorentina"/>
                <a:cs typeface="IreneFlorentina"/>
                <a:sym typeface="IreneFlorentina"/>
              </a:rPr>
              <a:t>ARE OLDER PATIENTS MORE LIKELY TO HAVE HIGHER INSULIN CONCENTRATIONS AND BLOOD GLUCOSE LEVELS?</a:t>
            </a:r>
          </a:p>
        </p:txBody>
      </p:sp>
      <p:sp>
        <p:nvSpPr>
          <p:cNvPr name="TextBox 5" id="5"/>
          <p:cNvSpPr txBox="true"/>
          <p:nvPr/>
        </p:nvSpPr>
        <p:spPr>
          <a:xfrm rot="0">
            <a:off x="-2683563" y="2808554"/>
            <a:ext cx="8729736" cy="438150"/>
          </a:xfrm>
          <a:prstGeom prst="rect">
            <a:avLst/>
          </a:prstGeom>
        </p:spPr>
        <p:txBody>
          <a:bodyPr anchor="t" rtlCol="false" tIns="0" lIns="0" bIns="0" rIns="0">
            <a:spAutoFit/>
          </a:bodyPr>
          <a:lstStyle/>
          <a:p>
            <a:pPr algn="ctr" marL="0" indent="0" lvl="0">
              <a:lnSpc>
                <a:spcPts val="3360"/>
              </a:lnSpc>
              <a:spcBef>
                <a:spcPct val="0"/>
              </a:spcBef>
            </a:pPr>
            <a:r>
              <a:rPr lang="en-US" sz="2800">
                <a:solidFill>
                  <a:srgbClr val="000000"/>
                </a:solidFill>
                <a:latin typeface="IreneFlorentina"/>
                <a:ea typeface="IreneFlorentina"/>
                <a:cs typeface="IreneFlorentina"/>
                <a:sym typeface="IreneFlorentina"/>
              </a:rPr>
              <a:t>Conclusion</a:t>
            </a:r>
          </a:p>
        </p:txBody>
      </p:sp>
      <p:sp>
        <p:nvSpPr>
          <p:cNvPr name="TextBox 6" id="6"/>
          <p:cNvSpPr txBox="true"/>
          <p:nvPr/>
        </p:nvSpPr>
        <p:spPr>
          <a:xfrm rot="0">
            <a:off x="285539" y="3699781"/>
            <a:ext cx="9533147" cy="5709331"/>
          </a:xfrm>
          <a:prstGeom prst="rect">
            <a:avLst/>
          </a:prstGeom>
        </p:spPr>
        <p:txBody>
          <a:bodyPr anchor="t" rtlCol="false" tIns="0" lIns="0" bIns="0" rIns="0">
            <a:spAutoFit/>
          </a:bodyPr>
          <a:lstStyle/>
          <a:p>
            <a:pPr algn="just">
              <a:lnSpc>
                <a:spcPts val="5098"/>
              </a:lnSpc>
            </a:pPr>
            <a:r>
              <a:rPr lang="en-US" sz="3398" b="true">
                <a:solidFill>
                  <a:srgbClr val="000000"/>
                </a:solidFill>
                <a:latin typeface="Quicksand Bold"/>
                <a:ea typeface="Quicksand Bold"/>
                <a:cs typeface="Quicksand Bold"/>
                <a:sym typeface="Quicksand Bold"/>
              </a:rPr>
              <a:t>Older patients</a:t>
            </a:r>
            <a:r>
              <a:rPr lang="en-US" sz="3398">
                <a:solidFill>
                  <a:srgbClr val="000000"/>
                </a:solidFill>
                <a:latin typeface="Quicksand"/>
                <a:ea typeface="Quicksand"/>
                <a:cs typeface="Quicksand"/>
                <a:sym typeface="Quicksand"/>
              </a:rPr>
              <a:t> are more likely to have </a:t>
            </a:r>
            <a:r>
              <a:rPr lang="en-US" sz="3398" b="true">
                <a:solidFill>
                  <a:srgbClr val="000000"/>
                </a:solidFill>
                <a:latin typeface="Quicksand Bold"/>
                <a:ea typeface="Quicksand Bold"/>
                <a:cs typeface="Quicksand Bold"/>
                <a:sym typeface="Quicksand Bold"/>
              </a:rPr>
              <a:t>higher insulin </a:t>
            </a:r>
            <a:r>
              <a:rPr lang="en-US" sz="3398">
                <a:solidFill>
                  <a:srgbClr val="000000"/>
                </a:solidFill>
                <a:latin typeface="Quicksand"/>
                <a:ea typeface="Quicksand"/>
                <a:cs typeface="Quicksand"/>
                <a:sym typeface="Quicksand"/>
              </a:rPr>
              <a:t>concentrations and </a:t>
            </a:r>
            <a:r>
              <a:rPr lang="en-US" sz="3398" b="true">
                <a:solidFill>
                  <a:srgbClr val="000000"/>
                </a:solidFill>
                <a:latin typeface="Quicksand Bold"/>
                <a:ea typeface="Quicksand Bold"/>
                <a:cs typeface="Quicksand Bold"/>
                <a:sym typeface="Quicksand Bold"/>
              </a:rPr>
              <a:t>glucose levels</a:t>
            </a:r>
            <a:r>
              <a:rPr lang="en-US" sz="3398">
                <a:solidFill>
                  <a:srgbClr val="000000"/>
                </a:solidFill>
                <a:latin typeface="Quicksand"/>
                <a:ea typeface="Quicksand"/>
                <a:cs typeface="Quicksand"/>
                <a:sym typeface="Quicksand"/>
              </a:rPr>
              <a:t>, based on the positive correlations identified in the regression models.</a:t>
            </a:r>
          </a:p>
          <a:p>
            <a:pPr algn="just">
              <a:lnSpc>
                <a:spcPts val="5098"/>
              </a:lnSpc>
            </a:pPr>
          </a:p>
          <a:p>
            <a:pPr algn="just" marL="0" indent="0" lvl="0">
              <a:lnSpc>
                <a:spcPts val="5098"/>
              </a:lnSpc>
              <a:spcBef>
                <a:spcPct val="0"/>
              </a:spcBef>
            </a:pPr>
            <a:r>
              <a:rPr lang="en-US" sz="3398">
                <a:solidFill>
                  <a:srgbClr val="000000"/>
                </a:solidFill>
                <a:latin typeface="Quicksand"/>
                <a:ea typeface="Quicksand"/>
                <a:cs typeface="Quicksand"/>
                <a:sym typeface="Quicksand"/>
              </a:rPr>
              <a:t>The </a:t>
            </a:r>
            <a:r>
              <a:rPr lang="en-US" b="true" sz="3398">
                <a:solidFill>
                  <a:srgbClr val="000000"/>
                </a:solidFill>
                <a:latin typeface="Quicksand Bold"/>
                <a:ea typeface="Quicksand Bold"/>
                <a:cs typeface="Quicksand Bold"/>
                <a:sym typeface="Quicksand Bold"/>
              </a:rPr>
              <a:t>relationships are weak,</a:t>
            </a:r>
            <a:r>
              <a:rPr lang="en-US" sz="3398">
                <a:solidFill>
                  <a:srgbClr val="000000"/>
                </a:solidFill>
                <a:latin typeface="Quicksand"/>
                <a:ea typeface="Quicksand"/>
                <a:cs typeface="Quicksand"/>
                <a:sym typeface="Quicksand"/>
              </a:rPr>
              <a:t> meaning age alone does not account for much of the variability in insulin or glucose levels. Other factors play a larger role.</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33181" y="3486811"/>
            <a:ext cx="14550093" cy="4827271"/>
          </a:xfrm>
          <a:prstGeom prst="rect">
            <a:avLst/>
          </a:prstGeom>
        </p:spPr>
        <p:txBody>
          <a:bodyPr anchor="t" rtlCol="false" tIns="0" lIns="0" bIns="0" rIns="0">
            <a:spAutoFit/>
          </a:bodyPr>
          <a:lstStyle/>
          <a:p>
            <a:pPr algn="ctr" marL="0" indent="0" lvl="0">
              <a:lnSpc>
                <a:spcPts val="6449"/>
              </a:lnSpc>
              <a:spcBef>
                <a:spcPct val="0"/>
              </a:spcBef>
            </a:pPr>
            <a:r>
              <a:rPr lang="en-US" b="true" sz="4299">
                <a:solidFill>
                  <a:srgbClr val="000000"/>
                </a:solidFill>
                <a:latin typeface="Quicksand Medium"/>
                <a:ea typeface="Quicksand Medium"/>
                <a:cs typeface="Quicksand Medium"/>
                <a:sym typeface="Quicksand Medium"/>
              </a:rPr>
              <a:t>A risk profile refers to the identification and assessment of potential risks associated with an individual, group, or population. It is a comprehensive summary of characteristics, behaviors, or conditions that could make a person or group more vulnerable to certain risks, especially in health or finance.</a:t>
            </a:r>
          </a:p>
        </p:txBody>
      </p:sp>
      <p:sp>
        <p:nvSpPr>
          <p:cNvPr name="TextBox 3" id="3"/>
          <p:cNvSpPr txBox="true"/>
          <p:nvPr/>
        </p:nvSpPr>
        <p:spPr>
          <a:xfrm rot="0">
            <a:off x="2142731" y="952500"/>
            <a:ext cx="15853878" cy="12954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000000"/>
                </a:solidFill>
                <a:latin typeface="IreneFlorentina"/>
                <a:ea typeface="IreneFlorentina"/>
                <a:cs typeface="IreneFlorentina"/>
                <a:sym typeface="IreneFlorentina"/>
              </a:rPr>
              <a:t>WHAT IS RISK PROFILE?</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27</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95494" y="2415194"/>
            <a:ext cx="7871806" cy="7871806"/>
          </a:xfrm>
          <a:custGeom>
            <a:avLst/>
            <a:gdLst/>
            <a:ahLst/>
            <a:cxnLst/>
            <a:rect r="r" b="b" t="t" l="l"/>
            <a:pathLst>
              <a:path h="7871806" w="7871806">
                <a:moveTo>
                  <a:pt x="0" y="0"/>
                </a:moveTo>
                <a:lnTo>
                  <a:pt x="7871806" y="0"/>
                </a:lnTo>
                <a:lnTo>
                  <a:pt x="7871806" y="7871806"/>
                </a:lnTo>
                <a:lnTo>
                  <a:pt x="0" y="7871806"/>
                </a:lnTo>
                <a:lnTo>
                  <a:pt x="0" y="0"/>
                </a:lnTo>
                <a:close/>
              </a:path>
            </a:pathLst>
          </a:custGeom>
          <a:blipFill>
            <a:blip r:embed="rId2"/>
            <a:stretch>
              <a:fillRect l="0" t="0" r="0" b="0"/>
            </a:stretch>
          </a:blipFill>
        </p:spPr>
      </p:sp>
      <p:sp>
        <p:nvSpPr>
          <p:cNvPr name="TextBox 3" id="3"/>
          <p:cNvSpPr txBox="true"/>
          <p:nvPr/>
        </p:nvSpPr>
        <p:spPr>
          <a:xfrm rot="0">
            <a:off x="660046" y="778521"/>
            <a:ext cx="16967909" cy="1123950"/>
          </a:xfrm>
          <a:prstGeom prst="rect">
            <a:avLst/>
          </a:prstGeom>
        </p:spPr>
        <p:txBody>
          <a:bodyPr anchor="t" rtlCol="false" tIns="0" lIns="0" bIns="0" rIns="0">
            <a:spAutoFit/>
          </a:bodyPr>
          <a:lstStyle/>
          <a:p>
            <a:pPr algn="ctr" marL="0" indent="0" lvl="0">
              <a:lnSpc>
                <a:spcPts val="4320"/>
              </a:lnSpc>
              <a:spcBef>
                <a:spcPct val="0"/>
              </a:spcBef>
            </a:pPr>
            <a:r>
              <a:rPr lang="en-US" sz="3600">
                <a:solidFill>
                  <a:srgbClr val="000000"/>
                </a:solidFill>
                <a:latin typeface="IreneFlorentina"/>
                <a:ea typeface="IreneFlorentina"/>
                <a:cs typeface="IreneFlorentina"/>
                <a:sym typeface="IreneFlorentina"/>
              </a:rPr>
              <a:t>CAN YOU IDENTIFY COMMON “RISK PROFILES” FOR DIABETIC PATIENTS BASED ON KEY METRICS GLUCOSE AND INSULIN ?</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28</a:t>
            </a:r>
          </a:p>
        </p:txBody>
      </p:sp>
      <p:sp>
        <p:nvSpPr>
          <p:cNvPr name="TextBox 5" id="5"/>
          <p:cNvSpPr txBox="true"/>
          <p:nvPr/>
        </p:nvSpPr>
        <p:spPr>
          <a:xfrm rot="0">
            <a:off x="660046" y="4404041"/>
            <a:ext cx="7818228"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PREPARE DATA FOR CLUSTERING BY:</a:t>
            </a:r>
          </a:p>
        </p:txBody>
      </p:sp>
      <p:sp>
        <p:nvSpPr>
          <p:cNvPr name="TextBox 6" id="6"/>
          <p:cNvSpPr txBox="true"/>
          <p:nvPr/>
        </p:nvSpPr>
        <p:spPr>
          <a:xfrm rot="0">
            <a:off x="660046" y="5156120"/>
            <a:ext cx="6451005" cy="1471930"/>
          </a:xfrm>
          <a:prstGeom prst="rect">
            <a:avLst/>
          </a:prstGeom>
        </p:spPr>
        <p:txBody>
          <a:bodyPr anchor="t" rtlCol="false" tIns="0" lIns="0" bIns="0" rIns="0">
            <a:spAutoFit/>
          </a:bodyPr>
          <a:lstStyle/>
          <a:p>
            <a:pPr algn="l" marL="604516" indent="-302258" lvl="1">
              <a:lnSpc>
                <a:spcPts val="3919"/>
              </a:lnSpc>
              <a:spcBef>
                <a:spcPct val="0"/>
              </a:spcBef>
              <a:buFont typeface="Arial"/>
              <a:buChar char="•"/>
            </a:pPr>
            <a:r>
              <a:rPr lang="en-US" sz="2799">
                <a:solidFill>
                  <a:srgbClr val="000000"/>
                </a:solidFill>
                <a:latin typeface="Canva Sans"/>
                <a:ea typeface="Canva Sans"/>
                <a:cs typeface="Canva Sans"/>
                <a:sym typeface="Canva Sans"/>
              </a:rPr>
              <a:t>Selecting relevant variables.</a:t>
            </a:r>
          </a:p>
          <a:p>
            <a:pPr algn="l" marL="604516" indent="-302258" lvl="1">
              <a:lnSpc>
                <a:spcPts val="3919"/>
              </a:lnSpc>
              <a:spcBef>
                <a:spcPct val="0"/>
              </a:spcBef>
              <a:buFont typeface="Arial"/>
              <a:buChar char="•"/>
            </a:pPr>
            <a:r>
              <a:rPr lang="en-US" sz="2799">
                <a:solidFill>
                  <a:srgbClr val="000000"/>
                </a:solidFill>
                <a:latin typeface="Canva Sans"/>
                <a:ea typeface="Canva Sans"/>
                <a:cs typeface="Canva Sans"/>
                <a:sym typeface="Canva Sans"/>
              </a:rPr>
              <a:t>Do standardizing.</a:t>
            </a:r>
          </a:p>
          <a:p>
            <a:pPr algn="l" marL="604516" indent="-302258" lvl="1">
              <a:lnSpc>
                <a:spcPts val="3919"/>
              </a:lnSpc>
              <a:spcBef>
                <a:spcPct val="0"/>
              </a:spcBef>
              <a:buFont typeface="Arial"/>
              <a:buChar char="•"/>
            </a:pPr>
            <a:r>
              <a:rPr lang="en-US" sz="2799">
                <a:solidFill>
                  <a:srgbClr val="000000"/>
                </a:solidFill>
                <a:latin typeface="Canva Sans"/>
                <a:ea typeface="Canva Sans"/>
                <a:cs typeface="Canva Sans"/>
                <a:sym typeface="Canva Sans"/>
              </a:rPr>
              <a:t>Assign new cluster col to the data.</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60046" y="778521"/>
            <a:ext cx="16967909" cy="1123950"/>
          </a:xfrm>
          <a:prstGeom prst="rect">
            <a:avLst/>
          </a:prstGeom>
        </p:spPr>
        <p:txBody>
          <a:bodyPr anchor="t" rtlCol="false" tIns="0" lIns="0" bIns="0" rIns="0">
            <a:spAutoFit/>
          </a:bodyPr>
          <a:lstStyle/>
          <a:p>
            <a:pPr algn="ctr" marL="0" indent="0" lvl="0">
              <a:lnSpc>
                <a:spcPts val="4320"/>
              </a:lnSpc>
              <a:spcBef>
                <a:spcPct val="0"/>
              </a:spcBef>
            </a:pPr>
            <a:r>
              <a:rPr lang="en-US" sz="3600">
                <a:solidFill>
                  <a:srgbClr val="000000"/>
                </a:solidFill>
                <a:latin typeface="IreneFlorentina"/>
                <a:ea typeface="IreneFlorentina"/>
                <a:cs typeface="IreneFlorentina"/>
                <a:sym typeface="IreneFlorentina"/>
              </a:rPr>
              <a:t>CAN YOU IDENTIFY COMMON “RISK PROFILES” FOR DIABETIC PATIENTS BASED ON KEY METRICS GLUCOSE AND INSULIN?</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29</a:t>
            </a:r>
          </a:p>
        </p:txBody>
      </p:sp>
      <p:sp>
        <p:nvSpPr>
          <p:cNvPr name="TextBox 4" id="4"/>
          <p:cNvSpPr txBox="true"/>
          <p:nvPr/>
        </p:nvSpPr>
        <p:spPr>
          <a:xfrm rot="0">
            <a:off x="-2096977" y="2638520"/>
            <a:ext cx="7818228" cy="438150"/>
          </a:xfrm>
          <a:prstGeom prst="rect">
            <a:avLst/>
          </a:prstGeom>
        </p:spPr>
        <p:txBody>
          <a:bodyPr anchor="t" rtlCol="false" tIns="0" lIns="0" bIns="0" rIns="0">
            <a:spAutoFit/>
          </a:bodyPr>
          <a:lstStyle/>
          <a:p>
            <a:pPr algn="ctr" marL="0" indent="0" lvl="0">
              <a:lnSpc>
                <a:spcPts val="3359"/>
              </a:lnSpc>
              <a:spcBef>
                <a:spcPct val="0"/>
              </a:spcBef>
            </a:pPr>
            <a:r>
              <a:rPr lang="en-US" sz="2799">
                <a:solidFill>
                  <a:srgbClr val="000000"/>
                </a:solidFill>
                <a:latin typeface="IreneFlorentina"/>
                <a:ea typeface="IreneFlorentina"/>
                <a:cs typeface="IreneFlorentina"/>
                <a:sym typeface="IreneFlorentina"/>
              </a:rPr>
              <a:t>CONCLUSION</a:t>
            </a:r>
          </a:p>
        </p:txBody>
      </p:sp>
      <p:sp>
        <p:nvSpPr>
          <p:cNvPr name="TextBox 5" id="5"/>
          <p:cNvSpPr txBox="true"/>
          <p:nvPr/>
        </p:nvSpPr>
        <p:spPr>
          <a:xfrm rot="0">
            <a:off x="332460" y="3291494"/>
            <a:ext cx="17567360" cy="976630"/>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Canva Sans Bold"/>
                <a:ea typeface="Canva Sans Bold"/>
                <a:cs typeface="Canva Sans Bold"/>
                <a:sym typeface="Canva Sans Bold"/>
              </a:rPr>
              <a:t>The clustering analysis based on insulin and glucose levels reveals three distinct groups of diabetic patients:</a:t>
            </a:r>
          </a:p>
        </p:txBody>
      </p:sp>
      <p:sp>
        <p:nvSpPr>
          <p:cNvPr name="TextBox 6" id="6"/>
          <p:cNvSpPr txBox="true"/>
          <p:nvPr/>
        </p:nvSpPr>
        <p:spPr>
          <a:xfrm rot="0">
            <a:off x="332460" y="4626610"/>
            <a:ext cx="17567360" cy="4443730"/>
          </a:xfrm>
          <a:prstGeom prst="rect">
            <a:avLst/>
          </a:prstGeom>
        </p:spPr>
        <p:txBody>
          <a:bodyPr anchor="t" rtlCol="false" tIns="0" lIns="0" bIns="0" rIns="0">
            <a:spAutoFit/>
          </a:bodyPr>
          <a:lstStyle/>
          <a:p>
            <a:pPr algn="l" marL="604516" indent="-302258" lvl="1">
              <a:lnSpc>
                <a:spcPts val="3919"/>
              </a:lnSpc>
              <a:buFont typeface="Arial"/>
              <a:buChar char="•"/>
            </a:pPr>
            <a:r>
              <a:rPr lang="en-US" b="true" sz="2799">
                <a:solidFill>
                  <a:srgbClr val="000000"/>
                </a:solidFill>
                <a:latin typeface="Canva Sans Bold"/>
                <a:ea typeface="Canva Sans Bold"/>
                <a:cs typeface="Canva Sans Bold"/>
                <a:sym typeface="Canva Sans Bold"/>
              </a:rPr>
              <a:t>Cluster 1 </a:t>
            </a:r>
            <a:r>
              <a:rPr lang="en-US" b="true" sz="2799">
                <a:solidFill>
                  <a:srgbClr val="FF3131"/>
                </a:solidFill>
                <a:latin typeface="Canva Sans Bold"/>
                <a:ea typeface="Canva Sans Bold"/>
                <a:cs typeface="Canva Sans Bold"/>
                <a:sym typeface="Canva Sans Bold"/>
              </a:rPr>
              <a:t>(Red)</a:t>
            </a:r>
            <a:r>
              <a:rPr lang="en-US" b="true" sz="2799">
                <a:solidFill>
                  <a:srgbClr val="000000"/>
                </a:solidFill>
                <a:latin typeface="Canva Sans Bold"/>
                <a:ea typeface="Canva Sans Bold"/>
                <a:cs typeface="Canva Sans Bold"/>
                <a:sym typeface="Canva Sans Bold"/>
              </a:rPr>
              <a:t>:</a:t>
            </a:r>
            <a:r>
              <a:rPr lang="en-US" sz="2799">
                <a:solidFill>
                  <a:srgbClr val="000000"/>
                </a:solidFill>
                <a:latin typeface="Canva Sans"/>
                <a:ea typeface="Canva Sans"/>
                <a:cs typeface="Canva Sans"/>
                <a:sym typeface="Canva Sans"/>
              </a:rPr>
              <a:t> This group is characterized by relatively low insulin and glucose levels. These patients likely represent individuals with milder insulin resistance or better controlled diabetes.</a:t>
            </a:r>
          </a:p>
          <a:p>
            <a:pPr algn="l">
              <a:lnSpc>
                <a:spcPts val="3919"/>
              </a:lnSpc>
            </a:pPr>
          </a:p>
          <a:p>
            <a:pPr algn="l" marL="604516" indent="-302258" lvl="1">
              <a:lnSpc>
                <a:spcPts val="3919"/>
              </a:lnSpc>
              <a:buFont typeface="Arial"/>
              <a:buChar char="•"/>
            </a:pPr>
            <a:r>
              <a:rPr lang="en-US" b="true" sz="2799">
                <a:solidFill>
                  <a:srgbClr val="000000"/>
                </a:solidFill>
                <a:latin typeface="Canva Sans Bold"/>
                <a:ea typeface="Canva Sans Bold"/>
                <a:cs typeface="Canva Sans Bold"/>
                <a:sym typeface="Canva Sans Bold"/>
              </a:rPr>
              <a:t>Cluster 2 </a:t>
            </a:r>
            <a:r>
              <a:rPr lang="en-US" b="true" sz="2799">
                <a:solidFill>
                  <a:srgbClr val="00BF63"/>
                </a:solidFill>
                <a:latin typeface="Canva Sans Bold"/>
                <a:ea typeface="Canva Sans Bold"/>
                <a:cs typeface="Canva Sans Bold"/>
                <a:sym typeface="Canva Sans Bold"/>
              </a:rPr>
              <a:t>(Green)</a:t>
            </a:r>
            <a:r>
              <a:rPr lang="en-US" b="true" sz="2799">
                <a:solidFill>
                  <a:srgbClr val="000000"/>
                </a:solidFill>
                <a:latin typeface="Canva Sans Bold"/>
                <a:ea typeface="Canva Sans Bold"/>
                <a:cs typeface="Canva Sans Bold"/>
                <a:sym typeface="Canva Sans Bold"/>
              </a:rPr>
              <a:t>:</a:t>
            </a:r>
            <a:r>
              <a:rPr lang="en-US" sz="2799">
                <a:solidFill>
                  <a:srgbClr val="000000"/>
                </a:solidFill>
                <a:latin typeface="Canva Sans"/>
                <a:ea typeface="Canva Sans"/>
                <a:cs typeface="Canva Sans"/>
                <a:sym typeface="Canva Sans"/>
              </a:rPr>
              <a:t> This group has high insulin and glucose levels. These individuals may have more severe insulin resistance or poorly controlled diabetes.</a:t>
            </a:r>
          </a:p>
          <a:p>
            <a:pPr algn="l">
              <a:lnSpc>
                <a:spcPts val="3919"/>
              </a:lnSpc>
            </a:pPr>
          </a:p>
          <a:p>
            <a:pPr algn="l" marL="604516" indent="-302258" lvl="1">
              <a:lnSpc>
                <a:spcPts val="3919"/>
              </a:lnSpc>
              <a:spcBef>
                <a:spcPct val="0"/>
              </a:spcBef>
              <a:buFont typeface="Arial"/>
              <a:buChar char="•"/>
            </a:pPr>
            <a:r>
              <a:rPr lang="en-US" b="true" sz="2799">
                <a:solidFill>
                  <a:srgbClr val="000000"/>
                </a:solidFill>
                <a:latin typeface="Canva Sans Bold"/>
                <a:ea typeface="Canva Sans Bold"/>
                <a:cs typeface="Canva Sans Bold"/>
                <a:sym typeface="Canva Sans Bold"/>
              </a:rPr>
              <a:t>Cluster 3 </a:t>
            </a:r>
            <a:r>
              <a:rPr lang="en-US" b="true" sz="2799">
                <a:solidFill>
                  <a:srgbClr val="004AAD"/>
                </a:solidFill>
                <a:latin typeface="Canva Sans Bold"/>
                <a:ea typeface="Canva Sans Bold"/>
                <a:cs typeface="Canva Sans Bold"/>
                <a:sym typeface="Canva Sans Bold"/>
              </a:rPr>
              <a:t>(Blue):</a:t>
            </a:r>
            <a:r>
              <a:rPr lang="en-US" sz="2799">
                <a:solidFill>
                  <a:srgbClr val="000000"/>
                </a:solidFill>
                <a:latin typeface="Canva Sans"/>
                <a:ea typeface="Canva Sans"/>
                <a:cs typeface="Canva Sans"/>
                <a:sym typeface="Canva Sans"/>
              </a:rPr>
              <a:t> This group falls between clusters 1 and 2, with moderate insulin and glucose levels. These patients may represent those with intermediate risk or diabetes management outcomes.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1862" y="3474369"/>
            <a:ext cx="771999" cy="77199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4" id="4"/>
          <p:cNvGrpSpPr/>
          <p:nvPr/>
        </p:nvGrpSpPr>
        <p:grpSpPr>
          <a:xfrm rot="0">
            <a:off x="1451862" y="4420834"/>
            <a:ext cx="771999" cy="77199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6" id="6"/>
          <p:cNvGrpSpPr/>
          <p:nvPr/>
        </p:nvGrpSpPr>
        <p:grpSpPr>
          <a:xfrm rot="0">
            <a:off x="1451862" y="6288682"/>
            <a:ext cx="771999" cy="771999"/>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8" id="8"/>
          <p:cNvGrpSpPr/>
          <p:nvPr/>
        </p:nvGrpSpPr>
        <p:grpSpPr>
          <a:xfrm rot="0">
            <a:off x="1451862" y="5364283"/>
            <a:ext cx="771999" cy="771999"/>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Freeform 10" id="10"/>
          <p:cNvSpPr/>
          <p:nvPr/>
        </p:nvSpPr>
        <p:spPr>
          <a:xfrm flipH="false" flipV="false" rot="0">
            <a:off x="14902842" y="7699890"/>
            <a:ext cx="3385158" cy="2591184"/>
          </a:xfrm>
          <a:custGeom>
            <a:avLst/>
            <a:gdLst/>
            <a:ahLst/>
            <a:cxnLst/>
            <a:rect r="r" b="b" t="t" l="l"/>
            <a:pathLst>
              <a:path h="2591184" w="3385158">
                <a:moveTo>
                  <a:pt x="0" y="0"/>
                </a:moveTo>
                <a:lnTo>
                  <a:pt x="3385158" y="0"/>
                </a:lnTo>
                <a:lnTo>
                  <a:pt x="3385158" y="2591184"/>
                </a:lnTo>
                <a:lnTo>
                  <a:pt x="0" y="2591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797017" y="3216478"/>
            <a:ext cx="8573367" cy="963930"/>
          </a:xfrm>
          <a:prstGeom prst="rect">
            <a:avLst/>
          </a:prstGeom>
        </p:spPr>
        <p:txBody>
          <a:bodyPr anchor="t" rtlCol="false" tIns="0" lIns="0" bIns="0" rIns="0">
            <a:spAutoFit/>
          </a:bodyPr>
          <a:lstStyle/>
          <a:p>
            <a:pPr algn="l">
              <a:lnSpc>
                <a:spcPts val="8400"/>
              </a:lnSpc>
            </a:pPr>
            <a:r>
              <a:rPr lang="en-US" b="true" sz="4200">
                <a:solidFill>
                  <a:srgbClr val="000000"/>
                </a:solidFill>
                <a:latin typeface="Quicksand Medium"/>
                <a:ea typeface="Quicksand Medium"/>
                <a:cs typeface="Quicksand Medium"/>
                <a:sym typeface="Quicksand Medium"/>
              </a:rPr>
              <a:t>Introduction</a:t>
            </a:r>
          </a:p>
        </p:txBody>
      </p:sp>
      <p:sp>
        <p:nvSpPr>
          <p:cNvPr name="TextBox 12" id="12"/>
          <p:cNvSpPr txBox="true"/>
          <p:nvPr/>
        </p:nvSpPr>
        <p:spPr>
          <a:xfrm rot="0">
            <a:off x="1565256" y="3425837"/>
            <a:ext cx="545211" cy="707136"/>
          </a:xfrm>
          <a:prstGeom prst="rect">
            <a:avLst/>
          </a:prstGeom>
        </p:spPr>
        <p:txBody>
          <a:bodyPr anchor="t" rtlCol="false" tIns="0" lIns="0" bIns="0" rIns="0">
            <a:spAutoFit/>
          </a:bodyPr>
          <a:lstStyle/>
          <a:p>
            <a:pPr algn="ctr">
              <a:lnSpc>
                <a:spcPts val="5652"/>
              </a:lnSpc>
            </a:pPr>
            <a:r>
              <a:rPr lang="en-US" sz="3600">
                <a:solidFill>
                  <a:srgbClr val="FFFFFF"/>
                </a:solidFill>
                <a:latin typeface="IreneFlorentina"/>
                <a:ea typeface="IreneFlorentina"/>
                <a:cs typeface="IreneFlorentina"/>
                <a:sym typeface="IreneFlorentina"/>
              </a:rPr>
              <a:t>1</a:t>
            </a:r>
          </a:p>
        </p:txBody>
      </p:sp>
      <p:sp>
        <p:nvSpPr>
          <p:cNvPr name="TextBox 13" id="13"/>
          <p:cNvSpPr txBox="true"/>
          <p:nvPr/>
        </p:nvSpPr>
        <p:spPr>
          <a:xfrm rot="0">
            <a:off x="2797017" y="4162944"/>
            <a:ext cx="9272483" cy="963930"/>
          </a:xfrm>
          <a:prstGeom prst="rect">
            <a:avLst/>
          </a:prstGeom>
        </p:spPr>
        <p:txBody>
          <a:bodyPr anchor="t" rtlCol="false" tIns="0" lIns="0" bIns="0" rIns="0">
            <a:spAutoFit/>
          </a:bodyPr>
          <a:lstStyle/>
          <a:p>
            <a:pPr algn="l" marL="0" indent="0" lvl="1">
              <a:lnSpc>
                <a:spcPts val="8400"/>
              </a:lnSpc>
              <a:spcBef>
                <a:spcPct val="0"/>
              </a:spcBef>
            </a:pPr>
            <a:r>
              <a:rPr lang="en-US" b="true" sz="4200">
                <a:solidFill>
                  <a:srgbClr val="000000"/>
                </a:solidFill>
                <a:latin typeface="Quicksand Medium"/>
                <a:ea typeface="Quicksand Medium"/>
                <a:cs typeface="Quicksand Medium"/>
                <a:sym typeface="Quicksand Medium"/>
              </a:rPr>
              <a:t>Data Processing and Analysis Steps</a:t>
            </a:r>
          </a:p>
        </p:txBody>
      </p:sp>
      <p:sp>
        <p:nvSpPr>
          <p:cNvPr name="TextBox 14" id="14"/>
          <p:cNvSpPr txBox="true"/>
          <p:nvPr/>
        </p:nvSpPr>
        <p:spPr>
          <a:xfrm rot="0">
            <a:off x="1565256" y="4372303"/>
            <a:ext cx="545211" cy="70713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IreneFlorentina"/>
                <a:ea typeface="IreneFlorentina"/>
                <a:cs typeface="IreneFlorentina"/>
                <a:sym typeface="IreneFlorentina"/>
              </a:rPr>
              <a:t>2</a:t>
            </a:r>
          </a:p>
        </p:txBody>
      </p:sp>
      <p:sp>
        <p:nvSpPr>
          <p:cNvPr name="TextBox 15" id="15"/>
          <p:cNvSpPr txBox="true"/>
          <p:nvPr/>
        </p:nvSpPr>
        <p:spPr>
          <a:xfrm rot="0">
            <a:off x="2797017" y="6040316"/>
            <a:ext cx="8573367" cy="954405"/>
          </a:xfrm>
          <a:prstGeom prst="rect">
            <a:avLst/>
          </a:prstGeom>
        </p:spPr>
        <p:txBody>
          <a:bodyPr anchor="t" rtlCol="false" tIns="0" lIns="0" bIns="0" rIns="0">
            <a:spAutoFit/>
          </a:bodyPr>
          <a:lstStyle/>
          <a:p>
            <a:pPr algn="l" marL="0" indent="0" lvl="1">
              <a:lnSpc>
                <a:spcPts val="8399"/>
              </a:lnSpc>
              <a:spcBef>
                <a:spcPct val="0"/>
              </a:spcBef>
            </a:pPr>
            <a:r>
              <a:rPr lang="en-US" b="true" sz="4199">
                <a:solidFill>
                  <a:srgbClr val="000000"/>
                </a:solidFill>
                <a:latin typeface="Quicksand Medium"/>
                <a:ea typeface="Quicksand Medium"/>
                <a:cs typeface="Quicksand Medium"/>
                <a:sym typeface="Quicksand Medium"/>
              </a:rPr>
              <a:t>Results and Visualizations</a:t>
            </a:r>
          </a:p>
        </p:txBody>
      </p:sp>
      <p:sp>
        <p:nvSpPr>
          <p:cNvPr name="TextBox 16" id="16"/>
          <p:cNvSpPr txBox="true"/>
          <p:nvPr/>
        </p:nvSpPr>
        <p:spPr>
          <a:xfrm rot="0">
            <a:off x="1565256" y="6240151"/>
            <a:ext cx="545211" cy="70713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IreneFlorentina"/>
                <a:ea typeface="IreneFlorentina"/>
                <a:cs typeface="IreneFlorentina"/>
                <a:sym typeface="IreneFlorentina"/>
              </a:rPr>
              <a:t>4</a:t>
            </a:r>
          </a:p>
        </p:txBody>
      </p:sp>
      <p:sp>
        <p:nvSpPr>
          <p:cNvPr name="TextBox 17" id="17"/>
          <p:cNvSpPr txBox="true"/>
          <p:nvPr/>
        </p:nvSpPr>
        <p:spPr>
          <a:xfrm rot="0">
            <a:off x="2797017" y="5106392"/>
            <a:ext cx="12531798" cy="963930"/>
          </a:xfrm>
          <a:prstGeom prst="rect">
            <a:avLst/>
          </a:prstGeom>
        </p:spPr>
        <p:txBody>
          <a:bodyPr anchor="t" rtlCol="false" tIns="0" lIns="0" bIns="0" rIns="0">
            <a:spAutoFit/>
          </a:bodyPr>
          <a:lstStyle/>
          <a:p>
            <a:pPr algn="l" marL="0" indent="0" lvl="1">
              <a:lnSpc>
                <a:spcPts val="8400"/>
              </a:lnSpc>
              <a:spcBef>
                <a:spcPct val="0"/>
              </a:spcBef>
            </a:pPr>
            <a:r>
              <a:rPr lang="en-US" b="true" sz="4200">
                <a:solidFill>
                  <a:srgbClr val="000000"/>
                </a:solidFill>
                <a:latin typeface="Quicksand Medium"/>
                <a:ea typeface="Quicksand Medium"/>
                <a:cs typeface="Quicksand Medium"/>
                <a:sym typeface="Quicksand Medium"/>
              </a:rPr>
              <a:t>Challenges, Limitations, and Assumptions</a:t>
            </a:r>
          </a:p>
        </p:txBody>
      </p:sp>
      <p:sp>
        <p:nvSpPr>
          <p:cNvPr name="TextBox 18" id="18"/>
          <p:cNvSpPr txBox="true"/>
          <p:nvPr/>
        </p:nvSpPr>
        <p:spPr>
          <a:xfrm rot="0">
            <a:off x="1565256" y="5315752"/>
            <a:ext cx="545211" cy="70713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IreneFlorentina"/>
                <a:ea typeface="IreneFlorentina"/>
                <a:cs typeface="IreneFlorentina"/>
                <a:sym typeface="IreneFlorentina"/>
              </a:rPr>
              <a:t>3</a:t>
            </a:r>
          </a:p>
        </p:txBody>
      </p:sp>
      <p:sp>
        <p:nvSpPr>
          <p:cNvPr name="TextBox 19" id="19"/>
          <p:cNvSpPr txBox="true"/>
          <p:nvPr/>
        </p:nvSpPr>
        <p:spPr>
          <a:xfrm rot="0">
            <a:off x="3385158" y="952500"/>
            <a:ext cx="11517685" cy="129540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000000"/>
                </a:solidFill>
                <a:latin typeface="IreneFlorentina"/>
                <a:ea typeface="IreneFlorentina"/>
                <a:cs typeface="IreneFlorentina"/>
                <a:sym typeface="IreneFlorentina"/>
              </a:rPr>
              <a:t>OUTLINE</a:t>
            </a:r>
          </a:p>
        </p:txBody>
      </p:sp>
      <p:grpSp>
        <p:nvGrpSpPr>
          <p:cNvPr name="Group 20" id="20"/>
          <p:cNvGrpSpPr/>
          <p:nvPr/>
        </p:nvGrpSpPr>
        <p:grpSpPr>
          <a:xfrm rot="0">
            <a:off x="1451862" y="7194031"/>
            <a:ext cx="771999" cy="771999"/>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22" id="22"/>
          <p:cNvSpPr txBox="true"/>
          <p:nvPr/>
        </p:nvSpPr>
        <p:spPr>
          <a:xfrm rot="0">
            <a:off x="2797017" y="6936140"/>
            <a:ext cx="8573367" cy="963930"/>
          </a:xfrm>
          <a:prstGeom prst="rect">
            <a:avLst/>
          </a:prstGeom>
        </p:spPr>
        <p:txBody>
          <a:bodyPr anchor="t" rtlCol="false" tIns="0" lIns="0" bIns="0" rIns="0">
            <a:spAutoFit/>
          </a:bodyPr>
          <a:lstStyle/>
          <a:p>
            <a:pPr algn="l" marL="0" indent="0" lvl="1">
              <a:lnSpc>
                <a:spcPts val="8400"/>
              </a:lnSpc>
              <a:spcBef>
                <a:spcPct val="0"/>
              </a:spcBef>
            </a:pPr>
            <a:r>
              <a:rPr lang="en-US" b="true" sz="4200">
                <a:solidFill>
                  <a:srgbClr val="000000"/>
                </a:solidFill>
                <a:latin typeface="Quicksand Medium"/>
                <a:ea typeface="Quicksand Medium"/>
                <a:cs typeface="Quicksand Medium"/>
                <a:sym typeface="Quicksand Medium"/>
              </a:rPr>
              <a:t>Answering Questions</a:t>
            </a:r>
          </a:p>
        </p:txBody>
      </p:sp>
      <p:sp>
        <p:nvSpPr>
          <p:cNvPr name="TextBox 23" id="23"/>
          <p:cNvSpPr txBox="true"/>
          <p:nvPr/>
        </p:nvSpPr>
        <p:spPr>
          <a:xfrm rot="0">
            <a:off x="1565256" y="7145500"/>
            <a:ext cx="545211" cy="707136"/>
          </a:xfrm>
          <a:prstGeom prst="rect">
            <a:avLst/>
          </a:prstGeom>
        </p:spPr>
        <p:txBody>
          <a:bodyPr anchor="t" rtlCol="false" tIns="0" lIns="0" bIns="0" rIns="0">
            <a:spAutoFit/>
          </a:bodyPr>
          <a:lstStyle/>
          <a:p>
            <a:pPr algn="ctr" marL="0" indent="0" lvl="1">
              <a:lnSpc>
                <a:spcPts val="5652"/>
              </a:lnSpc>
              <a:spcBef>
                <a:spcPct val="0"/>
              </a:spcBef>
            </a:pPr>
            <a:r>
              <a:rPr lang="en-US" sz="3600">
                <a:solidFill>
                  <a:srgbClr val="FFFFFF"/>
                </a:solidFill>
                <a:latin typeface="IreneFlorentina"/>
                <a:ea typeface="IreneFlorentina"/>
                <a:cs typeface="IreneFlorentina"/>
                <a:sym typeface="IreneFlorentina"/>
              </a:rPr>
              <a:t>5</a:t>
            </a:r>
          </a:p>
        </p:txBody>
      </p:sp>
      <p:sp>
        <p:nvSpPr>
          <p:cNvPr name="TextBox 24" id="2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30</a:t>
            </a:r>
          </a:p>
        </p:txBody>
      </p:sp>
      <p:sp>
        <p:nvSpPr>
          <p:cNvPr name="TextBox 3" id="3"/>
          <p:cNvSpPr txBox="true"/>
          <p:nvPr/>
        </p:nvSpPr>
        <p:spPr>
          <a:xfrm rot="0">
            <a:off x="1028700" y="4591050"/>
            <a:ext cx="16232138" cy="1047750"/>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IreneFlorentina"/>
                <a:ea typeface="IreneFlorentina"/>
                <a:cs typeface="IreneFlorentina"/>
                <a:sym typeface="IreneFlorentina"/>
              </a:rPr>
              <a:t>Bivariate/Multivariate Analysis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502" y="1692663"/>
            <a:ext cx="17040665" cy="5687322"/>
          </a:xfrm>
          <a:custGeom>
            <a:avLst/>
            <a:gdLst/>
            <a:ahLst/>
            <a:cxnLst/>
            <a:rect r="r" b="b" t="t" l="l"/>
            <a:pathLst>
              <a:path h="5687322" w="17040665">
                <a:moveTo>
                  <a:pt x="0" y="0"/>
                </a:moveTo>
                <a:lnTo>
                  <a:pt x="17040666" y="0"/>
                </a:lnTo>
                <a:lnTo>
                  <a:pt x="17040666" y="5687322"/>
                </a:lnTo>
                <a:lnTo>
                  <a:pt x="0" y="5687322"/>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31</a:t>
            </a:r>
          </a:p>
        </p:txBody>
      </p:sp>
      <p:sp>
        <p:nvSpPr>
          <p:cNvPr name="TextBox 4" id="4"/>
          <p:cNvSpPr txBox="true"/>
          <p:nvPr/>
        </p:nvSpPr>
        <p:spPr>
          <a:xfrm rot="0">
            <a:off x="-1400898" y="733896"/>
            <a:ext cx="16232138" cy="733425"/>
          </a:xfrm>
          <a:prstGeom prst="rect">
            <a:avLst/>
          </a:prstGeom>
        </p:spPr>
        <p:txBody>
          <a:bodyPr anchor="t" rtlCol="false" tIns="0" lIns="0" bIns="0" rIns="0">
            <a:spAutoFit/>
          </a:bodyPr>
          <a:lstStyle/>
          <a:p>
            <a:pPr algn="ctr" marL="0" indent="0" lvl="0">
              <a:lnSpc>
                <a:spcPts val="5400"/>
              </a:lnSpc>
              <a:spcBef>
                <a:spcPct val="0"/>
              </a:spcBef>
            </a:pPr>
            <a:r>
              <a:rPr lang="en-US" sz="4500">
                <a:solidFill>
                  <a:srgbClr val="000000"/>
                </a:solidFill>
                <a:latin typeface="IreneFlorentina"/>
                <a:ea typeface="IreneFlorentina"/>
                <a:cs typeface="IreneFlorentina"/>
                <a:sym typeface="IreneFlorentina"/>
              </a:rPr>
              <a:t>Glucose Distribution by Outcome</a:t>
            </a:r>
          </a:p>
        </p:txBody>
      </p:sp>
      <p:sp>
        <p:nvSpPr>
          <p:cNvPr name="TextBox 5" id="5"/>
          <p:cNvSpPr txBox="true"/>
          <p:nvPr/>
        </p:nvSpPr>
        <p:spPr>
          <a:xfrm rot="0">
            <a:off x="575823" y="7538652"/>
            <a:ext cx="15499625" cy="2306956"/>
          </a:xfrm>
          <a:prstGeom prst="rect">
            <a:avLst/>
          </a:prstGeom>
        </p:spPr>
        <p:txBody>
          <a:bodyPr anchor="t" rtlCol="false" tIns="0" lIns="0" bIns="0" rIns="0">
            <a:spAutoFit/>
          </a:bodyPr>
          <a:lstStyle/>
          <a:p>
            <a:pPr algn="l">
              <a:lnSpc>
                <a:spcPts val="4619"/>
              </a:lnSpc>
              <a:spcBef>
                <a:spcPct val="0"/>
              </a:spcBef>
            </a:pPr>
            <a:r>
              <a:rPr lang="en-US" sz="3299">
                <a:solidFill>
                  <a:srgbClr val="000000"/>
                </a:solidFill>
                <a:latin typeface="Canva Sans"/>
                <a:ea typeface="Canva Sans"/>
                <a:cs typeface="Canva Sans"/>
                <a:sym typeface="Canva Sans"/>
              </a:rPr>
              <a:t>The red curve (for people with diabetes) skews higher. This indicates glucose level among diagnosed individuals is noticeably higher. We can see that the red curve is dense at lower Glucose levels, while blue curve is is dense at higher Glucose levels and has a wider spread.</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334" y="2057400"/>
            <a:ext cx="17551332" cy="4914373"/>
          </a:xfrm>
          <a:custGeom>
            <a:avLst/>
            <a:gdLst/>
            <a:ahLst/>
            <a:cxnLst/>
            <a:rect r="r" b="b" t="t" l="l"/>
            <a:pathLst>
              <a:path h="4914373" w="17551332">
                <a:moveTo>
                  <a:pt x="0" y="0"/>
                </a:moveTo>
                <a:lnTo>
                  <a:pt x="17551332" y="0"/>
                </a:lnTo>
                <a:lnTo>
                  <a:pt x="17551332" y="4914373"/>
                </a:lnTo>
                <a:lnTo>
                  <a:pt x="0" y="4914373"/>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32</a:t>
            </a:r>
          </a:p>
        </p:txBody>
      </p:sp>
      <p:sp>
        <p:nvSpPr>
          <p:cNvPr name="TextBox 4" id="4"/>
          <p:cNvSpPr txBox="true"/>
          <p:nvPr/>
        </p:nvSpPr>
        <p:spPr>
          <a:xfrm rot="0">
            <a:off x="-1276278" y="638175"/>
            <a:ext cx="16232138" cy="1419225"/>
          </a:xfrm>
          <a:prstGeom prst="rect">
            <a:avLst/>
          </a:prstGeom>
        </p:spPr>
        <p:txBody>
          <a:bodyPr anchor="t" rtlCol="false" tIns="0" lIns="0" bIns="0" rIns="0">
            <a:spAutoFit/>
          </a:bodyPr>
          <a:lstStyle/>
          <a:p>
            <a:pPr algn="ctr">
              <a:lnSpc>
                <a:spcPts val="5400"/>
              </a:lnSpc>
            </a:pPr>
            <a:r>
              <a:rPr lang="en-US" sz="4500">
                <a:solidFill>
                  <a:srgbClr val="000000"/>
                </a:solidFill>
                <a:latin typeface="IreneFlorentina"/>
                <a:ea typeface="IreneFlorentina"/>
                <a:cs typeface="IreneFlorentina"/>
                <a:sym typeface="IreneFlorentina"/>
              </a:rPr>
              <a:t>Count of Age Groups by Outcome</a:t>
            </a:r>
          </a:p>
          <a:p>
            <a:pPr algn="ctr" marL="0" indent="0" lvl="0">
              <a:lnSpc>
                <a:spcPts val="5400"/>
              </a:lnSpc>
              <a:spcBef>
                <a:spcPct val="0"/>
              </a:spcBef>
            </a:pPr>
          </a:p>
        </p:txBody>
      </p:sp>
      <p:sp>
        <p:nvSpPr>
          <p:cNvPr name="TextBox 5" id="5"/>
          <p:cNvSpPr txBox="true"/>
          <p:nvPr/>
        </p:nvSpPr>
        <p:spPr>
          <a:xfrm rot="0">
            <a:off x="575823" y="7351721"/>
            <a:ext cx="15499625" cy="1725931"/>
          </a:xfrm>
          <a:prstGeom prst="rect">
            <a:avLst/>
          </a:prstGeom>
        </p:spPr>
        <p:txBody>
          <a:bodyPr anchor="t" rtlCol="false" tIns="0" lIns="0" bIns="0" rIns="0">
            <a:spAutoFit/>
          </a:bodyPr>
          <a:lstStyle/>
          <a:p>
            <a:pPr algn="l">
              <a:lnSpc>
                <a:spcPts val="4619"/>
              </a:lnSpc>
              <a:spcBef>
                <a:spcPct val="0"/>
              </a:spcBef>
            </a:pPr>
            <a:r>
              <a:rPr lang="en-US" sz="3299">
                <a:solidFill>
                  <a:srgbClr val="000000"/>
                </a:solidFill>
                <a:latin typeface="Canva Sans"/>
                <a:ea typeface="Canva Sans"/>
                <a:cs typeface="Canva Sans"/>
                <a:sym typeface="Canva Sans"/>
              </a:rPr>
              <a:t>This bar chart shows the count of individuals in different age groups, categorized by Outcome (0 or 1). The 20-30 age group has the most significant difference.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9023" y="1707600"/>
            <a:ext cx="15809262" cy="4426593"/>
          </a:xfrm>
          <a:custGeom>
            <a:avLst/>
            <a:gdLst/>
            <a:ahLst/>
            <a:cxnLst/>
            <a:rect r="r" b="b" t="t" l="l"/>
            <a:pathLst>
              <a:path h="4426593" w="15809262">
                <a:moveTo>
                  <a:pt x="0" y="0"/>
                </a:moveTo>
                <a:lnTo>
                  <a:pt x="15809262" y="0"/>
                </a:lnTo>
                <a:lnTo>
                  <a:pt x="15809262" y="4426593"/>
                </a:lnTo>
                <a:lnTo>
                  <a:pt x="0" y="4426593"/>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33</a:t>
            </a:r>
          </a:p>
        </p:txBody>
      </p:sp>
      <p:sp>
        <p:nvSpPr>
          <p:cNvPr name="TextBox 4" id="4"/>
          <p:cNvSpPr txBox="true"/>
          <p:nvPr/>
        </p:nvSpPr>
        <p:spPr>
          <a:xfrm rot="0">
            <a:off x="-185852" y="669330"/>
            <a:ext cx="16232138" cy="1419225"/>
          </a:xfrm>
          <a:prstGeom prst="rect">
            <a:avLst/>
          </a:prstGeom>
        </p:spPr>
        <p:txBody>
          <a:bodyPr anchor="t" rtlCol="false" tIns="0" lIns="0" bIns="0" rIns="0">
            <a:spAutoFit/>
          </a:bodyPr>
          <a:lstStyle/>
          <a:p>
            <a:pPr algn="ctr">
              <a:lnSpc>
                <a:spcPts val="5400"/>
              </a:lnSpc>
            </a:pPr>
            <a:r>
              <a:rPr lang="en-US" sz="4500">
                <a:solidFill>
                  <a:srgbClr val="000000"/>
                </a:solidFill>
                <a:latin typeface="IreneFlorentina"/>
                <a:ea typeface="IreneFlorentina"/>
                <a:cs typeface="IreneFlorentina"/>
                <a:sym typeface="IreneFlorentina"/>
              </a:rPr>
              <a:t>Mean Glucose by Age Group &amp; Pregnancies</a:t>
            </a:r>
          </a:p>
          <a:p>
            <a:pPr algn="ctr" marL="0" indent="0" lvl="0">
              <a:lnSpc>
                <a:spcPts val="5400"/>
              </a:lnSpc>
              <a:spcBef>
                <a:spcPct val="0"/>
              </a:spcBef>
            </a:pPr>
          </a:p>
        </p:txBody>
      </p:sp>
      <p:sp>
        <p:nvSpPr>
          <p:cNvPr name="TextBox 5" id="5"/>
          <p:cNvSpPr txBox="true"/>
          <p:nvPr/>
        </p:nvSpPr>
        <p:spPr>
          <a:xfrm rot="0">
            <a:off x="252410" y="6203941"/>
            <a:ext cx="17293632" cy="1400175"/>
          </a:xfrm>
          <a:prstGeom prst="rect">
            <a:avLst/>
          </a:prstGeom>
        </p:spPr>
        <p:txBody>
          <a:bodyPr anchor="t" rtlCol="false" tIns="0" lIns="0" bIns="0" rIns="0">
            <a:spAutoFit/>
          </a:bodyPr>
          <a:lstStyle/>
          <a:p>
            <a:pPr algn="l">
              <a:lnSpc>
                <a:spcPts val="3600"/>
              </a:lnSpc>
              <a:spcBef>
                <a:spcPct val="0"/>
              </a:spcBef>
            </a:pPr>
            <a:r>
              <a:rPr lang="en-US" sz="3000">
                <a:solidFill>
                  <a:srgbClr val="000000"/>
                </a:solidFill>
                <a:latin typeface="IreneFlorentina"/>
                <a:ea typeface="IreneFlorentina"/>
                <a:cs typeface="IreneFlorentina"/>
                <a:sym typeface="IreneFlorentina"/>
              </a:rPr>
              <a:t>This heatmap visualizes the average Glucose levels across different age groups and pregnancy counts.</a:t>
            </a:r>
          </a:p>
          <a:p>
            <a:pPr algn="l">
              <a:lnSpc>
                <a:spcPts val="3600"/>
              </a:lnSpc>
              <a:spcBef>
                <a:spcPct val="0"/>
              </a:spcBef>
            </a:pPr>
          </a:p>
        </p:txBody>
      </p:sp>
      <p:sp>
        <p:nvSpPr>
          <p:cNvPr name="TextBox 6" id="6"/>
          <p:cNvSpPr txBox="true"/>
          <p:nvPr/>
        </p:nvSpPr>
        <p:spPr>
          <a:xfrm rot="0">
            <a:off x="252410" y="7486944"/>
            <a:ext cx="16798900" cy="2314575"/>
          </a:xfrm>
          <a:prstGeom prst="rect">
            <a:avLst/>
          </a:prstGeom>
        </p:spPr>
        <p:txBody>
          <a:bodyPr anchor="t" rtlCol="false" tIns="0" lIns="0" bIns="0" rIns="0">
            <a:spAutoFit/>
          </a:bodyPr>
          <a:lstStyle/>
          <a:p>
            <a:pPr algn="l">
              <a:lnSpc>
                <a:spcPts val="3600"/>
              </a:lnSpc>
              <a:spcBef>
                <a:spcPct val="0"/>
              </a:spcBef>
            </a:pPr>
            <a:r>
              <a:rPr lang="en-US" sz="3000">
                <a:solidFill>
                  <a:srgbClr val="000000"/>
                </a:solidFill>
                <a:latin typeface="IreneFlorentina"/>
                <a:ea typeface="IreneFlorentina"/>
                <a:cs typeface="IreneFlorentina"/>
                <a:sym typeface="IreneFlorentina"/>
              </a:rPr>
              <a:t>We notice that:</a:t>
            </a:r>
          </a:p>
          <a:p>
            <a:pPr algn="l" marL="647708" indent="-323854" lvl="1">
              <a:lnSpc>
                <a:spcPts val="3600"/>
              </a:lnSpc>
              <a:buFont typeface="Arial"/>
              <a:buChar char="•"/>
            </a:pPr>
            <a:r>
              <a:rPr lang="en-US" sz="3000">
                <a:solidFill>
                  <a:srgbClr val="000000"/>
                </a:solidFill>
                <a:latin typeface="IreneFlorentina"/>
                <a:ea typeface="IreneFlorentina"/>
                <a:cs typeface="IreneFlorentina"/>
                <a:sym typeface="IreneFlorentina"/>
              </a:rPr>
              <a:t> The highest mean Glucose levels are observed in the 50-60 age group with 1 pregnancy and the 30-40 age group with 12 pregnancies.</a:t>
            </a:r>
          </a:p>
          <a:p>
            <a:pPr algn="l" marL="647708" indent="-323854" lvl="1">
              <a:lnSpc>
                <a:spcPts val="3600"/>
              </a:lnSpc>
              <a:buFont typeface="Arial"/>
              <a:buChar char="•"/>
            </a:pPr>
            <a:r>
              <a:rPr lang="en-US" sz="3000">
                <a:solidFill>
                  <a:srgbClr val="000000"/>
                </a:solidFill>
                <a:latin typeface="IreneFlorentina"/>
                <a:ea typeface="IreneFlorentina"/>
                <a:cs typeface="IreneFlorentina"/>
                <a:sym typeface="IreneFlorentina"/>
              </a:rPr>
              <a:t>Generally, Glucose levels appear to increase with age for a given number of pregnancies.</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5953" y="1816642"/>
            <a:ext cx="17408037" cy="4874250"/>
          </a:xfrm>
          <a:custGeom>
            <a:avLst/>
            <a:gdLst/>
            <a:ahLst/>
            <a:cxnLst/>
            <a:rect r="r" b="b" t="t" l="l"/>
            <a:pathLst>
              <a:path h="4874250" w="17408037">
                <a:moveTo>
                  <a:pt x="0" y="0"/>
                </a:moveTo>
                <a:lnTo>
                  <a:pt x="17408037" y="0"/>
                </a:lnTo>
                <a:lnTo>
                  <a:pt x="17408037" y="4874251"/>
                </a:lnTo>
                <a:lnTo>
                  <a:pt x="0" y="4874251"/>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34</a:t>
            </a:r>
          </a:p>
        </p:txBody>
      </p:sp>
      <p:sp>
        <p:nvSpPr>
          <p:cNvPr name="TextBox 4" id="4"/>
          <p:cNvSpPr txBox="true"/>
          <p:nvPr/>
        </p:nvSpPr>
        <p:spPr>
          <a:xfrm rot="0">
            <a:off x="-512979" y="638175"/>
            <a:ext cx="16232138" cy="1419225"/>
          </a:xfrm>
          <a:prstGeom prst="rect">
            <a:avLst/>
          </a:prstGeom>
        </p:spPr>
        <p:txBody>
          <a:bodyPr anchor="t" rtlCol="false" tIns="0" lIns="0" bIns="0" rIns="0">
            <a:spAutoFit/>
          </a:bodyPr>
          <a:lstStyle/>
          <a:p>
            <a:pPr algn="ctr">
              <a:lnSpc>
                <a:spcPts val="5400"/>
              </a:lnSpc>
            </a:pPr>
            <a:r>
              <a:rPr lang="en-US" sz="4500">
                <a:solidFill>
                  <a:srgbClr val="000000"/>
                </a:solidFill>
                <a:latin typeface="IreneFlorentina"/>
                <a:ea typeface="IreneFlorentina"/>
                <a:cs typeface="IreneFlorentina"/>
                <a:sym typeface="IreneFlorentina"/>
              </a:rPr>
              <a:t>Skin Thickness Distribution by Outcome</a:t>
            </a:r>
          </a:p>
          <a:p>
            <a:pPr algn="ctr" marL="0" indent="0" lvl="0">
              <a:lnSpc>
                <a:spcPts val="5400"/>
              </a:lnSpc>
              <a:spcBef>
                <a:spcPct val="0"/>
              </a:spcBef>
            </a:pPr>
          </a:p>
        </p:txBody>
      </p:sp>
      <p:sp>
        <p:nvSpPr>
          <p:cNvPr name="TextBox 5" id="5"/>
          <p:cNvSpPr txBox="true"/>
          <p:nvPr/>
        </p:nvSpPr>
        <p:spPr>
          <a:xfrm rot="0">
            <a:off x="390022" y="7083425"/>
            <a:ext cx="17163958" cy="2476500"/>
          </a:xfrm>
          <a:prstGeom prst="rect">
            <a:avLst/>
          </a:prstGeom>
        </p:spPr>
        <p:txBody>
          <a:bodyPr anchor="t" rtlCol="false" tIns="0" lIns="0" bIns="0" rIns="0">
            <a:spAutoFit/>
          </a:bodyPr>
          <a:lstStyle/>
          <a:p>
            <a:pPr algn="l">
              <a:lnSpc>
                <a:spcPts val="4800"/>
              </a:lnSpc>
              <a:spcBef>
                <a:spcPct val="0"/>
              </a:spcBef>
            </a:pPr>
            <a:r>
              <a:rPr lang="en-US" sz="4000">
                <a:solidFill>
                  <a:srgbClr val="000000"/>
                </a:solidFill>
                <a:latin typeface="IreneFlorentina"/>
                <a:ea typeface="IreneFlorentina"/>
                <a:cs typeface="IreneFlorentina"/>
                <a:sym typeface="IreneFlorentina"/>
              </a:rPr>
              <a:t>This histogram shows the distribution of SkinThickness for people with diabetes and people without. The graph shows that people with diabetes tend to have higher SkinThickness values.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5797" y="1938974"/>
            <a:ext cx="17463877" cy="4889885"/>
          </a:xfrm>
          <a:custGeom>
            <a:avLst/>
            <a:gdLst/>
            <a:ahLst/>
            <a:cxnLst/>
            <a:rect r="r" b="b" t="t" l="l"/>
            <a:pathLst>
              <a:path h="4889885" w="17463877">
                <a:moveTo>
                  <a:pt x="0" y="0"/>
                </a:moveTo>
                <a:lnTo>
                  <a:pt x="17463877" y="0"/>
                </a:lnTo>
                <a:lnTo>
                  <a:pt x="17463877" y="4889886"/>
                </a:lnTo>
                <a:lnTo>
                  <a:pt x="0" y="4889886"/>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35</a:t>
            </a:r>
          </a:p>
        </p:txBody>
      </p:sp>
      <p:sp>
        <p:nvSpPr>
          <p:cNvPr name="TextBox 4" id="4"/>
          <p:cNvSpPr txBox="true"/>
          <p:nvPr/>
        </p:nvSpPr>
        <p:spPr>
          <a:xfrm rot="0">
            <a:off x="-1276278" y="638175"/>
            <a:ext cx="16232138" cy="1419225"/>
          </a:xfrm>
          <a:prstGeom prst="rect">
            <a:avLst/>
          </a:prstGeom>
        </p:spPr>
        <p:txBody>
          <a:bodyPr anchor="t" rtlCol="false" tIns="0" lIns="0" bIns="0" rIns="0">
            <a:spAutoFit/>
          </a:bodyPr>
          <a:lstStyle/>
          <a:p>
            <a:pPr algn="ctr">
              <a:lnSpc>
                <a:spcPts val="5400"/>
              </a:lnSpc>
            </a:pPr>
            <a:r>
              <a:rPr lang="en-US" sz="4500">
                <a:solidFill>
                  <a:srgbClr val="000000"/>
                </a:solidFill>
                <a:latin typeface="IreneFlorentina"/>
                <a:ea typeface="IreneFlorentina"/>
                <a:cs typeface="IreneFlorentina"/>
                <a:sym typeface="IreneFlorentina"/>
              </a:rPr>
              <a:t>BMI and Age vs. Diabetes Outcome</a:t>
            </a:r>
          </a:p>
          <a:p>
            <a:pPr algn="ctr" marL="0" indent="0" lvl="0">
              <a:lnSpc>
                <a:spcPts val="5400"/>
              </a:lnSpc>
              <a:spcBef>
                <a:spcPct val="0"/>
              </a:spcBef>
            </a:pPr>
          </a:p>
        </p:txBody>
      </p:sp>
      <p:sp>
        <p:nvSpPr>
          <p:cNvPr name="TextBox 5" id="5"/>
          <p:cNvSpPr txBox="true"/>
          <p:nvPr/>
        </p:nvSpPr>
        <p:spPr>
          <a:xfrm rot="0">
            <a:off x="545797" y="7083425"/>
            <a:ext cx="15904641" cy="2476500"/>
          </a:xfrm>
          <a:prstGeom prst="rect">
            <a:avLst/>
          </a:prstGeom>
        </p:spPr>
        <p:txBody>
          <a:bodyPr anchor="t" rtlCol="false" tIns="0" lIns="0" bIns="0" rIns="0">
            <a:spAutoFit/>
          </a:bodyPr>
          <a:lstStyle/>
          <a:p>
            <a:pPr algn="l">
              <a:lnSpc>
                <a:spcPts val="4800"/>
              </a:lnSpc>
              <a:spcBef>
                <a:spcPct val="0"/>
              </a:spcBef>
            </a:pPr>
            <a:r>
              <a:rPr lang="en-US" sz="4000">
                <a:solidFill>
                  <a:srgbClr val="000000"/>
                </a:solidFill>
                <a:latin typeface="IreneFlorentina"/>
                <a:ea typeface="IreneFlorentina"/>
                <a:cs typeface="IreneFlorentina"/>
                <a:sym typeface="IreneFlorentina"/>
              </a:rPr>
              <a:t>Individuals with diabetes generally have higher BMI and are older than those without. This suggests higher BMI and older age may be associated with increased diabetes risk.</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7868" y="1801065"/>
            <a:ext cx="17774940" cy="4976983"/>
          </a:xfrm>
          <a:custGeom>
            <a:avLst/>
            <a:gdLst/>
            <a:ahLst/>
            <a:cxnLst/>
            <a:rect r="r" b="b" t="t" l="l"/>
            <a:pathLst>
              <a:path h="4976983" w="17774940">
                <a:moveTo>
                  <a:pt x="0" y="0"/>
                </a:moveTo>
                <a:lnTo>
                  <a:pt x="17774940" y="0"/>
                </a:lnTo>
                <a:lnTo>
                  <a:pt x="17774940" y="4976983"/>
                </a:lnTo>
                <a:lnTo>
                  <a:pt x="0" y="4976983"/>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36</a:t>
            </a:r>
          </a:p>
        </p:txBody>
      </p:sp>
      <p:sp>
        <p:nvSpPr>
          <p:cNvPr name="TextBox 4" id="4"/>
          <p:cNvSpPr txBox="true"/>
          <p:nvPr/>
        </p:nvSpPr>
        <p:spPr>
          <a:xfrm rot="0">
            <a:off x="-871262" y="741165"/>
            <a:ext cx="19300908" cy="1257300"/>
          </a:xfrm>
          <a:prstGeom prst="rect">
            <a:avLst/>
          </a:prstGeom>
        </p:spPr>
        <p:txBody>
          <a:bodyPr anchor="t" rtlCol="false" tIns="0" lIns="0" bIns="0" rIns="0">
            <a:spAutoFit/>
          </a:bodyPr>
          <a:lstStyle/>
          <a:p>
            <a:pPr algn="ctr">
              <a:lnSpc>
                <a:spcPts val="4800"/>
              </a:lnSpc>
            </a:pPr>
            <a:r>
              <a:rPr lang="en-US" sz="4000">
                <a:solidFill>
                  <a:srgbClr val="000000"/>
                </a:solidFill>
                <a:latin typeface="IreneFlorentina"/>
                <a:ea typeface="IreneFlorentina"/>
                <a:cs typeface="IreneFlorentina"/>
                <a:sym typeface="IreneFlorentina"/>
              </a:rPr>
              <a:t>BMI Distribution by Diabetes Outcome and Age Group</a:t>
            </a:r>
          </a:p>
          <a:p>
            <a:pPr algn="ctr" marL="0" indent="0" lvl="0">
              <a:lnSpc>
                <a:spcPts val="4800"/>
              </a:lnSpc>
              <a:spcBef>
                <a:spcPct val="0"/>
              </a:spcBef>
            </a:pPr>
          </a:p>
        </p:txBody>
      </p:sp>
      <p:sp>
        <p:nvSpPr>
          <p:cNvPr name="TextBox 5" id="5"/>
          <p:cNvSpPr txBox="true"/>
          <p:nvPr/>
        </p:nvSpPr>
        <p:spPr>
          <a:xfrm rot="0">
            <a:off x="377868" y="7120173"/>
            <a:ext cx="17259300" cy="2790825"/>
          </a:xfrm>
          <a:prstGeom prst="rect">
            <a:avLst/>
          </a:prstGeom>
        </p:spPr>
        <p:txBody>
          <a:bodyPr anchor="t" rtlCol="false" tIns="0" lIns="0" bIns="0" rIns="0">
            <a:spAutoFit/>
          </a:bodyPr>
          <a:lstStyle/>
          <a:p>
            <a:pPr algn="l">
              <a:lnSpc>
                <a:spcPts val="5400"/>
              </a:lnSpc>
              <a:spcBef>
                <a:spcPct val="0"/>
              </a:spcBef>
            </a:pPr>
            <a:r>
              <a:rPr lang="en-US" sz="4500">
                <a:solidFill>
                  <a:srgbClr val="000000"/>
                </a:solidFill>
                <a:latin typeface="IreneFlorentina"/>
                <a:ea typeface="IreneFlorentina"/>
                <a:cs typeface="IreneFlorentina"/>
                <a:sym typeface="IreneFlorentina"/>
              </a:rPr>
              <a:t>The BMI distribution differs between outcome groups. Individuals with diabetes tend to have higher BMI in these age groups. In the "Senior" group, the difference is less pronounced.</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8066" y="1776640"/>
            <a:ext cx="17580799" cy="4922624"/>
          </a:xfrm>
          <a:custGeom>
            <a:avLst/>
            <a:gdLst/>
            <a:ahLst/>
            <a:cxnLst/>
            <a:rect r="r" b="b" t="t" l="l"/>
            <a:pathLst>
              <a:path h="4922624" w="17580799">
                <a:moveTo>
                  <a:pt x="0" y="0"/>
                </a:moveTo>
                <a:lnTo>
                  <a:pt x="17580799" y="0"/>
                </a:lnTo>
                <a:lnTo>
                  <a:pt x="17580799" y="4922624"/>
                </a:lnTo>
                <a:lnTo>
                  <a:pt x="0" y="4922624"/>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37</a:t>
            </a:r>
          </a:p>
        </p:txBody>
      </p:sp>
      <p:sp>
        <p:nvSpPr>
          <p:cNvPr name="TextBox 4" id="4"/>
          <p:cNvSpPr txBox="true"/>
          <p:nvPr/>
        </p:nvSpPr>
        <p:spPr>
          <a:xfrm rot="0">
            <a:off x="-5637981" y="600967"/>
            <a:ext cx="19300908" cy="1428750"/>
          </a:xfrm>
          <a:prstGeom prst="rect">
            <a:avLst/>
          </a:prstGeom>
        </p:spPr>
        <p:txBody>
          <a:bodyPr anchor="t" rtlCol="false" tIns="0" lIns="0" bIns="0" rIns="0">
            <a:spAutoFit/>
          </a:bodyPr>
          <a:lstStyle/>
          <a:p>
            <a:pPr algn="ctr">
              <a:lnSpc>
                <a:spcPts val="5519"/>
              </a:lnSpc>
            </a:pPr>
            <a:r>
              <a:rPr lang="en-US" sz="4599">
                <a:solidFill>
                  <a:srgbClr val="000000"/>
                </a:solidFill>
                <a:latin typeface="IreneFlorentina"/>
                <a:ea typeface="IreneFlorentina"/>
                <a:cs typeface="IreneFlorentina"/>
                <a:sym typeface="IreneFlorentina"/>
              </a:rPr>
              <a:t>Glucose vs. Insulin</a:t>
            </a:r>
          </a:p>
          <a:p>
            <a:pPr algn="ctr" marL="0" indent="0" lvl="0">
              <a:lnSpc>
                <a:spcPts val="5519"/>
              </a:lnSpc>
              <a:spcBef>
                <a:spcPct val="0"/>
              </a:spcBef>
            </a:pPr>
          </a:p>
        </p:txBody>
      </p:sp>
      <p:sp>
        <p:nvSpPr>
          <p:cNvPr name="TextBox 5" id="5"/>
          <p:cNvSpPr txBox="true"/>
          <p:nvPr/>
        </p:nvSpPr>
        <p:spPr>
          <a:xfrm rot="0">
            <a:off x="809234" y="6661164"/>
            <a:ext cx="15796395" cy="3133725"/>
          </a:xfrm>
          <a:prstGeom prst="rect">
            <a:avLst/>
          </a:prstGeom>
        </p:spPr>
        <p:txBody>
          <a:bodyPr anchor="t" rtlCol="false" tIns="0" lIns="0" bIns="0" rIns="0">
            <a:spAutoFit/>
          </a:bodyPr>
          <a:lstStyle/>
          <a:p>
            <a:pPr algn="l">
              <a:lnSpc>
                <a:spcPts val="4920"/>
              </a:lnSpc>
              <a:spcBef>
                <a:spcPct val="0"/>
              </a:spcBef>
            </a:pPr>
            <a:r>
              <a:rPr lang="en-US" sz="4100">
                <a:solidFill>
                  <a:srgbClr val="000000"/>
                </a:solidFill>
                <a:latin typeface="IreneFlorentina"/>
                <a:ea typeface="IreneFlorentina"/>
                <a:cs typeface="IreneFlorentina"/>
                <a:sym typeface="IreneFlorentina"/>
              </a:rPr>
              <a:t>This scatter plot shows the relationship between Glucose and Insulin, with trend lines. People with diabetes show a smoother positive relationship between Glucose and Insulin compared to people without. </a:t>
            </a:r>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22744" y="4552950"/>
            <a:ext cx="14442513" cy="11239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000000"/>
                </a:solidFill>
                <a:latin typeface="IreneFlorentina"/>
                <a:ea typeface="IreneFlorentina"/>
                <a:cs typeface="IreneFlorentina"/>
                <a:sym typeface="IreneFlorentina"/>
              </a:rPr>
              <a:t>HYPOTHESIS TESTING</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38</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09687" y="4808327"/>
            <a:ext cx="7678313" cy="5478673"/>
          </a:xfrm>
          <a:custGeom>
            <a:avLst/>
            <a:gdLst/>
            <a:ahLst/>
            <a:cxnLst/>
            <a:rect r="r" b="b" t="t" l="l"/>
            <a:pathLst>
              <a:path h="5478673" w="7678313">
                <a:moveTo>
                  <a:pt x="0" y="0"/>
                </a:moveTo>
                <a:lnTo>
                  <a:pt x="7678313" y="0"/>
                </a:lnTo>
                <a:lnTo>
                  <a:pt x="7678313" y="5478673"/>
                </a:lnTo>
                <a:lnTo>
                  <a:pt x="0" y="5478673"/>
                </a:lnTo>
                <a:lnTo>
                  <a:pt x="0" y="0"/>
                </a:lnTo>
                <a:close/>
              </a:path>
            </a:pathLst>
          </a:custGeom>
          <a:blipFill>
            <a:blip r:embed="rId2"/>
            <a:stretch>
              <a:fillRect l="-2017" t="-1854" r="-2017" b="-7037"/>
            </a:stretch>
          </a:blipFill>
        </p:spPr>
      </p:sp>
      <p:sp>
        <p:nvSpPr>
          <p:cNvPr name="TextBox 3" id="3"/>
          <p:cNvSpPr txBox="true"/>
          <p:nvPr/>
        </p:nvSpPr>
        <p:spPr>
          <a:xfrm rot="0">
            <a:off x="1922744" y="438150"/>
            <a:ext cx="14442513" cy="11239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000000"/>
                </a:solidFill>
                <a:latin typeface="IreneFlorentina"/>
                <a:ea typeface="IreneFlorentina"/>
                <a:cs typeface="IreneFlorentina"/>
                <a:sym typeface="IreneFlorentina"/>
              </a:rPr>
              <a:t>CLAIM 1</a:t>
            </a:r>
          </a:p>
        </p:txBody>
      </p:sp>
      <p:sp>
        <p:nvSpPr>
          <p:cNvPr name="TextBox 4" id="4"/>
          <p:cNvSpPr txBox="true"/>
          <p:nvPr/>
        </p:nvSpPr>
        <p:spPr>
          <a:xfrm rot="0">
            <a:off x="1922744" y="2503649"/>
            <a:ext cx="13913870" cy="1628775"/>
          </a:xfrm>
          <a:prstGeom prst="rect">
            <a:avLst/>
          </a:prstGeom>
        </p:spPr>
        <p:txBody>
          <a:bodyPr anchor="t" rtlCol="false" tIns="0" lIns="0" bIns="0" rIns="0">
            <a:spAutoFit/>
          </a:bodyPr>
          <a:lstStyle/>
          <a:p>
            <a:pPr algn="ctr">
              <a:lnSpc>
                <a:spcPts val="4200"/>
              </a:lnSpc>
              <a:spcBef>
                <a:spcPct val="0"/>
              </a:spcBef>
            </a:pPr>
            <a:r>
              <a:rPr lang="en-US" sz="3500">
                <a:solidFill>
                  <a:srgbClr val="000000"/>
                </a:solidFill>
                <a:latin typeface="IreneFlorentina"/>
                <a:ea typeface="IreneFlorentina"/>
                <a:cs typeface="IreneFlorentina"/>
                <a:sym typeface="IreneFlorentina"/>
              </a:rPr>
              <a:t>Is there is any significant difference in glucose values between the diabetic and nondiabetic patients?</a:t>
            </a:r>
          </a:p>
        </p:txBody>
      </p:sp>
      <p:sp>
        <p:nvSpPr>
          <p:cNvPr name="TextBox 5" id="5"/>
          <p:cNvSpPr txBox="true"/>
          <p:nvPr/>
        </p:nvSpPr>
        <p:spPr>
          <a:xfrm rot="0">
            <a:off x="1028700" y="4962525"/>
            <a:ext cx="8770336" cy="4295775"/>
          </a:xfrm>
          <a:prstGeom prst="rect">
            <a:avLst/>
          </a:prstGeom>
        </p:spPr>
        <p:txBody>
          <a:bodyPr anchor="t" rtlCol="false" tIns="0" lIns="0" bIns="0" rIns="0">
            <a:spAutoFit/>
          </a:bodyPr>
          <a:lstStyle/>
          <a:p>
            <a:pPr algn="ctr">
              <a:lnSpc>
                <a:spcPts val="4200"/>
              </a:lnSpc>
            </a:pPr>
            <a:r>
              <a:rPr lang="en-US" sz="3500">
                <a:solidFill>
                  <a:srgbClr val="000000"/>
                </a:solidFill>
                <a:latin typeface="IreneFlorentina"/>
                <a:ea typeface="IreneFlorentina"/>
                <a:cs typeface="IreneFlorentina"/>
                <a:sym typeface="IreneFlorentina"/>
              </a:rPr>
              <a:t>A t test with significance value 0.05 to test the hypothesis.</a:t>
            </a:r>
          </a:p>
          <a:p>
            <a:pPr algn="ctr">
              <a:lnSpc>
                <a:spcPts val="4200"/>
              </a:lnSpc>
            </a:pPr>
            <a:r>
              <a:rPr lang="en-US" sz="3500">
                <a:solidFill>
                  <a:srgbClr val="000000"/>
                </a:solidFill>
                <a:latin typeface="IreneFlorentina"/>
                <a:ea typeface="IreneFlorentina"/>
                <a:cs typeface="IreneFlorentina"/>
                <a:sym typeface="IreneFlorentina"/>
              </a:rPr>
              <a:t>We measured the P-Value, and we found that it is less than the significance value, which leads us to reject the null hypothesis.</a:t>
            </a:r>
          </a:p>
          <a:p>
            <a:pPr algn="ctr">
              <a:lnSpc>
                <a:spcPts val="4200"/>
              </a:lnSpc>
              <a:spcBef>
                <a:spcPct val="0"/>
              </a:spcBef>
            </a:pP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39</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22744" y="4552950"/>
            <a:ext cx="14442513" cy="11239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000000"/>
                </a:solidFill>
                <a:latin typeface="IreneFlorentina"/>
                <a:ea typeface="IreneFlorentina"/>
                <a:cs typeface="IreneFlorentina"/>
                <a:sym typeface="IreneFlorentina"/>
              </a:rPr>
              <a:t>EXPLORATORY ANALYSIS</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40</a:t>
            </a:r>
          </a:p>
        </p:txBody>
      </p:sp>
      <p:sp>
        <p:nvSpPr>
          <p:cNvPr name="TextBox 3" id="3"/>
          <p:cNvSpPr txBox="true"/>
          <p:nvPr/>
        </p:nvSpPr>
        <p:spPr>
          <a:xfrm rot="0">
            <a:off x="1922744" y="438150"/>
            <a:ext cx="14442513" cy="11239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000000"/>
                </a:solidFill>
                <a:latin typeface="IreneFlorentina"/>
                <a:ea typeface="IreneFlorentina"/>
                <a:cs typeface="IreneFlorentina"/>
                <a:sym typeface="IreneFlorentina"/>
              </a:rPr>
              <a:t>STATISTICAL SUMMARY</a:t>
            </a:r>
          </a:p>
        </p:txBody>
      </p:sp>
      <p:sp>
        <p:nvSpPr>
          <p:cNvPr name="TextBox 4" id="4"/>
          <p:cNvSpPr txBox="true"/>
          <p:nvPr/>
        </p:nvSpPr>
        <p:spPr>
          <a:xfrm rot="0">
            <a:off x="2305050" y="3355975"/>
            <a:ext cx="13677900" cy="34988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Canva Sans"/>
                <a:ea typeface="Canva Sans"/>
                <a:cs typeface="Canva Sans"/>
                <a:sym typeface="Canva Sans"/>
              </a:rPr>
              <a:t>Standard Err</a:t>
            </a:r>
            <a:r>
              <a:rPr lang="en-US" sz="3999">
                <a:solidFill>
                  <a:srgbClr val="000000"/>
                </a:solidFill>
                <a:latin typeface="Canva Sans"/>
                <a:ea typeface="Canva Sans"/>
                <a:cs typeface="Canva Sans"/>
                <a:sym typeface="Canva Sans"/>
              </a:rPr>
              <a:t>or: 2.18569 </a:t>
            </a:r>
          </a:p>
          <a:p>
            <a:pPr algn="l" marL="863599" indent="-431800" lvl="1">
              <a:lnSpc>
                <a:spcPts val="5599"/>
              </a:lnSpc>
              <a:buFont typeface="Arial"/>
              <a:buChar char="•"/>
            </a:pPr>
            <a:r>
              <a:rPr lang="en-US" sz="3999">
                <a:solidFill>
                  <a:srgbClr val="000000"/>
                </a:solidFill>
                <a:latin typeface="Canva Sans"/>
                <a:ea typeface="Canva Sans"/>
                <a:cs typeface="Canva Sans"/>
                <a:sym typeface="Canva Sans"/>
              </a:rPr>
              <a:t>CI for the mean: [26.72725, 35.32242] </a:t>
            </a:r>
          </a:p>
          <a:p>
            <a:pPr algn="l" marL="863599" indent="-431800" lvl="1">
              <a:lnSpc>
                <a:spcPts val="5599"/>
              </a:lnSpc>
              <a:buFont typeface="Arial"/>
              <a:buChar char="•"/>
            </a:pPr>
            <a:r>
              <a:rPr lang="en-US" sz="3999">
                <a:solidFill>
                  <a:srgbClr val="000000"/>
                </a:solidFill>
                <a:latin typeface="Canva Sans"/>
                <a:ea typeface="Canva Sans"/>
                <a:cs typeface="Canva Sans"/>
                <a:sym typeface="Canva Sans"/>
              </a:rPr>
              <a:t>Mean Estimation of diabetic patients: 140.2334 </a:t>
            </a:r>
          </a:p>
          <a:p>
            <a:pPr algn="l" marL="863599" indent="-431800" lvl="1">
              <a:lnSpc>
                <a:spcPts val="5599"/>
              </a:lnSpc>
              <a:buFont typeface="Arial"/>
              <a:buChar char="•"/>
            </a:pPr>
            <a:r>
              <a:rPr lang="en-US" sz="3999">
                <a:solidFill>
                  <a:srgbClr val="000000"/>
                </a:solidFill>
                <a:latin typeface="Canva Sans"/>
                <a:ea typeface="Canva Sans"/>
                <a:cs typeface="Canva Sans"/>
                <a:sym typeface="Canva Sans"/>
              </a:rPr>
              <a:t>Mean Estimation of Non-diabetic patients: 109.2086</a:t>
            </a:r>
          </a:p>
          <a:p>
            <a:pPr algn="l">
              <a:lnSpc>
                <a:spcPts val="5599"/>
              </a:lnSpc>
            </a:pPr>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41</a:t>
            </a:r>
          </a:p>
        </p:txBody>
      </p:sp>
      <p:sp>
        <p:nvSpPr>
          <p:cNvPr name="TextBox 3" id="3"/>
          <p:cNvSpPr txBox="true"/>
          <p:nvPr/>
        </p:nvSpPr>
        <p:spPr>
          <a:xfrm rot="0">
            <a:off x="1913602" y="4165282"/>
            <a:ext cx="14460796" cy="188976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Canva Sans"/>
                <a:ea typeface="Canva Sans"/>
                <a:cs typeface="Canva Sans"/>
                <a:sym typeface="Canva Sans"/>
              </a:rPr>
              <a:t>Since the p-value is less than the significance value, there is a significant difference between glucose levels between diabetic and non-diabetic patients.</a:t>
            </a:r>
          </a:p>
        </p:txBody>
      </p:sp>
      <p:sp>
        <p:nvSpPr>
          <p:cNvPr name="TextBox 4" id="4"/>
          <p:cNvSpPr txBox="true"/>
          <p:nvPr/>
        </p:nvSpPr>
        <p:spPr>
          <a:xfrm rot="0">
            <a:off x="1922744" y="438150"/>
            <a:ext cx="14442513" cy="11239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000000"/>
                </a:solidFill>
                <a:latin typeface="IreneFlorentina"/>
                <a:ea typeface="IreneFlorentina"/>
                <a:cs typeface="IreneFlorentina"/>
                <a:sym typeface="IreneFlorentina"/>
              </a:rPr>
              <a:t>CONCLUSION</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79317" y="4619809"/>
            <a:ext cx="7608683" cy="5667191"/>
          </a:xfrm>
          <a:custGeom>
            <a:avLst/>
            <a:gdLst/>
            <a:ahLst/>
            <a:cxnLst/>
            <a:rect r="r" b="b" t="t" l="l"/>
            <a:pathLst>
              <a:path h="5667191" w="7608683">
                <a:moveTo>
                  <a:pt x="0" y="0"/>
                </a:moveTo>
                <a:lnTo>
                  <a:pt x="7608683" y="0"/>
                </a:lnTo>
                <a:lnTo>
                  <a:pt x="7608683" y="5667191"/>
                </a:lnTo>
                <a:lnTo>
                  <a:pt x="0" y="5667191"/>
                </a:lnTo>
                <a:lnTo>
                  <a:pt x="0" y="0"/>
                </a:lnTo>
                <a:close/>
              </a:path>
            </a:pathLst>
          </a:custGeom>
          <a:blipFill>
            <a:blip r:embed="rId2"/>
            <a:stretch>
              <a:fillRect l="-2544" t="-1281" r="-2155" b="-3700"/>
            </a:stretch>
          </a:blipFill>
        </p:spPr>
      </p:sp>
      <p:sp>
        <p:nvSpPr>
          <p:cNvPr name="TextBox 3" id="3"/>
          <p:cNvSpPr txBox="true"/>
          <p:nvPr/>
        </p:nvSpPr>
        <p:spPr>
          <a:xfrm rot="0">
            <a:off x="1922744" y="438150"/>
            <a:ext cx="14442513" cy="11239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000000"/>
                </a:solidFill>
                <a:latin typeface="IreneFlorentina"/>
                <a:ea typeface="IreneFlorentina"/>
                <a:cs typeface="IreneFlorentina"/>
                <a:sym typeface="IreneFlorentina"/>
              </a:rPr>
              <a:t>CLAIM 2</a:t>
            </a:r>
          </a:p>
        </p:txBody>
      </p:sp>
      <p:sp>
        <p:nvSpPr>
          <p:cNvPr name="TextBox 4" id="4"/>
          <p:cNvSpPr txBox="true"/>
          <p:nvPr/>
        </p:nvSpPr>
        <p:spPr>
          <a:xfrm rot="0">
            <a:off x="1922744" y="2071866"/>
            <a:ext cx="13913870" cy="2162175"/>
          </a:xfrm>
          <a:prstGeom prst="rect">
            <a:avLst/>
          </a:prstGeom>
        </p:spPr>
        <p:txBody>
          <a:bodyPr anchor="t" rtlCol="false" tIns="0" lIns="0" bIns="0" rIns="0">
            <a:spAutoFit/>
          </a:bodyPr>
          <a:lstStyle/>
          <a:p>
            <a:pPr algn="ctr">
              <a:lnSpc>
                <a:spcPts val="4200"/>
              </a:lnSpc>
              <a:spcBef>
                <a:spcPct val="0"/>
              </a:spcBef>
            </a:pPr>
            <a:r>
              <a:rPr lang="en-US" sz="3500">
                <a:solidFill>
                  <a:srgbClr val="000000"/>
                </a:solidFill>
                <a:latin typeface="IreneFlorentina"/>
                <a:ea typeface="IreneFlorentina"/>
                <a:cs typeface="IreneFlorentina"/>
                <a:sym typeface="IreneFlorentina"/>
              </a:rPr>
              <a:t>Is there is any significant difference in blood pressure values between the diabetic and nondiabetic patients, having diabetic people less than non diabetic people.</a:t>
            </a:r>
          </a:p>
        </p:txBody>
      </p:sp>
      <p:sp>
        <p:nvSpPr>
          <p:cNvPr name="TextBox 5" id="5"/>
          <p:cNvSpPr txBox="true"/>
          <p:nvPr/>
        </p:nvSpPr>
        <p:spPr>
          <a:xfrm rot="0">
            <a:off x="1028700" y="4962525"/>
            <a:ext cx="8770336" cy="4295775"/>
          </a:xfrm>
          <a:prstGeom prst="rect">
            <a:avLst/>
          </a:prstGeom>
        </p:spPr>
        <p:txBody>
          <a:bodyPr anchor="t" rtlCol="false" tIns="0" lIns="0" bIns="0" rIns="0">
            <a:spAutoFit/>
          </a:bodyPr>
          <a:lstStyle/>
          <a:p>
            <a:pPr algn="ctr">
              <a:lnSpc>
                <a:spcPts val="4200"/>
              </a:lnSpc>
            </a:pPr>
            <a:r>
              <a:rPr lang="en-US" sz="3500">
                <a:solidFill>
                  <a:srgbClr val="000000"/>
                </a:solidFill>
                <a:latin typeface="IreneFlorentina"/>
                <a:ea typeface="IreneFlorentina"/>
                <a:cs typeface="IreneFlorentina"/>
                <a:sym typeface="IreneFlorentina"/>
              </a:rPr>
              <a:t>A t test with significance value 0.05 to test the hypothesis.</a:t>
            </a:r>
          </a:p>
          <a:p>
            <a:pPr algn="ctr">
              <a:lnSpc>
                <a:spcPts val="4200"/>
              </a:lnSpc>
            </a:pPr>
            <a:r>
              <a:rPr lang="en-US" sz="3500">
                <a:solidFill>
                  <a:srgbClr val="000000"/>
                </a:solidFill>
                <a:latin typeface="IreneFlorentina"/>
                <a:ea typeface="IreneFlorentina"/>
                <a:cs typeface="IreneFlorentina"/>
                <a:sym typeface="IreneFlorentina"/>
              </a:rPr>
              <a:t>We measured the P-Value and we found that it is more than the significance value, which leads us to accept the null hypothesis.</a:t>
            </a:r>
          </a:p>
          <a:p>
            <a:pPr algn="ctr">
              <a:lnSpc>
                <a:spcPts val="4200"/>
              </a:lnSpc>
              <a:spcBef>
                <a:spcPct val="0"/>
              </a:spcBef>
            </a:pP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42</a:t>
            </a:r>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43</a:t>
            </a:r>
          </a:p>
        </p:txBody>
      </p:sp>
      <p:sp>
        <p:nvSpPr>
          <p:cNvPr name="TextBox 3" id="3"/>
          <p:cNvSpPr txBox="true"/>
          <p:nvPr/>
        </p:nvSpPr>
        <p:spPr>
          <a:xfrm rot="0">
            <a:off x="1922744" y="438150"/>
            <a:ext cx="14442513" cy="11239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000000"/>
                </a:solidFill>
                <a:latin typeface="IreneFlorentina"/>
                <a:ea typeface="IreneFlorentina"/>
                <a:cs typeface="IreneFlorentina"/>
                <a:sym typeface="IreneFlorentina"/>
              </a:rPr>
              <a:t>STATISTICAL SUMMARY</a:t>
            </a:r>
          </a:p>
        </p:txBody>
      </p:sp>
      <p:sp>
        <p:nvSpPr>
          <p:cNvPr name="TextBox 4" id="4"/>
          <p:cNvSpPr txBox="true"/>
          <p:nvPr/>
        </p:nvSpPr>
        <p:spPr>
          <a:xfrm rot="0">
            <a:off x="2305050" y="3355975"/>
            <a:ext cx="13529192" cy="34988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Canva Sans"/>
                <a:ea typeface="Canva Sans"/>
                <a:cs typeface="Canva Sans"/>
                <a:sym typeface="Canva Sans"/>
              </a:rPr>
              <a:t>Standard Error: 0.9653083 </a:t>
            </a:r>
          </a:p>
          <a:p>
            <a:pPr algn="l" marL="863599" indent="-431800" lvl="1">
              <a:lnSpc>
                <a:spcPts val="5599"/>
              </a:lnSpc>
              <a:buFont typeface="Arial"/>
              <a:buChar char="•"/>
            </a:pPr>
            <a:r>
              <a:rPr lang="en-US" sz="3999">
                <a:solidFill>
                  <a:srgbClr val="000000"/>
                </a:solidFill>
                <a:latin typeface="Canva Sans"/>
                <a:ea typeface="Canva Sans"/>
                <a:cs typeface="Canva Sans"/>
                <a:sym typeface="Canva Sans"/>
              </a:rPr>
              <a:t>CI for the mean: [-∞, 6.447348] </a:t>
            </a:r>
          </a:p>
          <a:p>
            <a:pPr algn="l" marL="863599" indent="-431800" lvl="1">
              <a:lnSpc>
                <a:spcPts val="5599"/>
              </a:lnSpc>
              <a:buFont typeface="Arial"/>
              <a:buChar char="•"/>
            </a:pPr>
            <a:r>
              <a:rPr lang="en-US" sz="3999">
                <a:solidFill>
                  <a:srgbClr val="000000"/>
                </a:solidFill>
                <a:latin typeface="Canva Sans"/>
                <a:ea typeface="Canva Sans"/>
                <a:cs typeface="Canva Sans"/>
                <a:sym typeface="Canva Sans"/>
              </a:rPr>
              <a:t>Mean Estimation of diabetic patients: 75.62776 </a:t>
            </a:r>
          </a:p>
          <a:p>
            <a:pPr algn="l" marL="863599" indent="-431800" lvl="1">
              <a:lnSpc>
                <a:spcPts val="5599"/>
              </a:lnSpc>
              <a:buFont typeface="Arial"/>
              <a:buChar char="•"/>
            </a:pPr>
            <a:r>
              <a:rPr lang="en-US" sz="3999">
                <a:solidFill>
                  <a:srgbClr val="000000"/>
                </a:solidFill>
                <a:latin typeface="Canva Sans"/>
                <a:ea typeface="Canva Sans"/>
                <a:cs typeface="Canva Sans"/>
                <a:sym typeface="Canva Sans"/>
              </a:rPr>
              <a:t>Mean Estimation of Non-diabetic patients: 70.77151 </a:t>
            </a:r>
          </a:p>
          <a:p>
            <a:pPr algn="l">
              <a:lnSpc>
                <a:spcPts val="5599"/>
              </a:lnSpc>
            </a:pPr>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44</a:t>
            </a:r>
          </a:p>
        </p:txBody>
      </p:sp>
      <p:sp>
        <p:nvSpPr>
          <p:cNvPr name="TextBox 3" id="3"/>
          <p:cNvSpPr txBox="true"/>
          <p:nvPr/>
        </p:nvSpPr>
        <p:spPr>
          <a:xfrm rot="0">
            <a:off x="1913602" y="4165282"/>
            <a:ext cx="14460796" cy="188976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Canva Sans"/>
                <a:ea typeface="Canva Sans"/>
                <a:cs typeface="Canva Sans"/>
                <a:sym typeface="Canva Sans"/>
              </a:rPr>
              <a:t>Since the p-value is more than the significance value, there is no evidence to conclude that there is a significant difference having diabetic patients less than non-diabetic patients.</a:t>
            </a:r>
          </a:p>
        </p:txBody>
      </p:sp>
      <p:sp>
        <p:nvSpPr>
          <p:cNvPr name="TextBox 4" id="4"/>
          <p:cNvSpPr txBox="true"/>
          <p:nvPr/>
        </p:nvSpPr>
        <p:spPr>
          <a:xfrm rot="0">
            <a:off x="1922744" y="438150"/>
            <a:ext cx="14442513" cy="1123950"/>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000000"/>
                </a:solidFill>
                <a:latin typeface="IreneFlorentina"/>
                <a:ea typeface="IreneFlorentina"/>
                <a:cs typeface="IreneFlorentina"/>
                <a:sym typeface="IreneFlorentina"/>
              </a:rPr>
              <a:t>CONCLUSION</a:t>
            </a:r>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0284" y="4228699"/>
            <a:ext cx="18269364" cy="1279210"/>
          </a:xfrm>
          <a:prstGeom prst="rect">
            <a:avLst/>
          </a:prstGeom>
        </p:spPr>
        <p:txBody>
          <a:bodyPr anchor="t" rtlCol="false" tIns="0" lIns="0" bIns="0" rIns="0">
            <a:spAutoFit/>
          </a:bodyPr>
          <a:lstStyle/>
          <a:p>
            <a:pPr algn="ctr">
              <a:lnSpc>
                <a:spcPts val="9973"/>
              </a:lnSpc>
            </a:pPr>
            <a:r>
              <a:rPr lang="en-US" sz="7123">
                <a:solidFill>
                  <a:srgbClr val="000000"/>
                </a:solidFill>
                <a:latin typeface="IreneFlorentina"/>
                <a:ea typeface="IreneFlorentina"/>
                <a:cs typeface="IreneFlorentina"/>
                <a:sym typeface="IreneFlorentina"/>
              </a:rPr>
              <a:t>SIMULATION TASK</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45</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33258" y="2427726"/>
            <a:ext cx="7509926" cy="7509926"/>
          </a:xfrm>
          <a:custGeom>
            <a:avLst/>
            <a:gdLst/>
            <a:ahLst/>
            <a:cxnLst/>
            <a:rect r="r" b="b" t="t" l="l"/>
            <a:pathLst>
              <a:path h="7509926" w="7509926">
                <a:moveTo>
                  <a:pt x="0" y="0"/>
                </a:moveTo>
                <a:lnTo>
                  <a:pt x="7509925" y="0"/>
                </a:lnTo>
                <a:lnTo>
                  <a:pt x="7509925" y="7509925"/>
                </a:lnTo>
                <a:lnTo>
                  <a:pt x="0" y="7509925"/>
                </a:lnTo>
                <a:lnTo>
                  <a:pt x="0" y="0"/>
                </a:lnTo>
                <a:close/>
              </a:path>
            </a:pathLst>
          </a:custGeom>
          <a:blipFill>
            <a:blip r:embed="rId2"/>
            <a:stretch>
              <a:fillRect l="0" t="0" r="0" b="0"/>
            </a:stretch>
          </a:blipFill>
        </p:spPr>
      </p:sp>
      <p:sp>
        <p:nvSpPr>
          <p:cNvPr name="TextBox 3" id="3"/>
          <p:cNvSpPr txBox="true"/>
          <p:nvPr/>
        </p:nvSpPr>
        <p:spPr>
          <a:xfrm rot="0">
            <a:off x="1154499" y="676055"/>
            <a:ext cx="15979001" cy="1412875"/>
          </a:xfrm>
          <a:prstGeom prst="rect">
            <a:avLst/>
          </a:prstGeom>
        </p:spPr>
        <p:txBody>
          <a:bodyPr anchor="t" rtlCol="false" tIns="0" lIns="0" bIns="0" rIns="0">
            <a:spAutoFit/>
          </a:bodyPr>
          <a:lstStyle/>
          <a:p>
            <a:pPr algn="ctr">
              <a:lnSpc>
                <a:spcPts val="5599"/>
              </a:lnSpc>
            </a:pPr>
            <a:r>
              <a:rPr lang="en-US" sz="3999">
                <a:solidFill>
                  <a:srgbClr val="000000"/>
                </a:solidFill>
                <a:latin typeface="IreneFlorentina"/>
                <a:ea typeface="IreneFlorentina"/>
                <a:cs typeface="IreneFlorentina"/>
                <a:sym typeface="IreneFlorentina"/>
              </a:rPr>
              <a:t>DOES THE WIDTH OF THE CONFIDENCE INTERVALS INCREASE OR DECREASE?</a:t>
            </a:r>
          </a:p>
        </p:txBody>
      </p:sp>
      <p:sp>
        <p:nvSpPr>
          <p:cNvPr name="TextBox 4" id="4"/>
          <p:cNvSpPr txBox="true"/>
          <p:nvPr/>
        </p:nvSpPr>
        <p:spPr>
          <a:xfrm rot="0">
            <a:off x="0" y="4465902"/>
            <a:ext cx="7280466" cy="2232025"/>
          </a:xfrm>
          <a:prstGeom prst="rect">
            <a:avLst/>
          </a:prstGeom>
        </p:spPr>
        <p:txBody>
          <a:bodyPr anchor="t" rtlCol="false" tIns="0" lIns="0" bIns="0" rIns="0">
            <a:spAutoFit/>
          </a:bodyPr>
          <a:lstStyle/>
          <a:p>
            <a:pPr algn="ctr" marL="863601" indent="-431801" lvl="1">
              <a:lnSpc>
                <a:spcPts val="4400"/>
              </a:lnSpc>
              <a:spcBef>
                <a:spcPct val="0"/>
              </a:spcBef>
              <a:buFont typeface="Arial"/>
              <a:buChar char="•"/>
            </a:pPr>
            <a:r>
              <a:rPr lang="en-US" b="true" sz="4000">
                <a:solidFill>
                  <a:srgbClr val="000000"/>
                </a:solidFill>
                <a:latin typeface="Quicksand Medium"/>
                <a:ea typeface="Quicksand Medium"/>
                <a:cs typeface="Quicksand Medium"/>
                <a:sym typeface="Quicksand Medium"/>
              </a:rPr>
              <a:t>As sample size increases, the confidence interval widths decrease.</a:t>
            </a:r>
          </a:p>
          <a:p>
            <a:pPr algn="ctr" marL="0" indent="0" lvl="0">
              <a:lnSpc>
                <a:spcPts val="440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46</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47291" y="3310960"/>
            <a:ext cx="6587955" cy="6741953"/>
          </a:xfrm>
          <a:custGeom>
            <a:avLst/>
            <a:gdLst/>
            <a:ahLst/>
            <a:cxnLst/>
            <a:rect r="r" b="b" t="t" l="l"/>
            <a:pathLst>
              <a:path h="6741953" w="6587955">
                <a:moveTo>
                  <a:pt x="0" y="0"/>
                </a:moveTo>
                <a:lnTo>
                  <a:pt x="6587956" y="0"/>
                </a:lnTo>
                <a:lnTo>
                  <a:pt x="6587956" y="6741953"/>
                </a:lnTo>
                <a:lnTo>
                  <a:pt x="0" y="6741953"/>
                </a:lnTo>
                <a:lnTo>
                  <a:pt x="0" y="0"/>
                </a:lnTo>
                <a:close/>
              </a:path>
            </a:pathLst>
          </a:custGeom>
          <a:blipFill>
            <a:blip r:embed="rId2"/>
            <a:stretch>
              <a:fillRect l="0" t="-293" r="-2939" b="-293"/>
            </a:stretch>
          </a:blipFill>
        </p:spPr>
      </p:sp>
      <p:sp>
        <p:nvSpPr>
          <p:cNvPr name="TextBox 3" id="3"/>
          <p:cNvSpPr txBox="true"/>
          <p:nvPr/>
        </p:nvSpPr>
        <p:spPr>
          <a:xfrm rot="0">
            <a:off x="1185685" y="923925"/>
            <a:ext cx="15979001" cy="2117725"/>
          </a:xfrm>
          <a:prstGeom prst="rect">
            <a:avLst/>
          </a:prstGeom>
        </p:spPr>
        <p:txBody>
          <a:bodyPr anchor="t" rtlCol="false" tIns="0" lIns="0" bIns="0" rIns="0">
            <a:spAutoFit/>
          </a:bodyPr>
          <a:lstStyle/>
          <a:p>
            <a:pPr algn="ctr">
              <a:lnSpc>
                <a:spcPts val="5599"/>
              </a:lnSpc>
            </a:pPr>
            <a:r>
              <a:rPr lang="en-US" sz="3999">
                <a:solidFill>
                  <a:srgbClr val="000000"/>
                </a:solidFill>
                <a:latin typeface="IreneFlorentina"/>
                <a:ea typeface="IreneFlorentina"/>
                <a:cs typeface="IreneFlorentina"/>
                <a:sym typeface="IreneFlorentina"/>
              </a:rPr>
              <a:t>DOES INCREASING THE SAMPLE SIZE RESULT IN MORE OR FEWER INTERVALS CONTAINING THE TRUE POPULATION MEAN?</a:t>
            </a:r>
          </a:p>
        </p:txBody>
      </p:sp>
      <p:sp>
        <p:nvSpPr>
          <p:cNvPr name="TextBox 4" id="4"/>
          <p:cNvSpPr txBox="true"/>
          <p:nvPr/>
        </p:nvSpPr>
        <p:spPr>
          <a:xfrm rot="0">
            <a:off x="0" y="4457883"/>
            <a:ext cx="9144000" cy="2784475"/>
          </a:xfrm>
          <a:prstGeom prst="rect">
            <a:avLst/>
          </a:prstGeom>
        </p:spPr>
        <p:txBody>
          <a:bodyPr anchor="t" rtlCol="false" tIns="0" lIns="0" bIns="0" rIns="0">
            <a:spAutoFit/>
          </a:bodyPr>
          <a:lstStyle/>
          <a:p>
            <a:pPr algn="ctr" marL="863601" indent="-431801" lvl="1">
              <a:lnSpc>
                <a:spcPts val="4400"/>
              </a:lnSpc>
              <a:buFont typeface="Arial"/>
              <a:buChar char="•"/>
            </a:pPr>
            <a:r>
              <a:rPr lang="en-US" b="true" sz="4000">
                <a:solidFill>
                  <a:srgbClr val="000000"/>
                </a:solidFill>
                <a:latin typeface="Quicksand Medium"/>
                <a:ea typeface="Quicksand Medium"/>
                <a:cs typeface="Quicksand Medium"/>
                <a:sym typeface="Quicksand Medium"/>
              </a:rPr>
              <a:t>As sample size increases, the proportion of confidence intervals containing the true population mean increases.</a:t>
            </a:r>
          </a:p>
          <a:p>
            <a:pPr algn="ctr" marL="0" indent="0" lvl="0">
              <a:lnSpc>
                <a:spcPts val="440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47</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
        <p:nvSpPr>
          <p:cNvPr name="TextBox 3" id="3"/>
          <p:cNvSpPr txBox="true"/>
          <p:nvPr/>
        </p:nvSpPr>
        <p:spPr>
          <a:xfrm rot="0">
            <a:off x="-2968595" y="777139"/>
            <a:ext cx="14442513" cy="9620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000000"/>
                </a:solidFill>
                <a:latin typeface="IreneFlorentina"/>
                <a:ea typeface="IreneFlorentina"/>
                <a:cs typeface="IreneFlorentina"/>
                <a:sym typeface="IreneFlorentina"/>
              </a:rPr>
              <a:t>PREPROCESSING</a:t>
            </a:r>
          </a:p>
        </p:txBody>
      </p:sp>
      <p:sp>
        <p:nvSpPr>
          <p:cNvPr name="TextBox 4" id="4"/>
          <p:cNvSpPr txBox="true"/>
          <p:nvPr/>
        </p:nvSpPr>
        <p:spPr>
          <a:xfrm rot="0">
            <a:off x="0" y="2413714"/>
            <a:ext cx="11700356" cy="778886"/>
          </a:xfrm>
          <a:prstGeom prst="rect">
            <a:avLst/>
          </a:prstGeom>
        </p:spPr>
        <p:txBody>
          <a:bodyPr anchor="t" rtlCol="false" tIns="0" lIns="0" bIns="0" rIns="0">
            <a:spAutoFit/>
          </a:bodyPr>
          <a:lstStyle/>
          <a:p>
            <a:pPr algn="ctr" marL="0" indent="0" lvl="0">
              <a:lnSpc>
                <a:spcPts val="5833"/>
              </a:lnSpc>
              <a:spcBef>
                <a:spcPct val="0"/>
              </a:spcBef>
            </a:pPr>
            <a:r>
              <a:rPr lang="en-US" sz="4860">
                <a:solidFill>
                  <a:srgbClr val="000000"/>
                </a:solidFill>
                <a:latin typeface="IreneFlorentina"/>
                <a:ea typeface="IreneFlorentina"/>
                <a:cs typeface="IreneFlorentina"/>
                <a:sym typeface="IreneFlorentina"/>
              </a:rPr>
              <a:t>REMOVE NULL VALUES</a:t>
            </a:r>
          </a:p>
        </p:txBody>
      </p:sp>
      <p:sp>
        <p:nvSpPr>
          <p:cNvPr name="TextBox 5" id="5"/>
          <p:cNvSpPr txBox="true"/>
          <p:nvPr/>
        </p:nvSpPr>
        <p:spPr>
          <a:xfrm rot="0">
            <a:off x="-756589" y="6010275"/>
            <a:ext cx="11700356" cy="778886"/>
          </a:xfrm>
          <a:prstGeom prst="rect">
            <a:avLst/>
          </a:prstGeom>
        </p:spPr>
        <p:txBody>
          <a:bodyPr anchor="t" rtlCol="false" tIns="0" lIns="0" bIns="0" rIns="0">
            <a:spAutoFit/>
          </a:bodyPr>
          <a:lstStyle/>
          <a:p>
            <a:pPr algn="ctr" marL="0" indent="0" lvl="0">
              <a:lnSpc>
                <a:spcPts val="5833"/>
              </a:lnSpc>
              <a:spcBef>
                <a:spcPct val="0"/>
              </a:spcBef>
            </a:pPr>
            <a:r>
              <a:rPr lang="en-US" sz="4860">
                <a:solidFill>
                  <a:srgbClr val="000000"/>
                </a:solidFill>
                <a:latin typeface="IreneFlorentina"/>
                <a:ea typeface="IreneFlorentina"/>
                <a:cs typeface="IreneFlorentina"/>
                <a:sym typeface="IreneFlorentina"/>
              </a:rPr>
              <a:t>REMOVE OUTLIERS</a:t>
            </a:r>
          </a:p>
        </p:txBody>
      </p:sp>
      <p:sp>
        <p:nvSpPr>
          <p:cNvPr name="TextBox 6" id="6"/>
          <p:cNvSpPr txBox="true"/>
          <p:nvPr/>
        </p:nvSpPr>
        <p:spPr>
          <a:xfrm rot="0">
            <a:off x="1823153" y="3533775"/>
            <a:ext cx="15950205" cy="2514600"/>
          </a:xfrm>
          <a:prstGeom prst="rect">
            <a:avLst/>
          </a:prstGeom>
        </p:spPr>
        <p:txBody>
          <a:bodyPr anchor="t" rtlCol="false" tIns="0" lIns="0" bIns="0" rIns="0">
            <a:spAutoFit/>
          </a:bodyPr>
          <a:lstStyle/>
          <a:p>
            <a:pPr algn="l">
              <a:lnSpc>
                <a:spcPts val="4920"/>
              </a:lnSpc>
              <a:spcBef>
                <a:spcPct val="0"/>
              </a:spcBef>
            </a:pPr>
            <a:r>
              <a:rPr lang="en-US" sz="4100">
                <a:solidFill>
                  <a:srgbClr val="000000"/>
                </a:solidFill>
                <a:latin typeface="IreneFlorentina"/>
                <a:ea typeface="IreneFlorentina"/>
                <a:cs typeface="IreneFlorentina"/>
                <a:sym typeface="IreneFlorentina"/>
              </a:rPr>
              <a:t>we checked the values in each column. We found some columns have 0 values which is not biologically possible. we imputed them</a:t>
            </a:r>
          </a:p>
          <a:p>
            <a:pPr algn="l">
              <a:lnSpc>
                <a:spcPts val="4920"/>
              </a:lnSpc>
              <a:spcBef>
                <a:spcPct val="0"/>
              </a:spcBef>
            </a:pPr>
          </a:p>
        </p:txBody>
      </p:sp>
      <p:sp>
        <p:nvSpPr>
          <p:cNvPr name="TextBox 7" id="7"/>
          <p:cNvSpPr txBox="true"/>
          <p:nvPr/>
        </p:nvSpPr>
        <p:spPr>
          <a:xfrm rot="0">
            <a:off x="1717205" y="7153275"/>
            <a:ext cx="15542095" cy="3133725"/>
          </a:xfrm>
          <a:prstGeom prst="rect">
            <a:avLst/>
          </a:prstGeom>
        </p:spPr>
        <p:txBody>
          <a:bodyPr anchor="t" rtlCol="false" tIns="0" lIns="0" bIns="0" rIns="0">
            <a:spAutoFit/>
          </a:bodyPr>
          <a:lstStyle/>
          <a:p>
            <a:pPr algn="l">
              <a:lnSpc>
                <a:spcPts val="4920"/>
              </a:lnSpc>
              <a:spcBef>
                <a:spcPct val="0"/>
              </a:spcBef>
            </a:pPr>
            <a:r>
              <a:rPr lang="en-US" sz="4100">
                <a:solidFill>
                  <a:srgbClr val="000000"/>
                </a:solidFill>
                <a:latin typeface="IreneFlorentina"/>
                <a:ea typeface="IreneFlorentina"/>
                <a:cs typeface="IreneFlorentina"/>
                <a:sym typeface="IreneFlorentina"/>
              </a:rPr>
              <a:t>Outliers influence our statistical analysis leading to skewness and bias in our results. Removing them guarantees that our analysis is robust and reliable.</a:t>
            </a:r>
          </a:p>
          <a:p>
            <a:pPr algn="l">
              <a:lnSpc>
                <a:spcPts val="492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284" y="2739985"/>
            <a:ext cx="6858716" cy="6858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0" t="-96" r="0" b="-96"/>
              </a:stretch>
            </a:blipFill>
          </p:spPr>
        </p:sp>
      </p:grpSp>
      <p:sp>
        <p:nvSpPr>
          <p:cNvPr name="TextBox 4" id="4"/>
          <p:cNvSpPr txBox="true"/>
          <p:nvPr/>
        </p:nvSpPr>
        <p:spPr>
          <a:xfrm rot="0">
            <a:off x="1922744" y="990600"/>
            <a:ext cx="14442513" cy="1276350"/>
          </a:xfrm>
          <a:prstGeom prst="rect">
            <a:avLst/>
          </a:prstGeom>
        </p:spPr>
        <p:txBody>
          <a:bodyPr anchor="t" rtlCol="false" tIns="0" lIns="0" bIns="0" rIns="0">
            <a:spAutoFit/>
          </a:bodyPr>
          <a:lstStyle/>
          <a:p>
            <a:pPr algn="ctr" marL="0" indent="0" lvl="0">
              <a:lnSpc>
                <a:spcPts val="4920"/>
              </a:lnSpc>
              <a:spcBef>
                <a:spcPct val="0"/>
              </a:spcBef>
            </a:pPr>
            <a:r>
              <a:rPr lang="en-US" sz="4100">
                <a:solidFill>
                  <a:srgbClr val="000000"/>
                </a:solidFill>
                <a:latin typeface="IreneFlorentina"/>
                <a:ea typeface="IreneFlorentina"/>
                <a:cs typeface="IreneFlorentina"/>
                <a:sym typeface="IreneFlorentina"/>
              </a:rPr>
              <a:t>THE AVERAGE GLUCOSE LEVELS AMONG PATIENTS WITH AND WITHOUT DIABETES</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name="TextBox 6" id="6"/>
          <p:cNvSpPr txBox="true"/>
          <p:nvPr/>
        </p:nvSpPr>
        <p:spPr>
          <a:xfrm rot="0">
            <a:off x="1271528" y="5029200"/>
            <a:ext cx="7408700" cy="143256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Diabetic Patients have higher Glucose Values.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284" y="2739985"/>
            <a:ext cx="6858716" cy="6858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0" t="-386" r="0" b="-386"/>
              </a:stretch>
            </a:blipFill>
          </p:spPr>
        </p:sp>
      </p:grpSp>
      <p:sp>
        <p:nvSpPr>
          <p:cNvPr name="TextBox 4" id="4"/>
          <p:cNvSpPr txBox="true"/>
          <p:nvPr/>
        </p:nvSpPr>
        <p:spPr>
          <a:xfrm rot="0">
            <a:off x="1922744" y="990600"/>
            <a:ext cx="14442513" cy="1895475"/>
          </a:xfrm>
          <a:prstGeom prst="rect">
            <a:avLst/>
          </a:prstGeom>
        </p:spPr>
        <p:txBody>
          <a:bodyPr anchor="t" rtlCol="false" tIns="0" lIns="0" bIns="0" rIns="0">
            <a:spAutoFit/>
          </a:bodyPr>
          <a:lstStyle/>
          <a:p>
            <a:pPr algn="ctr">
              <a:lnSpc>
                <a:spcPts val="4920"/>
              </a:lnSpc>
            </a:pPr>
            <a:r>
              <a:rPr lang="en-US" sz="4100">
                <a:solidFill>
                  <a:srgbClr val="000000"/>
                </a:solidFill>
                <a:latin typeface="IreneFlorentina"/>
                <a:ea typeface="IreneFlorentina"/>
                <a:cs typeface="IreneFlorentina"/>
                <a:sym typeface="IreneFlorentina"/>
              </a:rPr>
              <a:t>THE AVERAGE AGE OF PATIENTS WITH AND WITHOUT DIABETES.</a:t>
            </a:r>
          </a:p>
          <a:p>
            <a:pPr algn="ctr" marL="0" indent="0" lvl="0">
              <a:lnSpc>
                <a:spcPts val="492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
        <p:nvSpPr>
          <p:cNvPr name="TextBox 6" id="6"/>
          <p:cNvSpPr txBox="true"/>
          <p:nvPr/>
        </p:nvSpPr>
        <p:spPr>
          <a:xfrm rot="0">
            <a:off x="1271528" y="5029200"/>
            <a:ext cx="7408700" cy="143256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Patients with higher ages tends to be more diabetic.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284" y="2739985"/>
            <a:ext cx="6858716" cy="6858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0" t="0" r="0" b="0"/>
              </a:stretch>
            </a:blipFill>
          </p:spPr>
        </p:sp>
      </p:grpSp>
      <p:sp>
        <p:nvSpPr>
          <p:cNvPr name="TextBox 4" id="4"/>
          <p:cNvSpPr txBox="true"/>
          <p:nvPr/>
        </p:nvSpPr>
        <p:spPr>
          <a:xfrm rot="0">
            <a:off x="1922744" y="615320"/>
            <a:ext cx="14442513" cy="2514600"/>
          </a:xfrm>
          <a:prstGeom prst="rect">
            <a:avLst/>
          </a:prstGeom>
        </p:spPr>
        <p:txBody>
          <a:bodyPr anchor="t" rtlCol="false" tIns="0" lIns="0" bIns="0" rIns="0">
            <a:spAutoFit/>
          </a:bodyPr>
          <a:lstStyle/>
          <a:p>
            <a:pPr algn="ctr">
              <a:lnSpc>
                <a:spcPts val="4920"/>
              </a:lnSpc>
            </a:pPr>
            <a:r>
              <a:rPr lang="en-US" sz="4100">
                <a:solidFill>
                  <a:srgbClr val="000000"/>
                </a:solidFill>
                <a:latin typeface="IreneFlorentina"/>
                <a:ea typeface="IreneFlorentina"/>
                <a:cs typeface="IreneFlorentina"/>
                <a:sym typeface="IreneFlorentina"/>
              </a:rPr>
              <a:t>THE AVERAGE BLOOD PRESSURE MEASUREMENTS ACROSS DIABETIC AND NON-DIABETIC GROUPS.</a:t>
            </a:r>
          </a:p>
          <a:p>
            <a:pPr algn="ctr" marL="0" indent="0" lvl="0">
              <a:lnSpc>
                <a:spcPts val="492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
        <p:nvSpPr>
          <p:cNvPr name="TextBox 6" id="6"/>
          <p:cNvSpPr txBox="true"/>
          <p:nvPr/>
        </p:nvSpPr>
        <p:spPr>
          <a:xfrm rot="0">
            <a:off x="1271528" y="5029200"/>
            <a:ext cx="7408700" cy="143256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Blood Preassure Density nearly same in both types of patients.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284" y="2739985"/>
            <a:ext cx="6858716" cy="6858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95" t="0" r="-95" b="0"/>
              </a:stretch>
            </a:blipFill>
          </p:spPr>
        </p:sp>
      </p:grpSp>
      <p:sp>
        <p:nvSpPr>
          <p:cNvPr name="TextBox 4" id="4"/>
          <p:cNvSpPr txBox="true"/>
          <p:nvPr/>
        </p:nvSpPr>
        <p:spPr>
          <a:xfrm rot="0">
            <a:off x="1922744" y="990600"/>
            <a:ext cx="14442513" cy="1895475"/>
          </a:xfrm>
          <a:prstGeom prst="rect">
            <a:avLst/>
          </a:prstGeom>
        </p:spPr>
        <p:txBody>
          <a:bodyPr anchor="t" rtlCol="false" tIns="0" lIns="0" bIns="0" rIns="0">
            <a:spAutoFit/>
          </a:bodyPr>
          <a:lstStyle/>
          <a:p>
            <a:pPr algn="ctr">
              <a:lnSpc>
                <a:spcPts val="4920"/>
              </a:lnSpc>
            </a:pPr>
            <a:r>
              <a:rPr lang="en-US" sz="4100">
                <a:solidFill>
                  <a:srgbClr val="000000"/>
                </a:solidFill>
                <a:latin typeface="IreneFlorentina"/>
                <a:ea typeface="IreneFlorentina"/>
                <a:cs typeface="IreneFlorentina"/>
                <a:sym typeface="IreneFlorentina"/>
              </a:rPr>
              <a:t>THE AVERAGE BMI OF DIABETIC VERSUS NON-DIABETIC PATIENTS.</a:t>
            </a:r>
          </a:p>
          <a:p>
            <a:pPr algn="ctr" marL="0" indent="0" lvl="0">
              <a:lnSpc>
                <a:spcPts val="4920"/>
              </a:lnSpc>
              <a:spcBef>
                <a:spcPct val="0"/>
              </a:spcBef>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
        <p:nvSpPr>
          <p:cNvPr name="TextBox 6" id="6"/>
          <p:cNvSpPr txBox="true"/>
          <p:nvPr/>
        </p:nvSpPr>
        <p:spPr>
          <a:xfrm rot="0">
            <a:off x="1271528" y="5029200"/>
            <a:ext cx="7408700" cy="1432561"/>
          </a:xfrm>
          <a:prstGeom prst="rect">
            <a:avLst/>
          </a:prstGeom>
        </p:spPr>
        <p:txBody>
          <a:bodyPr anchor="t" rtlCol="false" tIns="0" lIns="0" bIns="0" rIns="0">
            <a:spAutoFit/>
          </a:bodyPr>
          <a:lstStyle/>
          <a:p>
            <a:pPr algn="ctr" marL="0" indent="0" lvl="0">
              <a:lnSpc>
                <a:spcPts val="5849"/>
              </a:lnSpc>
              <a:spcBef>
                <a:spcPct val="0"/>
              </a:spcBef>
            </a:pPr>
            <a:r>
              <a:rPr lang="en-US" b="true" sz="3899">
                <a:solidFill>
                  <a:srgbClr val="000000"/>
                </a:solidFill>
                <a:latin typeface="Quicksand Medium"/>
                <a:ea typeface="Quicksand Medium"/>
                <a:cs typeface="Quicksand Medium"/>
                <a:sym typeface="Quicksand Medium"/>
              </a:rPr>
              <a:t>BMI of Diabetic patients has higher variance due to outliers.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DAGaJcER2uE</dc:identifier>
  <dcterms:modified xsi:type="dcterms:W3CDTF">2011-08-01T06:04:30Z</dcterms:modified>
  <cp:revision>1</cp:revision>
  <dc:title>Diabetes Statistical Analysis</dc:title>
</cp:coreProperties>
</file>