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60" r:id="rId4"/>
    <p:sldId id="265" r:id="rId5"/>
    <p:sldId id="266" r:id="rId6"/>
    <p:sldId id="267"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54F91-8A09-42C0-8D79-974A4B4144F6}" v="263" dt="2019-11-20T09:28:43.546"/>
    <p1510:client id="{1C432816-EE37-4582-99F3-6EFC0424C291}" v="986" dt="2019-11-20T11:48:15.226"/>
    <p1510:client id="{27FF6FAD-32F0-4431-81E2-7705CDA72223}" v="44" dt="2019-11-19T14:07:25.341"/>
    <p1510:client id="{6C5ADBD3-631F-40A0-B244-6B8961C267E7}" v="288" dt="2019-11-20T09:20:18.137"/>
    <p1510:client id="{B1C215BE-A5B3-4B7F-B136-2D1C3C1A8F95}" v="695" dt="2020-01-24T07:52:41.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1/24/2020</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1/24/2020</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1/24/2020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1/24/2020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1/24/2020</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Author identification system</a:t>
            </a:r>
          </a:p>
        </p:txBody>
      </p:sp>
      <p:sp>
        <p:nvSpPr>
          <p:cNvPr id="3" name="Subtitle 2"/>
          <p:cNvSpPr>
            <a:spLocks noGrp="1"/>
          </p:cNvSpPr>
          <p:nvPr>
            <p:ph type="subTitle" idx="1"/>
          </p:nvPr>
        </p:nvSpPr>
        <p:spPr/>
        <p:txBody>
          <a:bodyPr vert="horz" lIns="91440" tIns="45720" rIns="91440" bIns="45720" rtlCol="0" anchor="t">
            <a:normAutofit fontScale="92500" lnSpcReduction="20000"/>
          </a:bodyPr>
          <a:lstStyle/>
          <a:p>
            <a:endParaRPr lang="en-US" dirty="0"/>
          </a:p>
          <a:p>
            <a:r>
              <a:rPr lang="en-US" dirty="0"/>
              <a:t>Salma </a:t>
            </a:r>
            <a:r>
              <a:rPr lang="en-US" dirty="0" err="1"/>
              <a:t>Wanja</a:t>
            </a:r>
            <a:r>
              <a:rPr lang="en-US" dirty="0"/>
              <a:t> </a:t>
            </a:r>
            <a:r>
              <a:rPr lang="en-US" dirty="0" err="1"/>
              <a:t>Mbogori</a:t>
            </a:r>
            <a:endParaRPr lang="en-US" dirty="0"/>
          </a:p>
        </p:txBody>
      </p:sp>
    </p:spTree>
    <p:extLst>
      <p:ext uri="{BB962C8B-B14F-4D97-AF65-F5344CB8AC3E}">
        <p14:creationId xmlns:p14="http://schemas.microsoft.com/office/powerpoint/2010/main" val="162719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44ABA3-6C1F-43BA-8714-BD192F02307A}"/>
              </a:ext>
            </a:extLst>
          </p:cNvPr>
          <p:cNvSpPr>
            <a:spLocks noGrp="1"/>
          </p:cNvSpPr>
          <p:nvPr>
            <p:ph type="title"/>
          </p:nvPr>
        </p:nvSpPr>
        <p:spPr/>
        <p:txBody>
          <a:bodyPr>
            <a:normAutofit/>
          </a:bodyPr>
          <a:lstStyle/>
          <a:p>
            <a:r>
              <a:rPr lang="en-US"/>
              <a:t>OVERVIEW</a:t>
            </a:r>
            <a:r>
              <a:rPr lang="en-US" dirty="0"/>
              <a:t>/PROBLEM STATEMENT</a:t>
            </a:r>
          </a:p>
        </p:txBody>
      </p:sp>
      <p:sp>
        <p:nvSpPr>
          <p:cNvPr id="3" name="Content Placeholder 2">
            <a:extLst>
              <a:ext uri="{FF2B5EF4-FFF2-40B4-BE49-F238E27FC236}">
                <a16:creationId xmlns="" xmlns:a16="http://schemas.microsoft.com/office/drawing/2014/main" id="{CCBF8735-E85E-40E7-BD16-D1550D321F06}"/>
              </a:ext>
            </a:extLst>
          </p:cNvPr>
          <p:cNvSpPr>
            <a:spLocks noGrp="1"/>
          </p:cNvSpPr>
          <p:nvPr>
            <p:ph idx="1"/>
          </p:nvPr>
        </p:nvSpPr>
        <p:spPr/>
        <p:txBody>
          <a:bodyPr vert="horz" lIns="91440" tIns="45720" rIns="91440" bIns="45720" rtlCol="0" anchor="t">
            <a:normAutofit/>
          </a:bodyPr>
          <a:lstStyle/>
          <a:p>
            <a:r>
              <a:rPr lang="en-US" dirty="0">
                <a:ea typeface="+mn-lt"/>
                <a:cs typeface="+mn-lt"/>
              </a:rPr>
              <a:t>Anyone with an internet access is able to anonymously post on many platforms. Some use this as an opportunity to spread hate and threats which may escalate to violence. It is difficult to identify who wrote what.</a:t>
            </a:r>
            <a:endParaRPr lang="en-US" dirty="0"/>
          </a:p>
          <a:p>
            <a:r>
              <a:rPr lang="en-US" dirty="0">
                <a:ea typeface="+mn-lt"/>
                <a:cs typeface="+mn-lt"/>
              </a:rPr>
              <a:t>In the history of literature, there have been multiple publications on various topics that have been written anonymously often due to their political and controversial nature or the authors wanting to keep their privacy. Often these mysterious authors tend to release more than one publication and it becomes difficult to identify their work to someone who may be interested in it.</a:t>
            </a:r>
            <a:r>
              <a:rPr lang="en-US" dirty="0"/>
              <a:t/>
            </a:r>
            <a:br>
              <a:rPr lang="en-US" dirty="0"/>
            </a:br>
            <a:endParaRPr lang="en-US" dirty="0"/>
          </a:p>
          <a:p>
            <a:endParaRPr lang="en-US" dirty="0"/>
          </a:p>
        </p:txBody>
      </p:sp>
    </p:spTree>
    <p:extLst>
      <p:ext uri="{BB962C8B-B14F-4D97-AF65-F5344CB8AC3E}">
        <p14:creationId xmlns:p14="http://schemas.microsoft.com/office/powerpoint/2010/main" val="198468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93E1F4-8A81-4F38-95B4-CABA1A1AE8EC}"/>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 xmlns:a16="http://schemas.microsoft.com/office/drawing/2014/main" id="{6877C24C-E863-48A6-ADCD-5B14DAFF0D48}"/>
              </a:ext>
            </a:extLst>
          </p:cNvPr>
          <p:cNvSpPr>
            <a:spLocks noGrp="1"/>
          </p:cNvSpPr>
          <p:nvPr>
            <p:ph idx="1"/>
          </p:nvPr>
        </p:nvSpPr>
        <p:spPr/>
        <p:txBody>
          <a:bodyPr vert="horz" lIns="91440" tIns="45720" rIns="91440" bIns="45720" rtlCol="0" anchor="t">
            <a:normAutofit/>
          </a:bodyPr>
          <a:lstStyle/>
          <a:p>
            <a:pPr>
              <a:buNone/>
            </a:pPr>
            <a:r>
              <a:rPr lang="en-US" b="1"/>
              <a:t>System Objectives</a:t>
            </a:r>
          </a:p>
          <a:p>
            <a:pPr>
              <a:buFont typeface="Garamond"/>
              <a:buChar char="◦"/>
            </a:pPr>
            <a:r>
              <a:rPr lang="en-US">
                <a:ea typeface="+mn-lt"/>
                <a:cs typeface="+mn-lt"/>
              </a:rPr>
              <a:t>To use a machine learning algorithm to  develop a system that is able to identify the owner of a specific written text.</a:t>
            </a:r>
            <a:endParaRPr lang="en-US"/>
          </a:p>
          <a:p>
            <a:pPr marL="0" indent="0">
              <a:buNone/>
            </a:pPr>
            <a:endParaRPr lang="en-US"/>
          </a:p>
          <a:p>
            <a:pPr marL="0" indent="0">
              <a:buNone/>
            </a:pPr>
            <a:r>
              <a:rPr lang="en-US" dirty="0"/>
              <a:t> </a:t>
            </a:r>
            <a:r>
              <a:rPr lang="en-US" b="1"/>
              <a:t>Research </a:t>
            </a:r>
            <a:r>
              <a:rPr lang="en-US" b="1" dirty="0"/>
              <a:t>Objectives</a:t>
            </a:r>
          </a:p>
          <a:p>
            <a:pPr>
              <a:buFont typeface="Garamond"/>
              <a:buChar char="◦"/>
            </a:pPr>
            <a:r>
              <a:rPr lang="en-US">
                <a:ea typeface="+mn-lt"/>
                <a:cs typeface="+mn-lt"/>
              </a:rPr>
              <a:t>To understand the workings of existing algorithms in natural language processing used for author identification.</a:t>
            </a:r>
            <a:endParaRPr lang="en-US"/>
          </a:p>
          <a:p>
            <a:pPr>
              <a:buFont typeface="Garamond"/>
              <a:buChar char="◦"/>
            </a:pPr>
            <a:r>
              <a:rPr lang="en-US">
                <a:ea typeface="+mn-lt"/>
                <a:cs typeface="+mn-lt"/>
              </a:rPr>
              <a:t>To establish a set of factors considered in the determination of the author of a text exert.</a:t>
            </a:r>
            <a:endParaRPr lang="en-US"/>
          </a:p>
          <a:p>
            <a:pPr>
              <a:buFont typeface="Garamond"/>
              <a:buChar char="◦"/>
            </a:pPr>
            <a:r>
              <a:rPr lang="en-US">
                <a:ea typeface="+mn-lt"/>
                <a:cs typeface="+mn-lt"/>
              </a:rPr>
              <a:t>To evaluate the benefits and problems of existing author identification software.</a:t>
            </a:r>
            <a:endParaRPr lang="en-US"/>
          </a:p>
          <a:p>
            <a:pPr marL="0" indent="0">
              <a:buNone/>
            </a:pPr>
            <a:endParaRPr lang="en-US" dirty="0"/>
          </a:p>
        </p:txBody>
      </p:sp>
    </p:spTree>
    <p:extLst>
      <p:ext uri="{BB962C8B-B14F-4D97-AF65-F5344CB8AC3E}">
        <p14:creationId xmlns:p14="http://schemas.microsoft.com/office/powerpoint/2010/main" val="3660045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D0A491-E766-49FE-8D7B-334D895BB417}"/>
              </a:ext>
            </a:extLst>
          </p:cNvPr>
          <p:cNvSpPr>
            <a:spLocks noGrp="1"/>
          </p:cNvSpPr>
          <p:nvPr>
            <p:ph type="title"/>
          </p:nvPr>
        </p:nvSpPr>
        <p:spPr/>
        <p:txBody>
          <a:bodyPr/>
          <a:lstStyle/>
          <a:p>
            <a:r>
              <a:rPr lang="en-US"/>
              <a:t>ISSUES RAISED</a:t>
            </a:r>
          </a:p>
        </p:txBody>
      </p:sp>
      <p:sp>
        <p:nvSpPr>
          <p:cNvPr id="3" name="Content Placeholder 2">
            <a:extLst>
              <a:ext uri="{FF2B5EF4-FFF2-40B4-BE49-F238E27FC236}">
                <a16:creationId xmlns="" xmlns:a16="http://schemas.microsoft.com/office/drawing/2014/main" id="{78118BFA-66F8-4ADC-B98F-529C6D11E433}"/>
              </a:ext>
            </a:extLst>
          </p:cNvPr>
          <p:cNvSpPr>
            <a:spLocks noGrp="1"/>
          </p:cNvSpPr>
          <p:nvPr>
            <p:ph idx="1"/>
          </p:nvPr>
        </p:nvSpPr>
        <p:spPr/>
        <p:txBody>
          <a:bodyPr vert="horz" lIns="91440" tIns="45720" rIns="91440" bIns="45720" rtlCol="0" anchor="t">
            <a:normAutofit/>
          </a:bodyPr>
          <a:lstStyle/>
          <a:p>
            <a:pPr marL="342900" indent="-342900">
              <a:buAutoNum type="arabicPeriod"/>
            </a:pPr>
            <a:r>
              <a:rPr lang="en-US" sz="2800" dirty="0"/>
              <a:t>Improvement on the literature review</a:t>
            </a:r>
          </a:p>
          <a:p>
            <a:pPr marL="342900" indent="-342900">
              <a:buAutoNum type="arabicPeriod"/>
            </a:pPr>
            <a:r>
              <a:rPr lang="en-US" sz="2800" dirty="0"/>
              <a:t>Better understanding of the system</a:t>
            </a:r>
          </a:p>
          <a:p>
            <a:pPr marL="342900" indent="-342900">
              <a:buAutoNum type="arabicPeriod"/>
            </a:pPr>
            <a:r>
              <a:rPr lang="en-US" sz="2800" dirty="0"/>
              <a:t>Determine which type of </a:t>
            </a:r>
            <a:r>
              <a:rPr lang="en-US" sz="2800" dirty="0" smtClean="0"/>
              <a:t>text to work with.</a:t>
            </a:r>
            <a:r>
              <a:rPr lang="en-US" sz="2800" dirty="0"/>
              <a:t> </a:t>
            </a:r>
          </a:p>
        </p:txBody>
      </p:sp>
    </p:spTree>
    <p:extLst>
      <p:ext uri="{BB962C8B-B14F-4D97-AF65-F5344CB8AC3E}">
        <p14:creationId xmlns:p14="http://schemas.microsoft.com/office/powerpoint/2010/main" val="352647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B266F2-7A4A-40FC-B79D-93F62669603E}"/>
              </a:ext>
            </a:extLst>
          </p:cNvPr>
          <p:cNvSpPr>
            <a:spLocks noGrp="1"/>
          </p:cNvSpPr>
          <p:nvPr>
            <p:ph type="title"/>
          </p:nvPr>
        </p:nvSpPr>
        <p:spPr/>
        <p:txBody>
          <a:bodyPr/>
          <a:lstStyle/>
          <a:p>
            <a:r>
              <a:rPr lang="en-US"/>
              <a:t>REQUIREMENT ANALYSIS</a:t>
            </a:r>
          </a:p>
        </p:txBody>
      </p:sp>
      <p:sp>
        <p:nvSpPr>
          <p:cNvPr id="3" name="Content Placeholder 2">
            <a:extLst>
              <a:ext uri="{FF2B5EF4-FFF2-40B4-BE49-F238E27FC236}">
                <a16:creationId xmlns="" xmlns:a16="http://schemas.microsoft.com/office/drawing/2014/main" id="{2D893194-3CEB-4A9B-9C93-E06EB74F5FC8}"/>
              </a:ext>
            </a:extLst>
          </p:cNvPr>
          <p:cNvSpPr>
            <a:spLocks noGrp="1"/>
          </p:cNvSpPr>
          <p:nvPr>
            <p:ph idx="1"/>
          </p:nvPr>
        </p:nvSpPr>
        <p:spPr/>
        <p:txBody>
          <a:bodyPr vert="horz" lIns="91440" tIns="45720" rIns="91440" bIns="45720" rtlCol="0" anchor="t">
            <a:normAutofit/>
          </a:bodyPr>
          <a:lstStyle/>
          <a:p>
            <a:pPr marL="342900" indent="-342900">
              <a:buAutoNum type="arabicPeriod"/>
            </a:pPr>
            <a:r>
              <a:rPr lang="en-US" sz="2400" dirty="0"/>
              <a:t>Online research on which aspects of text to consider to identify  author of a text </a:t>
            </a:r>
          </a:p>
          <a:p>
            <a:pPr marL="342900" indent="-342900">
              <a:buAutoNum type="arabicPeriod"/>
            </a:pPr>
            <a:r>
              <a:rPr lang="en-US" sz="2400" dirty="0"/>
              <a:t>Research on the most suitable classification algorithms to be used to identify texts</a:t>
            </a:r>
          </a:p>
          <a:p>
            <a:pPr marL="342900" indent="-342900">
              <a:buAutoNum type="arabicPeriod"/>
            </a:pPr>
            <a:r>
              <a:rPr lang="en-US" sz="2400" dirty="0"/>
              <a:t>Feasibility study</a:t>
            </a:r>
          </a:p>
          <a:p>
            <a:pPr marL="342900" indent="-342900">
              <a:buAutoNum type="arabicPeriod"/>
            </a:pPr>
            <a:endParaRPr lang="en-US" sz="2400" dirty="0"/>
          </a:p>
          <a:p>
            <a:pPr marL="342900" indent="-342900">
              <a:buAutoNum type="arabicPeriod"/>
            </a:pPr>
            <a:endParaRPr lang="en-US" sz="2400" dirty="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247561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A21C53-9321-4439-9384-0469BA0DF660}"/>
              </a:ext>
            </a:extLst>
          </p:cNvPr>
          <p:cNvSpPr>
            <a:spLocks noGrp="1"/>
          </p:cNvSpPr>
          <p:nvPr>
            <p:ph type="title"/>
          </p:nvPr>
        </p:nvSpPr>
        <p:spPr/>
        <p:txBody>
          <a:bodyPr/>
          <a:lstStyle/>
          <a:p>
            <a:r>
              <a:rPr lang="en-US"/>
              <a:t>SAMPLE CODE</a:t>
            </a:r>
          </a:p>
        </p:txBody>
      </p:sp>
      <p:pic>
        <p:nvPicPr>
          <p:cNvPr id="4" name="Picture 4" descr="A screenshot of a computer screen&#10;&#10;Description generated with very high confidence">
            <a:extLst>
              <a:ext uri="{FF2B5EF4-FFF2-40B4-BE49-F238E27FC236}">
                <a16:creationId xmlns="" xmlns:a16="http://schemas.microsoft.com/office/drawing/2014/main" id="{99D8EA06-F249-408C-9A6E-510FFBC53067}"/>
              </a:ext>
            </a:extLst>
          </p:cNvPr>
          <p:cNvPicPr>
            <a:picLocks noGrp="1" noChangeAspect="1"/>
          </p:cNvPicPr>
          <p:nvPr>
            <p:ph idx="1"/>
          </p:nvPr>
        </p:nvPicPr>
        <p:blipFill>
          <a:blip r:embed="rId2"/>
          <a:stretch>
            <a:fillRect/>
          </a:stretch>
        </p:blipFill>
        <p:spPr>
          <a:xfrm>
            <a:off x="643933" y="2103120"/>
            <a:ext cx="9020699" cy="4377618"/>
          </a:xfrm>
        </p:spPr>
      </p:pic>
    </p:spTree>
    <p:extLst>
      <p:ext uri="{BB962C8B-B14F-4D97-AF65-F5344CB8AC3E}">
        <p14:creationId xmlns:p14="http://schemas.microsoft.com/office/powerpoint/2010/main" val="301464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4967F423-D21C-4F37-A0B7-750026A171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12" name="Rectangle 11">
            <a:extLst>
              <a:ext uri="{FF2B5EF4-FFF2-40B4-BE49-F238E27FC236}">
                <a16:creationId xmlns="" xmlns:a16="http://schemas.microsoft.com/office/drawing/2014/main" id="{B4E3C025-1190-490D-A7E8-FBB16A2CAA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73106E57-42AD-4803-8DA8-AA87F53BC7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2730" y="311577"/>
            <a:ext cx="8531352" cy="638251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6" name="Rectangle 15">
            <a:extLst>
              <a:ext uri="{FF2B5EF4-FFF2-40B4-BE49-F238E27FC236}">
                <a16:creationId xmlns="" xmlns:a16="http://schemas.microsoft.com/office/drawing/2014/main" id="{A668FB66-7DA2-4943-B38E-6DE102F09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a:extLst>
              <a:ext uri="{FF2B5EF4-FFF2-40B4-BE49-F238E27FC236}">
                <a16:creationId xmlns="" xmlns:a16="http://schemas.microsoft.com/office/drawing/2014/main" id="{B6C7CEFF-321E-49AC-B504-DC4BCEFFD794}"/>
              </a:ext>
            </a:extLst>
          </p:cNvPr>
          <p:cNvSpPr>
            <a:spLocks noGrp="1"/>
          </p:cNvSpPr>
          <p:nvPr>
            <p:ph type="body" sz="half" idx="2"/>
          </p:nvPr>
        </p:nvSpPr>
        <p:spPr>
          <a:xfrm>
            <a:off x="9387190" y="3932606"/>
            <a:ext cx="2247090" cy="2263913"/>
          </a:xfrm>
        </p:spPr>
        <p:txBody>
          <a:bodyPr vert="horz" lIns="91440" tIns="45720" rIns="91440" bIns="45720" rtlCol="0">
            <a:normAutofit/>
          </a:bodyPr>
          <a:lstStyle/>
          <a:p>
            <a:pPr indent="-182880">
              <a:lnSpc>
                <a:spcPct val="100000"/>
              </a:lnSpc>
              <a:buFont typeface="Garamond" pitchFamily="18" charset="0"/>
              <a:buChar char="◦"/>
            </a:pPr>
            <a:endParaRPr lang="en-US"/>
          </a:p>
        </p:txBody>
      </p:sp>
      <p:pic>
        <p:nvPicPr>
          <p:cNvPr id="7" name="Picture 7" descr="A screenshot of a cell phone&#10;&#10;Description generated with very high confidence">
            <a:extLst>
              <a:ext uri="{FF2B5EF4-FFF2-40B4-BE49-F238E27FC236}">
                <a16:creationId xmlns="" xmlns:a16="http://schemas.microsoft.com/office/drawing/2014/main" id="{637B22BA-04C8-4AEB-BED9-398145ED41B5}"/>
              </a:ext>
            </a:extLst>
          </p:cNvPr>
          <p:cNvPicPr>
            <a:picLocks noGrp="1" noChangeAspect="1"/>
          </p:cNvPicPr>
          <p:nvPr>
            <p:ph type="pic" idx="1"/>
          </p:nvPr>
        </p:nvPicPr>
        <p:blipFill rotWithShape="1">
          <a:blip r:embed="rId2"/>
          <a:srcRect l="12420" r="12420"/>
          <a:stretch/>
        </p:blipFill>
        <p:spPr>
          <a:xfrm>
            <a:off x="228599" y="252121"/>
            <a:ext cx="8531352" cy="6382512"/>
          </a:xfrm>
        </p:spPr>
      </p:pic>
      <p:sp>
        <p:nvSpPr>
          <p:cNvPr id="11" name="Title 10">
            <a:extLst>
              <a:ext uri="{FF2B5EF4-FFF2-40B4-BE49-F238E27FC236}">
                <a16:creationId xmlns="" xmlns:a16="http://schemas.microsoft.com/office/drawing/2014/main" id="{A8E2B32D-7FDD-412D-B820-7AEC3F2399A8}"/>
              </a:ext>
            </a:extLst>
          </p:cNvPr>
          <p:cNvSpPr>
            <a:spLocks noGrp="1"/>
          </p:cNvSpPr>
          <p:nvPr>
            <p:ph type="title"/>
          </p:nvPr>
        </p:nvSpPr>
        <p:spPr/>
        <p:txBody>
          <a:bodyPr/>
          <a:lstStyle/>
          <a:p>
            <a:r>
              <a:rPr lang="en-US" dirty="0"/>
              <a:t>UI of Author ID</a:t>
            </a:r>
            <a:br>
              <a:rPr lang="en-US" dirty="0"/>
            </a:br>
            <a:r>
              <a:rPr lang="en-US" dirty="0"/>
              <a:t>sample output</a:t>
            </a:r>
          </a:p>
        </p:txBody>
      </p:sp>
    </p:spTree>
    <p:extLst>
      <p:ext uri="{BB962C8B-B14F-4D97-AF65-F5344CB8AC3E}">
        <p14:creationId xmlns:p14="http://schemas.microsoft.com/office/powerpoint/2010/main" val="141482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654C1B3-B237-4FB8-AD3E-4252F442793A}"/>
              </a:ext>
            </a:extLst>
          </p:cNvPr>
          <p:cNvSpPr>
            <a:spLocks noGrp="1"/>
          </p:cNvSpPr>
          <p:nvPr>
            <p:ph idx="1"/>
          </p:nvPr>
        </p:nvSpPr>
        <p:spPr>
          <a:xfrm>
            <a:off x="454891" y="405938"/>
            <a:ext cx="11305309" cy="6021647"/>
          </a:xfrm>
        </p:spPr>
        <p:txBody>
          <a:bodyPr vert="horz" lIns="91440" tIns="45720" rIns="91440" bIns="45720" rtlCol="0" anchor="t">
            <a:normAutofit/>
          </a:bodyPr>
          <a:lstStyle/>
          <a:p>
            <a:pPr marL="0" indent="0">
              <a:buNone/>
            </a:pPr>
            <a:r>
              <a:rPr lang="en-US" b="1" dirty="0">
                <a:ea typeface="+mn-lt"/>
                <a:cs typeface="+mn-lt"/>
              </a:rPr>
              <a:t>TEXT ANALYSIS</a:t>
            </a:r>
            <a:endParaRPr lang="en-US" dirty="0">
              <a:ea typeface="+mn-lt"/>
              <a:cs typeface="+mn-lt"/>
            </a:endParaRPr>
          </a:p>
          <a:p>
            <a:pPr marL="0" indent="0">
              <a:buNone/>
            </a:pPr>
            <a:r>
              <a:rPr lang="en-US" dirty="0">
                <a:ea typeface="+mn-lt"/>
                <a:cs typeface="+mn-lt"/>
              </a:rPr>
              <a:t>Involves preparing the text to be in a proper form that the machine learning algorithm can work with steps;</a:t>
            </a:r>
            <a:endParaRPr lang="en-US" dirty="0"/>
          </a:p>
          <a:p>
            <a:pPr>
              <a:buFont typeface="Garamond"/>
              <a:buChar char="◦"/>
            </a:pPr>
            <a:r>
              <a:rPr lang="en-US" dirty="0">
                <a:ea typeface="+mn-lt"/>
                <a:cs typeface="+mn-lt"/>
              </a:rPr>
              <a:t>Tokenizing - breaking up strings into tokens</a:t>
            </a:r>
            <a:endParaRPr lang="en-US" dirty="0"/>
          </a:p>
          <a:p>
            <a:pPr>
              <a:buFont typeface="Garamond"/>
              <a:buChar char="◦"/>
            </a:pPr>
            <a:r>
              <a:rPr lang="en-US" dirty="0">
                <a:ea typeface="+mn-lt"/>
                <a:cs typeface="+mn-lt"/>
              </a:rPr>
              <a:t>Parts of speech tagging - identified tokens are assigned grammatical category.</a:t>
            </a:r>
            <a:endParaRPr lang="en-US" dirty="0"/>
          </a:p>
          <a:p>
            <a:pPr>
              <a:buFont typeface="Garamond"/>
              <a:buChar char="◦"/>
            </a:pPr>
            <a:r>
              <a:rPr lang="en-US" dirty="0">
                <a:ea typeface="+mn-lt"/>
                <a:cs typeface="+mn-lt"/>
              </a:rPr>
              <a:t>Parsing - this involves creating syntactic structures based on token and </a:t>
            </a:r>
            <a:r>
              <a:rPr lang="en-US" dirty="0" err="1">
                <a:ea typeface="+mn-lt"/>
                <a:cs typeface="+mn-lt"/>
              </a:rPr>
              <a:t>PoS</a:t>
            </a:r>
            <a:r>
              <a:rPr lang="en-US" dirty="0">
                <a:ea typeface="+mn-lt"/>
                <a:cs typeface="+mn-lt"/>
              </a:rPr>
              <a:t> models specified.</a:t>
            </a:r>
          </a:p>
          <a:p>
            <a:pPr marL="0" indent="0">
              <a:buNone/>
            </a:pPr>
            <a:r>
              <a:rPr lang="en-US" b="1" dirty="0">
                <a:ea typeface="+mn-lt"/>
                <a:cs typeface="+mn-lt"/>
              </a:rPr>
              <a:t>FEATURE EXTRACTION</a:t>
            </a:r>
            <a:endParaRPr lang="en-US" dirty="0">
              <a:ea typeface="+mn-lt"/>
              <a:cs typeface="+mn-lt"/>
            </a:endParaRPr>
          </a:p>
          <a:p>
            <a:pPr indent="0">
              <a:buNone/>
            </a:pPr>
            <a:r>
              <a:rPr lang="en-US" dirty="0">
                <a:ea typeface="+mn-lt"/>
                <a:cs typeface="+mn-lt"/>
              </a:rPr>
              <a:t>In this step, the annotated text is converted into features which are simple objects that contain a name and a value which gives a machine learning algorithm a sample text that is easier to process. In this phase, certain attributes of the text are taken into consideration to create features.</a:t>
            </a:r>
          </a:p>
          <a:p>
            <a:pPr indent="0">
              <a:buNone/>
            </a:pPr>
            <a:r>
              <a:rPr lang="en-US" dirty="0">
                <a:ea typeface="+mn-lt"/>
                <a:cs typeface="+mn-lt"/>
              </a:rPr>
              <a:t>During feature extraction, very many features may be created which makes is difficult to analyze each and every variable. Dimension reduction allows reduction of the number of features without losing vital information while improving the performance of the algorithm.</a:t>
            </a:r>
            <a:endParaRPr lang="en-US" dirty="0"/>
          </a:p>
          <a:p>
            <a:pPr indent="0">
              <a:buNone/>
            </a:pPr>
            <a:r>
              <a:rPr lang="en-US" b="1" dirty="0"/>
              <a:t>AUTHOR CLASSIFICATION</a:t>
            </a:r>
          </a:p>
          <a:p>
            <a:pPr indent="0">
              <a:buNone/>
            </a:pPr>
            <a:r>
              <a:rPr lang="en-US" dirty="0">
                <a:ea typeface="+mn-lt"/>
                <a:cs typeface="+mn-lt"/>
              </a:rPr>
              <a:t>The dataset is split into training and validation sets. The training set will be used to train a classifier which will predict the auther of the text.</a:t>
            </a:r>
            <a:endParaRPr lang="en-US" dirty="0"/>
          </a:p>
          <a:p>
            <a:pPr marL="0" indent="0">
              <a:buNone/>
            </a:pPr>
            <a:endParaRPr lang="en-US" dirty="0"/>
          </a:p>
        </p:txBody>
      </p:sp>
    </p:spTree>
    <p:extLst>
      <p:ext uri="{BB962C8B-B14F-4D97-AF65-F5344CB8AC3E}">
        <p14:creationId xmlns:p14="http://schemas.microsoft.com/office/powerpoint/2010/main" val="1457486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53</TotalTime>
  <Words>258</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Garamond</vt:lpstr>
      <vt:lpstr>Savon</vt:lpstr>
      <vt:lpstr>Author identification system</vt:lpstr>
      <vt:lpstr>OVERVIEW/PROBLEM STATEMENT</vt:lpstr>
      <vt:lpstr>OBJECTIVES</vt:lpstr>
      <vt:lpstr>ISSUES RAISED</vt:lpstr>
      <vt:lpstr>REQUIREMENT ANALYSIS</vt:lpstr>
      <vt:lpstr>SAMPLE CODE</vt:lpstr>
      <vt:lpstr>UI of Author ID sample output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Antony Nyarangi</dc:creator>
  <cp:lastModifiedBy>Antony Nyarangi</cp:lastModifiedBy>
  <cp:revision>373</cp:revision>
  <dcterms:created xsi:type="dcterms:W3CDTF">2019-11-19T14:05:41Z</dcterms:created>
  <dcterms:modified xsi:type="dcterms:W3CDTF">2020-01-24T18:01:25Z</dcterms:modified>
</cp:coreProperties>
</file>