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863-CD60-4E33-ADBB-6906676F1540}"/>
              </a:ext>
            </a:extLst>
          </p:cNvPr>
          <p:cNvSpPr>
            <a:spLocks noGrp="1"/>
          </p:cNvSpPr>
          <p:nvPr>
            <p:ph type="ctrTitle"/>
          </p:nvPr>
        </p:nvSpPr>
        <p:spPr>
          <a:xfrm>
            <a:off x="3263153" y="2645584"/>
            <a:ext cx="8004549" cy="3459380"/>
          </a:xfrm>
        </p:spPr>
        <p:txBody>
          <a:bodyPr>
            <a:normAutofit/>
          </a:bodyPr>
          <a:lstStyle/>
          <a:p>
            <a:r>
              <a:rPr lang="en-IN" sz="6600" b="1" dirty="0" err="1"/>
              <a:t>MicRO</a:t>
            </a:r>
            <a:r>
              <a:rPr lang="en-IN" sz="6600" b="1" dirty="0"/>
              <a:t> PLASTIC </a:t>
            </a:r>
            <a:br>
              <a:rPr lang="en-IN" sz="6600" b="1" dirty="0"/>
            </a:br>
            <a:r>
              <a:rPr lang="en-IN" sz="6600" b="1" dirty="0"/>
              <a:t>DETECTION</a:t>
            </a:r>
          </a:p>
        </p:txBody>
      </p:sp>
      <p:sp>
        <p:nvSpPr>
          <p:cNvPr id="3" name="Subtitle 2">
            <a:extLst>
              <a:ext uri="{FF2B5EF4-FFF2-40B4-BE49-F238E27FC236}">
                <a16:creationId xmlns:a16="http://schemas.microsoft.com/office/drawing/2014/main" id="{50A83F22-0C19-4288-B66C-A253D89F64B5}"/>
              </a:ext>
            </a:extLst>
          </p:cNvPr>
          <p:cNvSpPr>
            <a:spLocks noGrp="1"/>
          </p:cNvSpPr>
          <p:nvPr>
            <p:ph type="subTitle" idx="1"/>
          </p:nvPr>
        </p:nvSpPr>
        <p:spPr>
          <a:xfrm>
            <a:off x="3379693" y="405403"/>
            <a:ext cx="7197726" cy="1405467"/>
          </a:xfrm>
        </p:spPr>
        <p:txBody>
          <a:bodyPr/>
          <a:lstStyle/>
          <a:p>
            <a:endParaRPr lang="en-IN" dirty="0"/>
          </a:p>
        </p:txBody>
      </p:sp>
    </p:spTree>
    <p:extLst>
      <p:ext uri="{BB962C8B-B14F-4D97-AF65-F5344CB8AC3E}">
        <p14:creationId xmlns:p14="http://schemas.microsoft.com/office/powerpoint/2010/main" val="318964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D401A0-A97C-46C7-8B83-8884FE04EE8B}"/>
              </a:ext>
            </a:extLst>
          </p:cNvPr>
          <p:cNvSpPr txBox="1"/>
          <p:nvPr/>
        </p:nvSpPr>
        <p:spPr>
          <a:xfrm>
            <a:off x="7073154" y="3675530"/>
            <a:ext cx="4312022" cy="3046988"/>
          </a:xfrm>
          <a:prstGeom prst="rect">
            <a:avLst/>
          </a:prstGeom>
          <a:noFill/>
        </p:spPr>
        <p:txBody>
          <a:bodyPr wrap="square" rtlCol="0">
            <a:spAutoFit/>
          </a:bodyPr>
          <a:lstStyle/>
          <a:p>
            <a:r>
              <a:rPr lang="en-IN" sz="9600" b="1" dirty="0"/>
              <a:t>THANK </a:t>
            </a:r>
          </a:p>
          <a:p>
            <a:r>
              <a:rPr lang="en-IN" sz="9600" b="1" dirty="0"/>
              <a:t>YOU</a:t>
            </a:r>
          </a:p>
        </p:txBody>
      </p:sp>
    </p:spTree>
    <p:extLst>
      <p:ext uri="{BB962C8B-B14F-4D97-AF65-F5344CB8AC3E}">
        <p14:creationId xmlns:p14="http://schemas.microsoft.com/office/powerpoint/2010/main" val="197143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D1C4-50EC-4690-A5F3-9F01C8DCDC2A}"/>
              </a:ext>
            </a:extLst>
          </p:cNvPr>
          <p:cNvSpPr>
            <a:spLocks noGrp="1"/>
          </p:cNvSpPr>
          <p:nvPr>
            <p:ph type="title"/>
          </p:nvPr>
        </p:nvSpPr>
        <p:spPr/>
        <p:txBody>
          <a:bodyPr>
            <a:normAutofit/>
          </a:bodyPr>
          <a:lstStyle/>
          <a:p>
            <a:r>
              <a:rPr lang="en-IN" sz="4400" b="1" dirty="0"/>
              <a:t>INTRODUCTION</a:t>
            </a:r>
          </a:p>
        </p:txBody>
      </p:sp>
      <p:sp>
        <p:nvSpPr>
          <p:cNvPr id="3" name="Content Placeholder 2">
            <a:extLst>
              <a:ext uri="{FF2B5EF4-FFF2-40B4-BE49-F238E27FC236}">
                <a16:creationId xmlns:a16="http://schemas.microsoft.com/office/drawing/2014/main" id="{B39AD1FA-045A-4A01-900D-939F16F53B17}"/>
              </a:ext>
            </a:extLst>
          </p:cNvPr>
          <p:cNvSpPr>
            <a:spLocks noGrp="1"/>
          </p:cNvSpPr>
          <p:nvPr>
            <p:ph idx="1"/>
          </p:nvPr>
        </p:nvSpPr>
        <p:spPr/>
        <p:txBody>
          <a:bodyPr>
            <a:normAutofit/>
          </a:bodyPr>
          <a:lstStyle/>
          <a:p>
            <a:pPr marL="0" indent="0">
              <a:buNone/>
            </a:pPr>
            <a:r>
              <a:rPr lang="en-US" sz="2800" dirty="0"/>
              <a:t>Deep learning-based microplastic detection and segmentation refer to the use of advanced artificial intelligence (AI) techniques, particularly deep learning, to identify and separate microplastics from other materials in environmental samples. Microplastics are tiny plastic particles (less than 5 mm in size) found in water, soil, and air, and their detection is crucial for studying pollution and its effects on ecosystems.</a:t>
            </a:r>
          </a:p>
          <a:p>
            <a:pPr marL="0" indent="0">
              <a:buNone/>
            </a:pPr>
            <a:endParaRPr lang="en-IN" sz="2800" dirty="0"/>
          </a:p>
        </p:txBody>
      </p:sp>
    </p:spTree>
    <p:extLst>
      <p:ext uri="{BB962C8B-B14F-4D97-AF65-F5344CB8AC3E}">
        <p14:creationId xmlns:p14="http://schemas.microsoft.com/office/powerpoint/2010/main" val="261083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D284-49CA-4EB4-A5F0-7A034367B374}"/>
              </a:ext>
            </a:extLst>
          </p:cNvPr>
          <p:cNvSpPr>
            <a:spLocks noGrp="1"/>
          </p:cNvSpPr>
          <p:nvPr>
            <p:ph type="title"/>
          </p:nvPr>
        </p:nvSpPr>
        <p:spPr/>
        <p:txBody>
          <a:bodyPr>
            <a:normAutofit/>
          </a:bodyPr>
          <a:lstStyle/>
          <a:p>
            <a:r>
              <a:rPr lang="en-IN" sz="4400" b="1" dirty="0"/>
              <a:t>MOTIVATION</a:t>
            </a:r>
          </a:p>
        </p:txBody>
      </p:sp>
      <p:sp>
        <p:nvSpPr>
          <p:cNvPr id="3" name="Content Placeholder 2">
            <a:extLst>
              <a:ext uri="{FF2B5EF4-FFF2-40B4-BE49-F238E27FC236}">
                <a16:creationId xmlns:a16="http://schemas.microsoft.com/office/drawing/2014/main" id="{F12EEAF3-D4E5-40D8-B1B0-9794ACE6775C}"/>
              </a:ext>
            </a:extLst>
          </p:cNvPr>
          <p:cNvSpPr>
            <a:spLocks noGrp="1"/>
          </p:cNvSpPr>
          <p:nvPr>
            <p:ph idx="1"/>
          </p:nvPr>
        </p:nvSpPr>
        <p:spPr>
          <a:xfrm>
            <a:off x="685801" y="2142067"/>
            <a:ext cx="11219328" cy="4626286"/>
          </a:xfrm>
        </p:spPr>
        <p:txBody>
          <a:bodyPr>
            <a:normAutofit/>
          </a:bodyPr>
          <a:lstStyle/>
          <a:p>
            <a:pPr marL="0" indent="0">
              <a:buNone/>
            </a:pPr>
            <a:r>
              <a:rPr lang="en-US" sz="2800" dirty="0"/>
              <a:t>🌊 </a:t>
            </a:r>
            <a:r>
              <a:rPr lang="en-US" sz="2800" b="1" dirty="0"/>
              <a:t>Protecting marine biodiversity</a:t>
            </a:r>
            <a:r>
              <a:rPr lang="en-US" sz="2800" dirty="0"/>
              <a:t> by identifying pollution hotspots.</a:t>
            </a:r>
          </a:p>
          <a:p>
            <a:pPr marL="0" indent="0">
              <a:buNone/>
            </a:pPr>
            <a:br>
              <a:rPr lang="en-US" sz="2800" dirty="0"/>
            </a:br>
            <a:r>
              <a:rPr lang="en-US" sz="2800" dirty="0"/>
              <a:t>🔬 </a:t>
            </a:r>
            <a:r>
              <a:rPr lang="en-US" sz="2800" b="1" dirty="0"/>
              <a:t>Advancing scientific research</a:t>
            </a:r>
            <a:r>
              <a:rPr lang="en-US" sz="2800" dirty="0"/>
              <a:t> on microplastic distribution and impact.</a:t>
            </a:r>
            <a:br>
              <a:rPr lang="en-US" sz="2800" dirty="0"/>
            </a:br>
            <a:endParaRPr lang="en-US" sz="2800" dirty="0"/>
          </a:p>
          <a:p>
            <a:pPr marL="0" indent="0">
              <a:buNone/>
            </a:pPr>
            <a:r>
              <a:rPr lang="en-US" sz="2800" dirty="0"/>
              <a:t>♻️ </a:t>
            </a:r>
            <a:r>
              <a:rPr lang="en-US" sz="2800" b="1" dirty="0"/>
              <a:t>Supporting pollution control policies</a:t>
            </a:r>
            <a:r>
              <a:rPr lang="en-US" sz="2800" dirty="0"/>
              <a:t> by providing real-time data. </a:t>
            </a:r>
            <a:endParaRPr lang="en-IN" sz="2800" dirty="0"/>
          </a:p>
        </p:txBody>
      </p:sp>
    </p:spTree>
    <p:extLst>
      <p:ext uri="{BB962C8B-B14F-4D97-AF65-F5344CB8AC3E}">
        <p14:creationId xmlns:p14="http://schemas.microsoft.com/office/powerpoint/2010/main" val="279336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56F6-79E8-4C8D-ADC9-895932221A9F}"/>
              </a:ext>
            </a:extLst>
          </p:cNvPr>
          <p:cNvSpPr>
            <a:spLocks noGrp="1"/>
          </p:cNvSpPr>
          <p:nvPr>
            <p:ph type="title"/>
          </p:nvPr>
        </p:nvSpPr>
        <p:spPr/>
        <p:txBody>
          <a:bodyPr>
            <a:normAutofit/>
          </a:bodyPr>
          <a:lstStyle/>
          <a:p>
            <a:r>
              <a:rPr lang="en-IN" sz="4400" b="1" dirty="0"/>
              <a:t>LITERATURE </a:t>
            </a:r>
            <a:r>
              <a:rPr lang="en-IN" sz="4400" b="1" dirty="0" err="1"/>
              <a:t>rEVIEW</a:t>
            </a:r>
            <a:endParaRPr lang="en-IN" sz="4400" b="1" dirty="0"/>
          </a:p>
        </p:txBody>
      </p:sp>
      <p:graphicFrame>
        <p:nvGraphicFramePr>
          <p:cNvPr id="4" name="Table 4">
            <a:extLst>
              <a:ext uri="{FF2B5EF4-FFF2-40B4-BE49-F238E27FC236}">
                <a16:creationId xmlns:a16="http://schemas.microsoft.com/office/drawing/2014/main" id="{34988DC7-2200-4ADC-B8F6-33DE429957A2}"/>
              </a:ext>
            </a:extLst>
          </p:cNvPr>
          <p:cNvGraphicFramePr>
            <a:graphicFrameLocks noGrp="1"/>
          </p:cNvGraphicFramePr>
          <p:nvPr>
            <p:ph idx="1"/>
            <p:extLst>
              <p:ext uri="{D42A27DB-BD31-4B8C-83A1-F6EECF244321}">
                <p14:modId xmlns:p14="http://schemas.microsoft.com/office/powerpoint/2010/main" val="332348388"/>
              </p:ext>
            </p:extLst>
          </p:nvPr>
        </p:nvGraphicFramePr>
        <p:xfrm>
          <a:off x="685799" y="2141538"/>
          <a:ext cx="10197352" cy="4106864"/>
        </p:xfrm>
        <a:graphic>
          <a:graphicData uri="http://schemas.openxmlformats.org/drawingml/2006/table">
            <a:tbl>
              <a:tblPr firstRow="1" bandRow="1">
                <a:tableStyleId>{5C22544A-7EE6-4342-B048-85BDC9FD1C3A}</a:tableStyleId>
              </a:tblPr>
              <a:tblGrid>
                <a:gridCol w="2549338">
                  <a:extLst>
                    <a:ext uri="{9D8B030D-6E8A-4147-A177-3AD203B41FA5}">
                      <a16:colId xmlns:a16="http://schemas.microsoft.com/office/drawing/2014/main" val="3826282747"/>
                    </a:ext>
                  </a:extLst>
                </a:gridCol>
                <a:gridCol w="2549338">
                  <a:extLst>
                    <a:ext uri="{9D8B030D-6E8A-4147-A177-3AD203B41FA5}">
                      <a16:colId xmlns:a16="http://schemas.microsoft.com/office/drawing/2014/main" val="1832050465"/>
                    </a:ext>
                  </a:extLst>
                </a:gridCol>
                <a:gridCol w="2549338">
                  <a:extLst>
                    <a:ext uri="{9D8B030D-6E8A-4147-A177-3AD203B41FA5}">
                      <a16:colId xmlns:a16="http://schemas.microsoft.com/office/drawing/2014/main" val="2674122245"/>
                    </a:ext>
                  </a:extLst>
                </a:gridCol>
                <a:gridCol w="2549338">
                  <a:extLst>
                    <a:ext uri="{9D8B030D-6E8A-4147-A177-3AD203B41FA5}">
                      <a16:colId xmlns:a16="http://schemas.microsoft.com/office/drawing/2014/main" val="1175341785"/>
                    </a:ext>
                  </a:extLst>
                </a:gridCol>
              </a:tblGrid>
              <a:tr h="513358">
                <a:tc>
                  <a:txBody>
                    <a:bodyPr/>
                    <a:lstStyle/>
                    <a:p>
                      <a:pPr algn="ctr"/>
                      <a:r>
                        <a:rPr lang="en-IN" dirty="0"/>
                        <a:t>AUTHOR/YEAR</a:t>
                      </a:r>
                    </a:p>
                  </a:txBody>
                  <a:tcPr/>
                </a:tc>
                <a:tc>
                  <a:txBody>
                    <a:bodyPr/>
                    <a:lstStyle/>
                    <a:p>
                      <a:pPr algn="ctr"/>
                      <a:r>
                        <a:rPr lang="en-IN" dirty="0"/>
                        <a:t>MODEL</a:t>
                      </a:r>
                    </a:p>
                  </a:txBody>
                  <a:tcPr/>
                </a:tc>
                <a:tc>
                  <a:txBody>
                    <a:bodyPr/>
                    <a:lstStyle/>
                    <a:p>
                      <a:pPr algn="ctr"/>
                      <a:r>
                        <a:rPr lang="en-IN" dirty="0"/>
                        <a:t>ACCURACY</a:t>
                      </a:r>
                    </a:p>
                  </a:txBody>
                  <a:tcPr/>
                </a:tc>
                <a:tc>
                  <a:txBody>
                    <a:bodyPr/>
                    <a:lstStyle/>
                    <a:p>
                      <a:pPr algn="ctr"/>
                      <a:r>
                        <a:rPr lang="en-IN" dirty="0"/>
                        <a:t>DATASET</a:t>
                      </a:r>
                    </a:p>
                  </a:txBody>
                  <a:tcPr/>
                </a:tc>
                <a:extLst>
                  <a:ext uri="{0D108BD9-81ED-4DB2-BD59-A6C34878D82A}">
                    <a16:rowId xmlns:a16="http://schemas.microsoft.com/office/drawing/2014/main" val="570939267"/>
                  </a:ext>
                </a:extLst>
              </a:tr>
              <a:tr h="513358">
                <a:tc>
                  <a:txBody>
                    <a:bodyPr/>
                    <a:lstStyle/>
                    <a:p>
                      <a:pPr algn="ctr"/>
                      <a:r>
                        <a:rPr lang="en-IN" dirty="0" err="1"/>
                        <a:t>Xiongfei</a:t>
                      </a:r>
                      <a:r>
                        <a:rPr lang="en-IN" dirty="0"/>
                        <a:t> Meng(2025)</a:t>
                      </a:r>
                    </a:p>
                  </a:txBody>
                  <a:tcPr/>
                </a:tc>
                <a:tc>
                  <a:txBody>
                    <a:bodyPr/>
                    <a:lstStyle/>
                    <a:p>
                      <a:pPr algn="ctr"/>
                      <a:r>
                        <a:rPr lang="en-IN" dirty="0"/>
                        <a:t>PCA-RF</a:t>
                      </a:r>
                    </a:p>
                  </a:txBody>
                  <a:tcPr/>
                </a:tc>
                <a:tc>
                  <a:txBody>
                    <a:bodyPr/>
                    <a:lstStyle/>
                    <a:p>
                      <a:pPr algn="ctr"/>
                      <a:r>
                        <a:rPr lang="en-IN" dirty="0"/>
                        <a:t>99.7%</a:t>
                      </a:r>
                    </a:p>
                  </a:txBody>
                  <a:tcPr/>
                </a:tc>
                <a:tc>
                  <a:txBody>
                    <a:bodyPr/>
                    <a:lstStyle/>
                    <a:p>
                      <a:pPr algn="ctr"/>
                      <a:r>
                        <a:rPr lang="en-IN" dirty="0"/>
                        <a:t>Real Time Data</a:t>
                      </a:r>
                    </a:p>
                  </a:txBody>
                  <a:tcPr/>
                </a:tc>
                <a:extLst>
                  <a:ext uri="{0D108BD9-81ED-4DB2-BD59-A6C34878D82A}">
                    <a16:rowId xmlns:a16="http://schemas.microsoft.com/office/drawing/2014/main" val="2343446837"/>
                  </a:ext>
                </a:extLst>
              </a:tr>
              <a:tr h="513358">
                <a:tc>
                  <a:txBody>
                    <a:bodyPr/>
                    <a:lstStyle/>
                    <a:p>
                      <a:pPr algn="ctr"/>
                      <a:r>
                        <a:rPr lang="en-IN" dirty="0"/>
                        <a:t>Sun </a:t>
                      </a:r>
                      <a:r>
                        <a:rPr lang="en-IN" dirty="0" err="1"/>
                        <a:t>Lanjun</a:t>
                      </a:r>
                      <a:r>
                        <a:rPr lang="en-IN" dirty="0"/>
                        <a:t>(2025)</a:t>
                      </a:r>
                    </a:p>
                  </a:txBody>
                  <a:tcPr/>
                </a:tc>
                <a:tc>
                  <a:txBody>
                    <a:bodyPr/>
                    <a:lstStyle/>
                    <a:p>
                      <a:pPr algn="ctr"/>
                      <a:r>
                        <a:rPr lang="en-IN" dirty="0"/>
                        <a:t>PCA-KNN,PCA-SVM</a:t>
                      </a:r>
                    </a:p>
                  </a:txBody>
                  <a:tcPr/>
                </a:tc>
                <a:tc>
                  <a:txBody>
                    <a:bodyPr/>
                    <a:lstStyle/>
                    <a:p>
                      <a:pPr algn="ctr"/>
                      <a:r>
                        <a:rPr lang="en-IN" dirty="0"/>
                        <a:t>86%</a:t>
                      </a:r>
                    </a:p>
                  </a:txBody>
                  <a:tcPr/>
                </a:tc>
                <a:tc>
                  <a:txBody>
                    <a:bodyPr/>
                    <a:lstStyle/>
                    <a:p>
                      <a:pPr algn="ctr"/>
                      <a:r>
                        <a:rPr lang="en-IN" dirty="0"/>
                        <a:t>Real Time Data</a:t>
                      </a:r>
                    </a:p>
                  </a:txBody>
                  <a:tcPr/>
                </a:tc>
                <a:extLst>
                  <a:ext uri="{0D108BD9-81ED-4DB2-BD59-A6C34878D82A}">
                    <a16:rowId xmlns:a16="http://schemas.microsoft.com/office/drawing/2014/main" val="1879416766"/>
                  </a:ext>
                </a:extLst>
              </a:tr>
              <a:tr h="513358">
                <a:tc>
                  <a:txBody>
                    <a:bodyPr/>
                    <a:lstStyle/>
                    <a:p>
                      <a:pPr algn="ctr"/>
                      <a:r>
                        <a:rPr lang="en-IN" dirty="0" err="1"/>
                        <a:t>Jinhui</a:t>
                      </a:r>
                      <a:r>
                        <a:rPr lang="en-IN" dirty="0"/>
                        <a:t> Liu(2025)</a:t>
                      </a:r>
                    </a:p>
                  </a:txBody>
                  <a:tcPr/>
                </a:tc>
                <a:tc>
                  <a:txBody>
                    <a:bodyPr/>
                    <a:lstStyle/>
                    <a:p>
                      <a:pPr algn="ctr"/>
                      <a:r>
                        <a:rPr lang="en-IN" dirty="0" err="1"/>
                        <a:t>ElectroChemical</a:t>
                      </a:r>
                      <a:r>
                        <a:rPr lang="en-IN" dirty="0"/>
                        <a:t> </a:t>
                      </a:r>
                      <a:r>
                        <a:rPr lang="en-IN" dirty="0" err="1"/>
                        <a:t>Senosor</a:t>
                      </a:r>
                      <a:endParaRPr lang="en-IN" dirty="0"/>
                    </a:p>
                  </a:txBody>
                  <a:tcPr/>
                </a:tc>
                <a:tc>
                  <a:txBody>
                    <a:bodyPr/>
                    <a:lstStyle/>
                    <a:p>
                      <a:pPr algn="ctr"/>
                      <a:r>
                        <a:rPr lang="en-IN" dirty="0"/>
                        <a:t>Not Mentioned</a:t>
                      </a:r>
                    </a:p>
                  </a:txBody>
                  <a:tcPr/>
                </a:tc>
                <a:tc>
                  <a:txBody>
                    <a:bodyPr/>
                    <a:lstStyle/>
                    <a:p>
                      <a:pPr algn="ctr"/>
                      <a:r>
                        <a:rPr lang="en-IN" dirty="0"/>
                        <a:t>Real Time Data</a:t>
                      </a:r>
                    </a:p>
                  </a:txBody>
                  <a:tcPr/>
                </a:tc>
                <a:extLst>
                  <a:ext uri="{0D108BD9-81ED-4DB2-BD59-A6C34878D82A}">
                    <a16:rowId xmlns:a16="http://schemas.microsoft.com/office/drawing/2014/main" val="1516927992"/>
                  </a:ext>
                </a:extLst>
              </a:tr>
              <a:tr h="513358">
                <a:tc>
                  <a:txBody>
                    <a:bodyPr/>
                    <a:lstStyle/>
                    <a:p>
                      <a:pPr algn="ctr"/>
                      <a:r>
                        <a:rPr lang="en-IN" dirty="0" err="1"/>
                        <a:t>Pensiri</a:t>
                      </a:r>
                      <a:r>
                        <a:rPr lang="en-IN" dirty="0"/>
                        <a:t> </a:t>
                      </a:r>
                      <a:r>
                        <a:rPr lang="en-IN" dirty="0" err="1"/>
                        <a:t>Akkajit</a:t>
                      </a:r>
                      <a:r>
                        <a:rPr lang="en-IN" dirty="0"/>
                        <a:t>(2024)</a:t>
                      </a:r>
                    </a:p>
                  </a:txBody>
                  <a:tcPr/>
                </a:tc>
                <a:tc>
                  <a:txBody>
                    <a:bodyPr/>
                    <a:lstStyle/>
                    <a:p>
                      <a:pPr algn="ctr"/>
                      <a:r>
                        <a:rPr lang="en-IN" dirty="0"/>
                        <a:t>YOLOv8</a:t>
                      </a:r>
                    </a:p>
                  </a:txBody>
                  <a:tcPr/>
                </a:tc>
                <a:tc>
                  <a:txBody>
                    <a:bodyPr/>
                    <a:lstStyle/>
                    <a:p>
                      <a:pPr algn="ctr"/>
                      <a:r>
                        <a:rPr lang="en-IN" dirty="0"/>
                        <a:t>99%</a:t>
                      </a:r>
                    </a:p>
                  </a:txBody>
                  <a:tcPr/>
                </a:tc>
                <a:tc>
                  <a:txBody>
                    <a:bodyPr/>
                    <a:lstStyle/>
                    <a:p>
                      <a:pPr algn="ctr"/>
                      <a:r>
                        <a:rPr lang="en-IN" dirty="0"/>
                        <a:t>Generated Data</a:t>
                      </a:r>
                    </a:p>
                  </a:txBody>
                  <a:tcPr/>
                </a:tc>
                <a:extLst>
                  <a:ext uri="{0D108BD9-81ED-4DB2-BD59-A6C34878D82A}">
                    <a16:rowId xmlns:a16="http://schemas.microsoft.com/office/drawing/2014/main" val="1167001610"/>
                  </a:ext>
                </a:extLst>
              </a:tr>
              <a:tr h="513358">
                <a:tc>
                  <a:txBody>
                    <a:bodyPr/>
                    <a:lstStyle/>
                    <a:p>
                      <a:pPr algn="ctr"/>
                      <a:r>
                        <a:rPr lang="en-IN" dirty="0"/>
                        <a:t>Kalpana Patidar(2024)</a:t>
                      </a:r>
                    </a:p>
                  </a:txBody>
                  <a:tcPr/>
                </a:tc>
                <a:tc>
                  <a:txBody>
                    <a:bodyPr/>
                    <a:lstStyle/>
                    <a:p>
                      <a:pPr algn="ctr"/>
                      <a:r>
                        <a:rPr lang="en-IN" dirty="0"/>
                        <a:t>FTIR-Spectroscopy</a:t>
                      </a:r>
                    </a:p>
                  </a:txBody>
                  <a:tcPr/>
                </a:tc>
                <a:tc>
                  <a:txBody>
                    <a:bodyPr/>
                    <a:lstStyle/>
                    <a:p>
                      <a:pPr algn="ctr"/>
                      <a:r>
                        <a:rPr lang="en-IN" dirty="0"/>
                        <a:t>75%</a:t>
                      </a:r>
                    </a:p>
                  </a:txBody>
                  <a:tcPr/>
                </a:tc>
                <a:tc>
                  <a:txBody>
                    <a:bodyPr/>
                    <a:lstStyle/>
                    <a:p>
                      <a:pPr algn="ctr"/>
                      <a:r>
                        <a:rPr lang="en-IN" dirty="0"/>
                        <a:t>Real Time Data</a:t>
                      </a:r>
                    </a:p>
                  </a:txBody>
                  <a:tcPr/>
                </a:tc>
                <a:extLst>
                  <a:ext uri="{0D108BD9-81ED-4DB2-BD59-A6C34878D82A}">
                    <a16:rowId xmlns:a16="http://schemas.microsoft.com/office/drawing/2014/main" val="3108407903"/>
                  </a:ext>
                </a:extLst>
              </a:tr>
              <a:tr h="513358">
                <a:tc>
                  <a:txBody>
                    <a:bodyPr/>
                    <a:lstStyle/>
                    <a:p>
                      <a:pPr algn="ctr"/>
                      <a:r>
                        <a:rPr lang="en-IN" dirty="0"/>
                        <a:t>Kai Zhao</a:t>
                      </a:r>
                    </a:p>
                  </a:txBody>
                  <a:tcPr/>
                </a:tc>
                <a:tc>
                  <a:txBody>
                    <a:bodyPr/>
                    <a:lstStyle/>
                    <a:p>
                      <a:pPr algn="ctr"/>
                      <a:r>
                        <a:rPr lang="en-IN" dirty="0"/>
                        <a:t>R-CNN</a:t>
                      </a:r>
                    </a:p>
                  </a:txBody>
                  <a:tcPr/>
                </a:tc>
                <a:tc>
                  <a:txBody>
                    <a:bodyPr/>
                    <a:lstStyle/>
                    <a:p>
                      <a:pPr algn="ctr"/>
                      <a:r>
                        <a:rPr lang="en-IN" dirty="0"/>
                        <a:t>99%</a:t>
                      </a:r>
                    </a:p>
                  </a:txBody>
                  <a:tcPr/>
                </a:tc>
                <a:tc>
                  <a:txBody>
                    <a:bodyPr/>
                    <a:lstStyle/>
                    <a:p>
                      <a:pPr algn="ctr"/>
                      <a:r>
                        <a:rPr lang="en-IN" dirty="0"/>
                        <a:t>Generated Data</a:t>
                      </a:r>
                    </a:p>
                  </a:txBody>
                  <a:tcPr/>
                </a:tc>
                <a:extLst>
                  <a:ext uri="{0D108BD9-81ED-4DB2-BD59-A6C34878D82A}">
                    <a16:rowId xmlns:a16="http://schemas.microsoft.com/office/drawing/2014/main" val="135760781"/>
                  </a:ext>
                </a:extLst>
              </a:tr>
              <a:tr h="513358">
                <a:tc>
                  <a:txBody>
                    <a:bodyPr/>
                    <a:lstStyle/>
                    <a:p>
                      <a:pPr algn="ctr"/>
                      <a:r>
                        <a:rPr lang="en-IN" dirty="0"/>
                        <a:t>MAB </a:t>
                      </a:r>
                      <a:r>
                        <a:rPr lang="en-IN" dirty="0" err="1"/>
                        <a:t>Sarker</a:t>
                      </a:r>
                      <a:r>
                        <a:rPr lang="en-IN" dirty="0"/>
                        <a:t>(2024)</a:t>
                      </a:r>
                    </a:p>
                  </a:txBody>
                  <a:tcPr/>
                </a:tc>
                <a:tc>
                  <a:txBody>
                    <a:bodyPr/>
                    <a:lstStyle/>
                    <a:p>
                      <a:pPr algn="ctr"/>
                      <a:r>
                        <a:rPr lang="en-IN" dirty="0"/>
                        <a:t>AI-Camera</a:t>
                      </a:r>
                    </a:p>
                  </a:txBody>
                  <a:tcPr/>
                </a:tc>
                <a:tc>
                  <a:txBody>
                    <a:bodyPr/>
                    <a:lstStyle/>
                    <a:p>
                      <a:pPr algn="ctr"/>
                      <a:r>
                        <a:rPr lang="en-IN" dirty="0"/>
                        <a:t>91%</a:t>
                      </a:r>
                    </a:p>
                  </a:txBody>
                  <a:tcPr/>
                </a:tc>
                <a:tc>
                  <a:txBody>
                    <a:bodyPr/>
                    <a:lstStyle/>
                    <a:p>
                      <a:pPr algn="ctr"/>
                      <a:r>
                        <a:rPr lang="en-IN" dirty="0"/>
                        <a:t>Real Time Video</a:t>
                      </a:r>
                    </a:p>
                  </a:txBody>
                  <a:tcPr/>
                </a:tc>
                <a:extLst>
                  <a:ext uri="{0D108BD9-81ED-4DB2-BD59-A6C34878D82A}">
                    <a16:rowId xmlns:a16="http://schemas.microsoft.com/office/drawing/2014/main" val="1842489652"/>
                  </a:ext>
                </a:extLst>
              </a:tr>
            </a:tbl>
          </a:graphicData>
        </a:graphic>
      </p:graphicFrame>
    </p:spTree>
    <p:extLst>
      <p:ext uri="{BB962C8B-B14F-4D97-AF65-F5344CB8AC3E}">
        <p14:creationId xmlns:p14="http://schemas.microsoft.com/office/powerpoint/2010/main" val="334031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F63A-EF21-4F87-8AA3-DEBC76C88FCE}"/>
              </a:ext>
            </a:extLst>
          </p:cNvPr>
          <p:cNvSpPr>
            <a:spLocks noGrp="1"/>
          </p:cNvSpPr>
          <p:nvPr>
            <p:ph type="title"/>
          </p:nvPr>
        </p:nvSpPr>
        <p:spPr/>
        <p:txBody>
          <a:bodyPr>
            <a:normAutofit/>
          </a:bodyPr>
          <a:lstStyle/>
          <a:p>
            <a:r>
              <a:rPr lang="en-IN" sz="4400" b="1" dirty="0"/>
              <a:t>OUTCOME OF SURVEY</a:t>
            </a:r>
          </a:p>
        </p:txBody>
      </p:sp>
      <p:sp>
        <p:nvSpPr>
          <p:cNvPr id="3" name="Content Placeholder 2">
            <a:extLst>
              <a:ext uri="{FF2B5EF4-FFF2-40B4-BE49-F238E27FC236}">
                <a16:creationId xmlns:a16="http://schemas.microsoft.com/office/drawing/2014/main" id="{4A6B50D3-3C00-45F9-97DE-3E1D7FD3F595}"/>
              </a:ext>
            </a:extLst>
          </p:cNvPr>
          <p:cNvSpPr>
            <a:spLocks noGrp="1"/>
          </p:cNvSpPr>
          <p:nvPr>
            <p:ph idx="1"/>
          </p:nvPr>
        </p:nvSpPr>
        <p:spPr/>
        <p:txBody>
          <a:bodyPr>
            <a:normAutofit/>
          </a:bodyPr>
          <a:lstStyle/>
          <a:p>
            <a:pPr>
              <a:buFont typeface="Wingdings" panose="05000000000000000000" pitchFamily="2" charset="2"/>
              <a:buChar char="v"/>
            </a:pPr>
            <a:r>
              <a:rPr lang="en-IN" sz="2400" dirty="0"/>
              <a:t>Microplastic Presence and Distribution</a:t>
            </a:r>
          </a:p>
          <a:p>
            <a:pPr lvl="1">
              <a:buFont typeface="Arial" panose="020B0604020202020204" pitchFamily="34" charset="0"/>
              <a:buChar char="•"/>
            </a:pPr>
            <a:r>
              <a:rPr lang="en-US" sz="2400" b="1" dirty="0"/>
              <a:t>Widespread Contamination</a:t>
            </a:r>
            <a:r>
              <a:rPr lang="en-US" sz="2400" dirty="0"/>
              <a:t> – Microplastics have been found in all marine regions, from coastal waters to deep-sea sediments.</a:t>
            </a:r>
            <a:endParaRPr lang="en-IN" sz="2400" dirty="0"/>
          </a:p>
          <a:p>
            <a:pPr lvl="1">
              <a:buFont typeface="Arial" panose="020B0604020202020204" pitchFamily="34" charset="0"/>
              <a:buChar char="•"/>
            </a:pPr>
            <a:r>
              <a:rPr lang="en-US" sz="2400" b="1" dirty="0"/>
              <a:t>Dominant Plastic Types</a:t>
            </a:r>
            <a:r>
              <a:rPr lang="en-US" sz="2400" dirty="0"/>
              <a:t> – Polyethylene (PE) and polypropylene (PP) are the most common microplastic types found in ocean samples.</a:t>
            </a:r>
            <a:endParaRPr lang="en-IN" sz="2400" dirty="0"/>
          </a:p>
          <a:p>
            <a:pPr lvl="1">
              <a:buFont typeface="Arial" panose="020B0604020202020204" pitchFamily="34" charset="0"/>
              <a:buChar char="•"/>
            </a:pPr>
            <a:r>
              <a:rPr lang="en-US" sz="2400" b="1" dirty="0"/>
              <a:t>Size and Shape Variability</a:t>
            </a:r>
            <a:r>
              <a:rPr lang="en-US" sz="2400" dirty="0"/>
              <a:t> – Fibers, fragments, and microbeads dominate, making automated detection challenging.</a:t>
            </a:r>
            <a:endParaRPr lang="en-IN" sz="2400" dirty="0"/>
          </a:p>
        </p:txBody>
      </p:sp>
    </p:spTree>
    <p:extLst>
      <p:ext uri="{BB962C8B-B14F-4D97-AF65-F5344CB8AC3E}">
        <p14:creationId xmlns:p14="http://schemas.microsoft.com/office/powerpoint/2010/main" val="1978479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DE3B-0560-4AC1-8234-28C5A825B4D6}"/>
              </a:ext>
            </a:extLst>
          </p:cNvPr>
          <p:cNvSpPr>
            <a:spLocks noGrp="1"/>
          </p:cNvSpPr>
          <p:nvPr>
            <p:ph type="title"/>
          </p:nvPr>
        </p:nvSpPr>
        <p:spPr/>
        <p:txBody>
          <a:bodyPr>
            <a:normAutofit/>
          </a:bodyPr>
          <a:lstStyle/>
          <a:p>
            <a:r>
              <a:rPr lang="en-IN" sz="4400" b="1" dirty="0"/>
              <a:t>OUTCOME OF SURVEY</a:t>
            </a:r>
          </a:p>
        </p:txBody>
      </p:sp>
      <p:sp>
        <p:nvSpPr>
          <p:cNvPr id="3" name="Content Placeholder 2">
            <a:extLst>
              <a:ext uri="{FF2B5EF4-FFF2-40B4-BE49-F238E27FC236}">
                <a16:creationId xmlns:a16="http://schemas.microsoft.com/office/drawing/2014/main" id="{3CCD7ED5-1438-4927-A042-D31CF8F771E7}"/>
              </a:ext>
            </a:extLst>
          </p:cNvPr>
          <p:cNvSpPr>
            <a:spLocks noGrp="1"/>
          </p:cNvSpPr>
          <p:nvPr>
            <p:ph idx="1"/>
          </p:nvPr>
        </p:nvSpPr>
        <p:spPr>
          <a:xfrm>
            <a:off x="685801" y="2142067"/>
            <a:ext cx="10131425" cy="4187015"/>
          </a:xfrm>
        </p:spPr>
        <p:txBody>
          <a:bodyPr>
            <a:noAutofit/>
          </a:bodyPr>
          <a:lstStyle/>
          <a:p>
            <a:pPr>
              <a:buFont typeface="Wingdings" panose="05000000000000000000" pitchFamily="2" charset="2"/>
              <a:buChar char="v"/>
            </a:pPr>
            <a:r>
              <a:rPr lang="en-IN" sz="2400" dirty="0"/>
              <a:t>Detection Method Effectiveness</a:t>
            </a:r>
          </a:p>
          <a:p>
            <a:pPr lvl="1">
              <a:buFont typeface="Arial" panose="020B0604020202020204" pitchFamily="34" charset="0"/>
              <a:buChar char="•"/>
            </a:pPr>
            <a:r>
              <a:rPr lang="en-US" sz="2400" b="1" dirty="0"/>
              <a:t>Deep Learning &amp; Computer Vision</a:t>
            </a:r>
            <a:r>
              <a:rPr lang="en-US" sz="2400" dirty="0"/>
              <a:t> – Surveys show that AI-based image analysis can achieve </a:t>
            </a:r>
            <a:r>
              <a:rPr lang="en-US" sz="2400" b="1" dirty="0"/>
              <a:t>over 90% accuracy</a:t>
            </a:r>
            <a:r>
              <a:rPr lang="en-US" sz="2400" dirty="0"/>
              <a:t> in detecting and classifying microplastics in filtered water samples.</a:t>
            </a:r>
            <a:endParaRPr lang="en-IN" sz="2400" dirty="0"/>
          </a:p>
          <a:p>
            <a:pPr lvl="1">
              <a:buFont typeface="Arial" panose="020B0604020202020204" pitchFamily="34" charset="0"/>
              <a:buChar char="•"/>
            </a:pPr>
            <a:r>
              <a:rPr lang="en-US" sz="2400" b="1" dirty="0"/>
              <a:t>Spectroscopy (FTIR &amp; Raman)</a:t>
            </a:r>
            <a:r>
              <a:rPr lang="en-US" sz="2400" dirty="0"/>
              <a:t> – Highly precise but limited by cost and sample preparation time.</a:t>
            </a:r>
          </a:p>
          <a:p>
            <a:pPr lvl="1">
              <a:buFont typeface="Arial" panose="020B0604020202020204" pitchFamily="34" charset="0"/>
              <a:buChar char="•"/>
            </a:pPr>
            <a:r>
              <a:rPr lang="en-US" sz="2400" b="1" dirty="0"/>
              <a:t>Hyperspectral Imaging</a:t>
            </a:r>
            <a:r>
              <a:rPr lang="en-US" sz="2400" dirty="0"/>
              <a:t> – Effective in distinguishing plastics from organic materials, but expensive.</a:t>
            </a:r>
          </a:p>
          <a:p>
            <a:pPr lvl="1">
              <a:buFont typeface="Arial" panose="020B0604020202020204" pitchFamily="34" charset="0"/>
              <a:buChar char="•"/>
            </a:pPr>
            <a:r>
              <a:rPr lang="en-US" sz="2400" b="1" dirty="0"/>
              <a:t>Manual Identification</a:t>
            </a:r>
            <a:r>
              <a:rPr lang="en-US" sz="2400" dirty="0"/>
              <a:t> – Still widely used but is slow, labor-intensive, and prone to human error.</a:t>
            </a:r>
            <a:endParaRPr lang="en-IN" sz="2400" dirty="0"/>
          </a:p>
        </p:txBody>
      </p:sp>
    </p:spTree>
    <p:extLst>
      <p:ext uri="{BB962C8B-B14F-4D97-AF65-F5344CB8AC3E}">
        <p14:creationId xmlns:p14="http://schemas.microsoft.com/office/powerpoint/2010/main" val="294467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9857-D6C5-4CBE-9040-2EDA2F46FA1C}"/>
              </a:ext>
            </a:extLst>
          </p:cNvPr>
          <p:cNvSpPr>
            <a:spLocks noGrp="1"/>
          </p:cNvSpPr>
          <p:nvPr>
            <p:ph type="title"/>
          </p:nvPr>
        </p:nvSpPr>
        <p:spPr/>
        <p:txBody>
          <a:bodyPr>
            <a:normAutofit/>
          </a:bodyPr>
          <a:lstStyle/>
          <a:p>
            <a:r>
              <a:rPr lang="en-IN" sz="4400" b="1" dirty="0"/>
              <a:t>GAPS</a:t>
            </a:r>
          </a:p>
        </p:txBody>
      </p:sp>
      <p:sp>
        <p:nvSpPr>
          <p:cNvPr id="3" name="Content Placeholder 2">
            <a:extLst>
              <a:ext uri="{FF2B5EF4-FFF2-40B4-BE49-F238E27FC236}">
                <a16:creationId xmlns:a16="http://schemas.microsoft.com/office/drawing/2014/main" id="{E843501C-CAF1-448C-835F-D176AD0A0B40}"/>
              </a:ext>
            </a:extLst>
          </p:cNvPr>
          <p:cNvSpPr>
            <a:spLocks noGrp="1"/>
          </p:cNvSpPr>
          <p:nvPr>
            <p:ph idx="1"/>
          </p:nvPr>
        </p:nvSpPr>
        <p:spPr/>
        <p:txBody>
          <a:bodyPr>
            <a:normAutofit/>
          </a:bodyPr>
          <a:lstStyle/>
          <a:p>
            <a:r>
              <a:rPr lang="en-IN" sz="2800" b="1" dirty="0"/>
              <a:t>Environmental Noise</a:t>
            </a:r>
            <a:r>
              <a:rPr lang="en-IN" sz="2800" dirty="0"/>
              <a:t> – Natural particles (e.g., algae, sediments) interfere with automated detection.</a:t>
            </a:r>
          </a:p>
          <a:p>
            <a:r>
              <a:rPr lang="en-US" sz="2800" b="1" dirty="0"/>
              <a:t>Lack of Standardized Methods</a:t>
            </a:r>
            <a:r>
              <a:rPr lang="en-US" sz="2800" dirty="0"/>
              <a:t> – Inconsistent sampling and processing methods lead to variability in results.</a:t>
            </a:r>
          </a:p>
          <a:p>
            <a:r>
              <a:rPr lang="en-US" sz="2800" b="1" dirty="0"/>
              <a:t>Data Gaps</a:t>
            </a:r>
            <a:r>
              <a:rPr lang="en-US" sz="2800" dirty="0"/>
              <a:t> – Limited real-time monitoring systems, making long-term tracking difficult.</a:t>
            </a:r>
            <a:endParaRPr lang="en-IN" sz="2800" dirty="0"/>
          </a:p>
        </p:txBody>
      </p:sp>
    </p:spTree>
    <p:extLst>
      <p:ext uri="{BB962C8B-B14F-4D97-AF65-F5344CB8AC3E}">
        <p14:creationId xmlns:p14="http://schemas.microsoft.com/office/powerpoint/2010/main" val="2796012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21EB-BCFD-496D-A556-667C1908CEC8}"/>
              </a:ext>
            </a:extLst>
          </p:cNvPr>
          <p:cNvSpPr>
            <a:spLocks noGrp="1"/>
          </p:cNvSpPr>
          <p:nvPr>
            <p:ph type="title"/>
          </p:nvPr>
        </p:nvSpPr>
        <p:spPr/>
        <p:txBody>
          <a:bodyPr>
            <a:normAutofit/>
          </a:bodyPr>
          <a:lstStyle/>
          <a:p>
            <a:r>
              <a:rPr lang="en-IN" sz="4400" b="1" dirty="0"/>
              <a:t>PROBLEM STATEMENT</a:t>
            </a:r>
          </a:p>
        </p:txBody>
      </p:sp>
      <p:sp>
        <p:nvSpPr>
          <p:cNvPr id="3" name="Content Placeholder 2">
            <a:extLst>
              <a:ext uri="{FF2B5EF4-FFF2-40B4-BE49-F238E27FC236}">
                <a16:creationId xmlns:a16="http://schemas.microsoft.com/office/drawing/2014/main" id="{95BA7F03-A40F-4412-9AE2-704612542936}"/>
              </a:ext>
            </a:extLst>
          </p:cNvPr>
          <p:cNvSpPr>
            <a:spLocks noGrp="1"/>
          </p:cNvSpPr>
          <p:nvPr>
            <p:ph idx="1"/>
          </p:nvPr>
        </p:nvSpPr>
        <p:spPr>
          <a:xfrm>
            <a:off x="685801" y="2706843"/>
            <a:ext cx="10131425" cy="2555439"/>
          </a:xfrm>
        </p:spPr>
        <p:txBody>
          <a:bodyPr>
            <a:noAutofit/>
          </a:bodyPr>
          <a:lstStyle/>
          <a:p>
            <a:pPr marL="0" indent="0">
              <a:buNone/>
            </a:pPr>
            <a:r>
              <a:rPr lang="en-US" sz="4000" dirty="0"/>
              <a:t>This research aims to develop a </a:t>
            </a:r>
            <a:r>
              <a:rPr lang="en-US" sz="4000" b="1" dirty="0"/>
              <a:t>microplastic detection system</a:t>
            </a:r>
            <a:r>
              <a:rPr lang="en-US" sz="4000" dirty="0"/>
              <a:t> using </a:t>
            </a:r>
            <a:r>
              <a:rPr lang="en-US" sz="4000" b="1" dirty="0"/>
              <a:t>deep learning-based image analysis</a:t>
            </a:r>
            <a:r>
              <a:rPr lang="en-US" sz="4000" dirty="0"/>
              <a:t>.</a:t>
            </a:r>
            <a:endParaRPr lang="en-IN" sz="4000" dirty="0"/>
          </a:p>
        </p:txBody>
      </p:sp>
    </p:spTree>
    <p:extLst>
      <p:ext uri="{BB962C8B-B14F-4D97-AF65-F5344CB8AC3E}">
        <p14:creationId xmlns:p14="http://schemas.microsoft.com/office/powerpoint/2010/main" val="328898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2708-FC23-4D04-B414-04F340B4DFDC}"/>
              </a:ext>
            </a:extLst>
          </p:cNvPr>
          <p:cNvSpPr>
            <a:spLocks noGrp="1"/>
          </p:cNvSpPr>
          <p:nvPr>
            <p:ph type="title"/>
          </p:nvPr>
        </p:nvSpPr>
        <p:spPr/>
        <p:txBody>
          <a:bodyPr>
            <a:normAutofit/>
          </a:bodyPr>
          <a:lstStyle/>
          <a:p>
            <a:r>
              <a:rPr lang="en-IN" sz="4400" b="1" dirty="0"/>
              <a:t>CONCLUSION</a:t>
            </a:r>
          </a:p>
        </p:txBody>
      </p:sp>
      <p:sp>
        <p:nvSpPr>
          <p:cNvPr id="3" name="Content Placeholder 2">
            <a:extLst>
              <a:ext uri="{FF2B5EF4-FFF2-40B4-BE49-F238E27FC236}">
                <a16:creationId xmlns:a16="http://schemas.microsoft.com/office/drawing/2014/main" id="{84D0DA41-EA58-4B6E-B90E-C2883812284D}"/>
              </a:ext>
            </a:extLst>
          </p:cNvPr>
          <p:cNvSpPr>
            <a:spLocks noGrp="1"/>
          </p:cNvSpPr>
          <p:nvPr>
            <p:ph idx="1"/>
          </p:nvPr>
        </p:nvSpPr>
        <p:spPr/>
        <p:txBody>
          <a:bodyPr>
            <a:normAutofit/>
          </a:bodyPr>
          <a:lstStyle/>
          <a:p>
            <a:pPr marL="0" indent="0">
              <a:buNone/>
            </a:pPr>
            <a:r>
              <a:rPr lang="en-US" sz="2800" dirty="0"/>
              <a:t>Microplastic pollution in marine environments is a growing ecological crisis, threatening marine biodiversity and human health. Traditional detection methods are often slow, costly, and inefficient for large-scale monitoring. By integrating </a:t>
            </a:r>
            <a:r>
              <a:rPr lang="en-US" sz="2800" b="1" dirty="0"/>
              <a:t>deep learning with advanced imaging technologies</a:t>
            </a:r>
            <a:r>
              <a:rPr lang="en-US" sz="2800" dirty="0"/>
              <a:t>, we can develop </a:t>
            </a:r>
            <a:r>
              <a:rPr lang="en-US" sz="2800" b="1" dirty="0"/>
              <a:t>automated, accurate, and scalable</a:t>
            </a:r>
            <a:r>
              <a:rPr lang="en-US" sz="2800" dirty="0"/>
              <a:t> solutions for microplastic detection and segmentation.</a:t>
            </a:r>
            <a:endParaRPr lang="en-IN" sz="2800" dirty="0"/>
          </a:p>
        </p:txBody>
      </p:sp>
    </p:spTree>
    <p:extLst>
      <p:ext uri="{BB962C8B-B14F-4D97-AF65-F5344CB8AC3E}">
        <p14:creationId xmlns:p14="http://schemas.microsoft.com/office/powerpoint/2010/main" val="1332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222</TotalTime>
  <Words>470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Celestial</vt:lpstr>
      <vt:lpstr>MicRO PLASTIC  DETECTION</vt:lpstr>
      <vt:lpstr>INTRODUCTION</vt:lpstr>
      <vt:lpstr>MOTIVATION</vt:lpstr>
      <vt:lpstr>LITERATURE rEVIEW</vt:lpstr>
      <vt:lpstr>OUTCOME OF SURVEY</vt:lpstr>
      <vt:lpstr>OUTCOME OF SURVEY</vt:lpstr>
      <vt:lpstr>GAPS</vt:lpstr>
      <vt:lpstr>PROBLEM STATEMENT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PLASTIC  DETECTION</dc:title>
  <dc:creator>Salman Faris</dc:creator>
  <cp:lastModifiedBy>Salman Faris</cp:lastModifiedBy>
  <cp:revision>7</cp:revision>
  <dcterms:created xsi:type="dcterms:W3CDTF">2025-03-03T05:34:35Z</dcterms:created>
  <dcterms:modified xsi:type="dcterms:W3CDTF">2025-03-03T21:05:51Z</dcterms:modified>
</cp:coreProperties>
</file>