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5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5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8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7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2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5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85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6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6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3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7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5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9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72132271_ChatGPT_in_Practice_Increasing_Event_Planning_Efficiency_Through_Artificial_Intelligence" TargetMode="External"/><Relationship Id="rId4" Type="http://schemas.openxmlformats.org/officeDocument/2006/relationships/hyperlink" Target="https://www.tensorflow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07official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200"/>
            <a:ext cx="577342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</a:t>
            </a:r>
            <a:r>
              <a:rPr spc="-165" dirty="0"/>
              <a:t> </a:t>
            </a:r>
            <a:r>
              <a:rPr spc="-5" dirty="0"/>
              <a:t>–</a:t>
            </a:r>
            <a:r>
              <a:rPr spc="-35" dirty="0"/>
              <a:t> </a:t>
            </a:r>
            <a:r>
              <a:rPr spc="-7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295400"/>
            <a:ext cx="10287000" cy="526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310" indent="-343535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Model Building: </a:t>
            </a:r>
            <a:r>
              <a:rPr sz="2000" dirty="0">
                <a:latin typeface="Times New Roman"/>
                <a:cs typeface="Times New Roman"/>
              </a:rPr>
              <a:t>The code defines a sequential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using Keras. 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consists of an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Embedding </a:t>
            </a:r>
            <a:r>
              <a:rPr sz="2000" spc="-20" dirty="0">
                <a:latin typeface="Times New Roman"/>
                <a:cs typeface="Times New Roman"/>
              </a:rPr>
              <a:t>layer, </a:t>
            </a:r>
            <a:r>
              <a:rPr sz="2000" spc="-5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LSTM (Long </a:t>
            </a:r>
            <a:r>
              <a:rPr sz="2000" spc="-15" dirty="0">
                <a:latin typeface="Times New Roman"/>
                <a:cs typeface="Times New Roman"/>
              </a:rPr>
              <a:t>Short-Term </a:t>
            </a:r>
            <a:r>
              <a:rPr sz="2000" spc="-5" dirty="0">
                <a:latin typeface="Times New Roman"/>
                <a:cs typeface="Times New Roman"/>
              </a:rPr>
              <a:t>Memory) layers, </a:t>
            </a:r>
            <a:r>
              <a:rPr sz="2000" dirty="0">
                <a:latin typeface="Times New Roman"/>
                <a:cs typeface="Times New Roman"/>
              </a:rPr>
              <a:t>and two Dense </a:t>
            </a:r>
            <a:r>
              <a:rPr sz="2000" spc="-5" dirty="0">
                <a:latin typeface="Times New Roman"/>
                <a:cs typeface="Times New Roman"/>
              </a:rPr>
              <a:t>layers.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Embedding layer </a:t>
            </a:r>
            <a:r>
              <a:rPr sz="2000" dirty="0">
                <a:latin typeface="Times New Roman"/>
                <a:cs typeface="Times New Roman"/>
              </a:rPr>
              <a:t>converts words into dense vectors, which are then fed into the LSTM </a:t>
            </a:r>
            <a:r>
              <a:rPr sz="2000" spc="-5" dirty="0">
                <a:latin typeface="Times New Roman"/>
                <a:cs typeface="Times New Roman"/>
              </a:rPr>
              <a:t>layers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sequential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softmax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multi-class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Model </a:t>
            </a:r>
            <a:r>
              <a:rPr sz="2000" b="1" spc="-15" dirty="0">
                <a:latin typeface="Times New Roman"/>
                <a:cs typeface="Times New Roman"/>
              </a:rPr>
              <a:t>Training: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compiled </a:t>
            </a:r>
            <a:r>
              <a:rPr sz="2000" dirty="0">
                <a:latin typeface="Times New Roman"/>
                <a:cs typeface="Times New Roman"/>
              </a:rPr>
              <a:t>with the Adam </a:t>
            </a:r>
            <a:r>
              <a:rPr sz="2000" spc="-5" dirty="0">
                <a:latin typeface="Times New Roman"/>
                <a:cs typeface="Times New Roman"/>
              </a:rPr>
              <a:t>optimizer </a:t>
            </a:r>
            <a:r>
              <a:rPr sz="2000" dirty="0">
                <a:latin typeface="Times New Roman"/>
                <a:cs typeface="Times New Roman"/>
              </a:rPr>
              <a:t>and categorical cross-entropy loss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prepared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epochs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batch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Model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Evaluation: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model's</a:t>
            </a:r>
            <a:r>
              <a:rPr sz="2000" dirty="0">
                <a:latin typeface="Times New Roman"/>
                <a:cs typeface="Times New Roman"/>
              </a:rPr>
              <a:t> performance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accuracy.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marR="224790" indent="-34353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Chatbot Interaction: </a:t>
            </a:r>
            <a:r>
              <a:rPr sz="2000" spc="-20" dirty="0">
                <a:latin typeface="Times New Roman"/>
                <a:cs typeface="Times New Roman"/>
              </a:rPr>
              <a:t>Finally, </a:t>
            </a:r>
            <a:r>
              <a:rPr sz="2000" dirty="0">
                <a:latin typeface="Times New Roman"/>
                <a:cs typeface="Times New Roman"/>
              </a:rPr>
              <a:t>the code allows interaction with the chatbot. It </a:t>
            </a:r>
            <a:r>
              <a:rPr sz="2000" spc="-5" dirty="0">
                <a:latin typeface="Times New Roman"/>
                <a:cs typeface="Times New Roman"/>
              </a:rPr>
              <a:t>takes </a:t>
            </a:r>
            <a:r>
              <a:rPr sz="2000" dirty="0">
                <a:latin typeface="Times New Roman"/>
                <a:cs typeface="Times New Roman"/>
              </a:rPr>
              <a:t>user input,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dirty="0">
                <a:latin typeface="Times New Roman"/>
                <a:cs typeface="Times New Roman"/>
              </a:rPr>
              <a:t> training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preprocessed,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response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6EF8D5-DA3B-ED8C-E50C-A67F6E382881}"/>
              </a:ext>
            </a:extLst>
          </p:cNvPr>
          <p:cNvCxnSpPr>
            <a:cxnSpLocks/>
          </p:cNvCxnSpPr>
          <p:nvPr/>
        </p:nvCxnSpPr>
        <p:spPr>
          <a:xfrm flipV="1">
            <a:off x="1905000" y="1066800"/>
            <a:ext cx="10287000" cy="4891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41967"/>
            <a:ext cx="2420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</a:t>
            </a:r>
            <a:r>
              <a:rPr spc="-20" dirty="0"/>
              <a:t>U</a:t>
            </a:r>
            <a:r>
              <a:rPr spc="-385" dirty="0"/>
              <a:t>L</a:t>
            </a:r>
            <a:r>
              <a:rPr spc="-5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00" y="1295400"/>
            <a:ext cx="10820400" cy="5360035"/>
            <a:chOff x="201168" y="1403597"/>
            <a:chExt cx="11991340" cy="5360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4288" y="1403597"/>
              <a:ext cx="6077711" cy="5359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59" y="1598676"/>
              <a:ext cx="5558028" cy="47899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68" y="4370854"/>
              <a:ext cx="6269736" cy="2392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239" y="4565904"/>
              <a:ext cx="5699760" cy="1822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168" y="1405128"/>
              <a:ext cx="6269736" cy="33300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239" y="1600200"/>
              <a:ext cx="5699760" cy="2759964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936C80-3C9A-9A19-2883-2CA4A36FA488}"/>
              </a:ext>
            </a:extLst>
          </p:cNvPr>
          <p:cNvCxnSpPr>
            <a:cxnSpLocks/>
          </p:cNvCxnSpPr>
          <p:nvPr/>
        </p:nvCxnSpPr>
        <p:spPr>
          <a:xfrm flipV="1">
            <a:off x="1700023" y="1029458"/>
            <a:ext cx="10491977" cy="4750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32867"/>
            <a:ext cx="386842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173287" y="1575928"/>
            <a:ext cx="10018713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dirty="0"/>
              <a:t>In conclusion, the </a:t>
            </a:r>
            <a:r>
              <a:rPr spc="-5" dirty="0"/>
              <a:t>development </a:t>
            </a:r>
            <a:r>
              <a:rPr dirty="0"/>
              <a:t>of the Event Planning Chatbot utilizing </a:t>
            </a:r>
            <a:r>
              <a:rPr spc="-5" dirty="0"/>
              <a:t>machine </a:t>
            </a:r>
            <a:r>
              <a:rPr dirty="0"/>
              <a:t> learning</a:t>
            </a:r>
            <a:r>
              <a:rPr spc="-4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natural</a:t>
            </a:r>
            <a:r>
              <a:rPr spc="-25" dirty="0"/>
              <a:t> </a:t>
            </a:r>
            <a:r>
              <a:rPr dirty="0"/>
              <a:t>language</a:t>
            </a:r>
            <a:r>
              <a:rPr spc="-20" dirty="0"/>
              <a:t> </a:t>
            </a:r>
            <a:r>
              <a:rPr dirty="0"/>
              <a:t>processing</a:t>
            </a:r>
            <a:r>
              <a:rPr spc="-30" dirty="0"/>
              <a:t> </a:t>
            </a:r>
            <a:r>
              <a:rPr dirty="0"/>
              <a:t>techniques</a:t>
            </a:r>
            <a:r>
              <a:rPr spc="-35" dirty="0"/>
              <a:t> </a:t>
            </a:r>
            <a:r>
              <a:rPr dirty="0"/>
              <a:t>has</a:t>
            </a:r>
            <a:r>
              <a:rPr spc="5" dirty="0"/>
              <a:t> </a:t>
            </a:r>
            <a:r>
              <a:rPr dirty="0"/>
              <a:t>been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significant</a:t>
            </a:r>
            <a:r>
              <a:rPr spc="-25" dirty="0"/>
              <a:t> </a:t>
            </a:r>
            <a:r>
              <a:rPr spc="-15" dirty="0"/>
              <a:t>endeavor. </a:t>
            </a:r>
            <a:r>
              <a:rPr spc="-585" dirty="0"/>
              <a:t> </a:t>
            </a:r>
            <a:r>
              <a:rPr dirty="0"/>
              <a:t>Through extensive data preprocessing, training data preparation, and </a:t>
            </a:r>
            <a:r>
              <a:rPr spc="-5" dirty="0"/>
              <a:t>model </a:t>
            </a:r>
            <a:r>
              <a:rPr dirty="0"/>
              <a:t>training, </a:t>
            </a:r>
            <a:r>
              <a:rPr spc="-585" dirty="0"/>
              <a:t> </a:t>
            </a:r>
            <a:r>
              <a:rPr spc="-5" dirty="0"/>
              <a:t>we </a:t>
            </a:r>
            <a:r>
              <a:rPr dirty="0"/>
              <a:t>have successfully created a chatbot capable of understanding and responding to </a:t>
            </a:r>
            <a:r>
              <a:rPr spc="5" dirty="0"/>
              <a:t> </a:t>
            </a:r>
            <a:r>
              <a:rPr spc="-5" dirty="0"/>
              <a:t>user queries </a:t>
            </a:r>
            <a:r>
              <a:rPr dirty="0"/>
              <a:t>regarding event planning. The integration of </a:t>
            </a:r>
            <a:r>
              <a:rPr spc="-5" dirty="0"/>
              <a:t>LSTM </a:t>
            </a:r>
            <a:r>
              <a:rPr dirty="0"/>
              <a:t>networks, word </a:t>
            </a:r>
            <a:r>
              <a:rPr spc="5" dirty="0"/>
              <a:t> </a:t>
            </a:r>
            <a:r>
              <a:rPr spc="-5" dirty="0"/>
              <a:t>lemmatization, </a:t>
            </a:r>
            <a:r>
              <a:rPr dirty="0"/>
              <a:t>and deep learning architectures has resulted in a highly accurate and </a:t>
            </a:r>
            <a:r>
              <a:rPr spc="5" dirty="0"/>
              <a:t> </a:t>
            </a:r>
            <a:r>
              <a:rPr dirty="0"/>
              <a:t>responsive </a:t>
            </a:r>
            <a:r>
              <a:rPr spc="-5" dirty="0"/>
              <a:t>system. </a:t>
            </a:r>
            <a:r>
              <a:rPr dirty="0"/>
              <a:t>Moving </a:t>
            </a:r>
            <a:r>
              <a:rPr spc="-5" dirty="0"/>
              <a:t>forward, </a:t>
            </a:r>
            <a:r>
              <a:rPr dirty="0"/>
              <a:t>continuous </a:t>
            </a:r>
            <a:r>
              <a:rPr spc="-5" dirty="0"/>
              <a:t>refinement </a:t>
            </a:r>
            <a:r>
              <a:rPr dirty="0"/>
              <a:t>and expansion of the </a:t>
            </a:r>
            <a:r>
              <a:rPr spc="5" dirty="0"/>
              <a:t> </a:t>
            </a:r>
            <a:r>
              <a:rPr spc="-5" dirty="0"/>
              <a:t>chatbot's capabilities will </a:t>
            </a:r>
            <a:r>
              <a:rPr dirty="0"/>
              <a:t>enhance its usability and </a:t>
            </a:r>
            <a:r>
              <a:rPr spc="-5" dirty="0"/>
              <a:t>effectiveness </a:t>
            </a:r>
            <a:r>
              <a:rPr dirty="0"/>
              <a:t>in assisting users 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event</a:t>
            </a:r>
            <a:r>
              <a:rPr spc="-15" dirty="0"/>
              <a:t> </a:t>
            </a:r>
            <a:r>
              <a:rPr dirty="0"/>
              <a:t>planning</a:t>
            </a:r>
            <a:r>
              <a:rPr spc="-25" dirty="0"/>
              <a:t> </a:t>
            </a:r>
            <a:r>
              <a:rPr dirty="0"/>
              <a:t>tasks.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2CCEE7-E3AE-4AC8-FC50-E2F36D4A661C}"/>
              </a:ext>
            </a:extLst>
          </p:cNvPr>
          <p:cNvCxnSpPr>
            <a:cxnSpLocks/>
          </p:cNvCxnSpPr>
          <p:nvPr/>
        </p:nvCxnSpPr>
        <p:spPr>
          <a:xfrm>
            <a:off x="2057400" y="1091381"/>
            <a:ext cx="101346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3716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1" y="1524000"/>
            <a:ext cx="9906000" cy="338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Keras Documentation.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u="heavy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imes New Roman"/>
                <a:cs typeface="Times New Roman"/>
                <a:hlinkClick r:id="rId2"/>
              </a:rPr>
              <a:t>https://keras.io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endParaRPr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spc="-60" dirty="0">
                <a:latin typeface="Times New Roman"/>
                <a:cs typeface="Times New Roman"/>
              </a:rPr>
              <a:t>NLTK</a:t>
            </a:r>
            <a:r>
              <a:rPr sz="2400" spc="-5" dirty="0">
                <a:latin typeface="Times New Roman"/>
                <a:cs typeface="Times New Roman"/>
              </a:rPr>
              <a:t> Documentation.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https://www.nltk.org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endParaRPr sz="25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spc="-20" dirty="0">
                <a:latin typeface="Times New Roman"/>
                <a:cs typeface="Times New Roman"/>
              </a:rPr>
              <a:t>TensorFlow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Documentation.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https://www.tensorflow.org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endParaRPr sz="25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Research </a:t>
            </a:r>
            <a:r>
              <a:rPr sz="2400" spc="-25" dirty="0">
                <a:latin typeface="Times New Roman"/>
                <a:cs typeface="Times New Roman"/>
              </a:rPr>
              <a:t>paper.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https://www.researchgate.net/publication/372132271_ChatGPT_in_Practice_Incre </a:t>
            </a:r>
            <a:r>
              <a:rPr sz="2400" spc="-58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asing_Event_Planning_Efficiency_Through_Artificial_Intelligence</a:t>
            </a:r>
            <a:r>
              <a:rPr sz="2400" spc="-15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735BCE-F457-BD28-9807-69EDF5AFBE08}"/>
              </a:ext>
            </a:extLst>
          </p:cNvPr>
          <p:cNvCxnSpPr>
            <a:cxnSpLocks/>
          </p:cNvCxnSpPr>
          <p:nvPr/>
        </p:nvCxnSpPr>
        <p:spPr>
          <a:xfrm>
            <a:off x="2057401" y="1092200"/>
            <a:ext cx="1013459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693" y="860805"/>
            <a:ext cx="102457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17185" algn="l"/>
              </a:tabLst>
            </a:pPr>
            <a:r>
              <a:rPr sz="4800" spc="-5" dirty="0"/>
              <a:t>EVENT</a:t>
            </a:r>
            <a:r>
              <a:rPr sz="4800" spc="-75" dirty="0"/>
              <a:t> </a:t>
            </a:r>
            <a:r>
              <a:rPr sz="4800" spc="-5" dirty="0"/>
              <a:t>PLANNING	</a:t>
            </a:r>
            <a:r>
              <a:rPr sz="4800" spc="-75" dirty="0"/>
              <a:t>CHATBOT</a:t>
            </a:r>
            <a:r>
              <a:rPr sz="4800" spc="-180" dirty="0"/>
              <a:t> </a:t>
            </a:r>
            <a:r>
              <a:rPr sz="4800" spc="-5" dirty="0"/>
              <a:t>USING </a:t>
            </a:r>
            <a:r>
              <a:rPr sz="4800" spc="-1185" dirty="0"/>
              <a:t> </a:t>
            </a:r>
            <a:r>
              <a:rPr sz="4800" spc="-5" dirty="0"/>
              <a:t>DEEP</a:t>
            </a:r>
            <a:r>
              <a:rPr sz="4800" spc="-180" dirty="0"/>
              <a:t> </a:t>
            </a:r>
            <a:r>
              <a:rPr sz="4800" spc="-5" dirty="0"/>
              <a:t>LEARNING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207" y="2847150"/>
            <a:ext cx="2994517" cy="27106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30330" y="3045967"/>
            <a:ext cx="448527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Presented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lang="en-GB" sz="2400" dirty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dirty="0" err="1">
                <a:latin typeface="Times New Roman"/>
                <a:cs typeface="Times New Roman"/>
              </a:rPr>
              <a:t>Salmaan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dirty="0" err="1">
                <a:latin typeface="Times New Roman"/>
                <a:cs typeface="Times New Roman"/>
              </a:rPr>
              <a:t>Shareef</a:t>
            </a:r>
            <a:r>
              <a:rPr lang="en-GB" sz="2400" dirty="0">
                <a:latin typeface="Times New Roman"/>
                <a:cs typeface="Times New Roman"/>
              </a:rPr>
              <a:t>. 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salmaanshareef2003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24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ai</a:t>
            </a:r>
            <a:r>
              <a:rPr sz="24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l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om </a:t>
            </a:r>
            <a:r>
              <a:rPr sz="24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no:</a:t>
            </a:r>
            <a:r>
              <a:rPr lang="en-GB" sz="2400" spc="-15" dirty="0">
                <a:latin typeface="Times New Roman"/>
                <a:cs typeface="Times New Roman"/>
              </a:rPr>
              <a:t>422521104702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University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Engineering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Villupuram.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762000"/>
            <a:ext cx="2164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905000"/>
            <a:ext cx="6550356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Overview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dirty="0">
                <a:latin typeface="Times New Roman"/>
                <a:cs typeface="Times New Roman"/>
              </a:rPr>
              <a:t>Proposed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solution</a:t>
            </a: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Requirements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Model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Result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Conclusion</a:t>
            </a:r>
            <a:endParaRPr sz="28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References</a:t>
            </a:r>
            <a:endParaRPr sz="28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CF62BC-31B5-54BB-0B1F-1AEA0CCD43DE}"/>
              </a:ext>
            </a:extLst>
          </p:cNvPr>
          <p:cNvCxnSpPr>
            <a:cxnSpLocks/>
          </p:cNvCxnSpPr>
          <p:nvPr/>
        </p:nvCxnSpPr>
        <p:spPr>
          <a:xfrm>
            <a:off x="1676400" y="1397000"/>
            <a:ext cx="105156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699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  <a:r>
              <a:rPr spc="-40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1676400"/>
            <a:ext cx="10208006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773804" algn="l"/>
              </a:tabLst>
            </a:pPr>
            <a:r>
              <a:rPr sz="2400" dirty="0">
                <a:latin typeface="Times New Roman"/>
                <a:cs typeface="Times New Roman"/>
              </a:rPr>
              <a:t>In the event planning </a:t>
            </a:r>
            <a:r>
              <a:rPr sz="2400" spc="-20" dirty="0">
                <a:latin typeface="Times New Roman"/>
                <a:cs typeface="Times New Roman"/>
              </a:rPr>
              <a:t>industry, </a:t>
            </a:r>
            <a:r>
              <a:rPr sz="2400" dirty="0">
                <a:latin typeface="Times New Roman"/>
                <a:cs typeface="Times New Roman"/>
              </a:rPr>
              <a:t>professionals often </a:t>
            </a:r>
            <a:r>
              <a:rPr sz="2400" spc="-5" dirty="0">
                <a:latin typeface="Times New Roman"/>
                <a:cs typeface="Times New Roman"/>
              </a:rPr>
              <a:t>face challenges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efficiently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managing </a:t>
            </a:r>
            <a:r>
              <a:rPr sz="2400" dirty="0">
                <a:latin typeface="Times New Roman"/>
                <a:cs typeface="Times New Roman"/>
              </a:rPr>
              <a:t>various aspects of events. The </a:t>
            </a:r>
            <a:r>
              <a:rPr sz="2400" spc="-5" dirty="0">
                <a:latin typeface="Times New Roman"/>
                <a:cs typeface="Times New Roman"/>
              </a:rPr>
              <a:t>time-consuming </a:t>
            </a:r>
            <a:r>
              <a:rPr sz="2400" dirty="0">
                <a:latin typeface="Times New Roman"/>
                <a:cs typeface="Times New Roman"/>
              </a:rPr>
              <a:t>nature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coordination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 can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inefficiencies,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delays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event planning. Therefore,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need for an Event Planning Chatbot that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personalized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recommendations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processes.	By leveraging advanced technologies such as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Natural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(NLP)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machine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algorithms.</a:t>
            </a:r>
            <a:endParaRPr sz="24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04AD4-93E3-4A02-9684-C6FF7E154626}"/>
              </a:ext>
            </a:extLst>
          </p:cNvPr>
          <p:cNvCxnSpPr>
            <a:cxnSpLocks/>
          </p:cNvCxnSpPr>
          <p:nvPr/>
        </p:nvCxnSpPr>
        <p:spPr>
          <a:xfrm>
            <a:off x="1752600" y="1397000"/>
            <a:ext cx="10439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804798"/>
            <a:ext cx="775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PROJECT</a:t>
            </a:r>
            <a:r>
              <a:rPr spc="-130" dirty="0"/>
              <a:t> </a:t>
            </a:r>
            <a:r>
              <a:rPr spc="-5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828800"/>
            <a:ext cx="9603740" cy="4126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400" spc="-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project involves creating an Event </a:t>
            </a:r>
            <a:r>
              <a:rPr sz="2400" spc="-5" dirty="0">
                <a:latin typeface="Times New Roman"/>
                <a:cs typeface="Times New Roman"/>
              </a:rPr>
              <a:t>Planning </a:t>
            </a:r>
            <a:r>
              <a:rPr sz="2400" dirty="0">
                <a:latin typeface="Times New Roman"/>
                <a:cs typeface="Times New Roman"/>
              </a:rPr>
              <a:t>Chatbot using advanced </a:t>
            </a:r>
            <a:r>
              <a:rPr sz="2400" spc="-5" dirty="0">
                <a:latin typeface="Times New Roman"/>
                <a:cs typeface="Times New Roman"/>
              </a:rPr>
              <a:t>NLP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learning techniques to </a:t>
            </a:r>
            <a:r>
              <a:rPr sz="2400" spc="-5" dirty="0">
                <a:latin typeface="Times New Roman"/>
                <a:cs typeface="Times New Roman"/>
              </a:rPr>
              <a:t>automate </a:t>
            </a:r>
            <a:r>
              <a:rPr sz="2400" dirty="0">
                <a:latin typeface="Times New Roman"/>
                <a:cs typeface="Times New Roman"/>
              </a:rPr>
              <a:t>event </a:t>
            </a:r>
            <a:r>
              <a:rPr sz="2400" spc="-5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tasks.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chatbot understands user inputs like event details, participant </a:t>
            </a:r>
            <a:r>
              <a:rPr sz="2400" spc="-5" dirty="0">
                <a:latin typeface="Times New Roman"/>
                <a:cs typeface="Times New Roman"/>
              </a:rPr>
              <a:t>information,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budget constraints, generating intelligent responses and </a:t>
            </a:r>
            <a:r>
              <a:rPr sz="2400" spc="-5" dirty="0">
                <a:latin typeface="Times New Roman"/>
                <a:cs typeface="Times New Roman"/>
              </a:rPr>
              <a:t>recommendations.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400" spc="-5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leveraging </a:t>
            </a:r>
            <a:r>
              <a:rPr sz="2400" spc="-5" dirty="0">
                <a:latin typeface="Times New Roman"/>
                <a:cs typeface="Times New Roman"/>
              </a:rPr>
              <a:t>LSTM </a:t>
            </a:r>
            <a:r>
              <a:rPr sz="2400" dirty="0">
                <a:latin typeface="Times New Roman"/>
                <a:cs typeface="Times New Roman"/>
              </a:rPr>
              <a:t>networks, it retains context during conversations, ensuring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coherent interactions and personalized assistance.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400" dirty="0">
                <a:latin typeface="Times New Roman"/>
                <a:cs typeface="Times New Roman"/>
              </a:rPr>
              <a:t>Integrating with event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</a:t>
            </a:r>
            <a:r>
              <a:rPr sz="2400" dirty="0">
                <a:latin typeface="Times New Roman"/>
                <a:cs typeface="Times New Roman"/>
              </a:rPr>
              <a:t> the chatbot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real-time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collaboration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efficiency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event planning processes.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400" spc="-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goal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provide a </a:t>
            </a:r>
            <a:r>
              <a:rPr sz="2400" spc="-5" dirty="0">
                <a:latin typeface="Times New Roman"/>
                <a:cs typeface="Times New Roman"/>
              </a:rPr>
              <a:t>seamless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 that </a:t>
            </a:r>
            <a:r>
              <a:rPr sz="2400" spc="-5" dirty="0">
                <a:latin typeface="Times New Roman"/>
                <a:cs typeface="Times New Roman"/>
              </a:rPr>
              <a:t>revolutionizes </a:t>
            </a:r>
            <a:r>
              <a:rPr sz="2400" dirty="0">
                <a:latin typeface="Times New Roman"/>
                <a:cs typeface="Times New Roman"/>
              </a:rPr>
              <a:t>the event planning experience for both </a:t>
            </a:r>
            <a:r>
              <a:rPr sz="2400" spc="-5" dirty="0">
                <a:latin typeface="Times New Roman"/>
                <a:cs typeface="Times New Roman"/>
              </a:rPr>
              <a:t>organizers 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5" dirty="0">
                <a:latin typeface="Times New Roman"/>
                <a:cs typeface="Times New Roman"/>
              </a:rPr>
              <a:t> participants.</a:t>
            </a:r>
            <a:endParaRPr sz="24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6394D-CD5B-54A8-DCA3-6D889F038AE6}"/>
              </a:ext>
            </a:extLst>
          </p:cNvPr>
          <p:cNvCxnSpPr>
            <a:cxnSpLocks/>
          </p:cNvCxnSpPr>
          <p:nvPr/>
        </p:nvCxnSpPr>
        <p:spPr>
          <a:xfrm>
            <a:off x="1828800" y="1439798"/>
            <a:ext cx="10363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983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-3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387" y="1295400"/>
            <a:ext cx="1005840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5605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Natural Language </a:t>
            </a:r>
            <a:r>
              <a:rPr sz="2400" b="1" spc="-10" dirty="0">
                <a:latin typeface="Times New Roman"/>
                <a:cs typeface="Times New Roman"/>
              </a:rPr>
              <a:t>Processing </a:t>
            </a:r>
            <a:r>
              <a:rPr sz="2400" b="1" spc="-5" dirty="0">
                <a:latin typeface="Times New Roman"/>
                <a:cs typeface="Times New Roman"/>
              </a:rPr>
              <a:t>(NLP):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idea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NLP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lemmatization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and understand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</a:t>
            </a: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inputs.</a:t>
            </a:r>
          </a:p>
          <a:p>
            <a:pPr marL="812800" marR="508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Tokenization: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phrases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tokens.</a:t>
            </a:r>
          </a:p>
          <a:p>
            <a:pPr marL="812800" marR="66675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Lemmatization: </a:t>
            </a:r>
            <a:r>
              <a:rPr sz="2400" spc="-5" dirty="0">
                <a:latin typeface="Times New Roman"/>
                <a:cs typeface="Times New Roman"/>
              </a:rPr>
              <a:t>Lemmatization is employed </a:t>
            </a:r>
            <a:r>
              <a:rPr sz="2400" dirty="0">
                <a:latin typeface="Times New Roman"/>
                <a:cs typeface="Times New Roman"/>
              </a:rPr>
              <a:t>to reduce </a:t>
            </a:r>
            <a:r>
              <a:rPr sz="2400" spc="-5" dirty="0">
                <a:latin typeface="Times New Roman"/>
                <a:cs typeface="Times New Roman"/>
              </a:rPr>
              <a:t>words </a:t>
            </a:r>
            <a:r>
              <a:rPr sz="2400" dirty="0">
                <a:latin typeface="Times New Roman"/>
                <a:cs typeface="Times New Roman"/>
              </a:rPr>
              <a:t>to their base or root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marR="107314" indent="-343535"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Neural Network </a:t>
            </a:r>
            <a:r>
              <a:rPr sz="2400" b="1" spc="-10" dirty="0">
                <a:latin typeface="Times New Roman"/>
                <a:cs typeface="Times New Roman"/>
              </a:rPr>
              <a:t>Architecture: </a:t>
            </a: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defines a neural network architecture using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Keras, 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Embedding,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LSTM,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Dense,</a:t>
            </a:r>
            <a:r>
              <a:rPr sz="2400" dirty="0">
                <a:latin typeface="Times New Roman"/>
                <a:cs typeface="Times New Roman"/>
              </a:rPr>
              <a:t> and Dropout,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learning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85B8D1-DEAD-42EC-A6DA-5772F9DA0A40}"/>
              </a:ext>
            </a:extLst>
          </p:cNvPr>
          <p:cNvCxnSpPr>
            <a:cxnSpLocks/>
          </p:cNvCxnSpPr>
          <p:nvPr/>
        </p:nvCxnSpPr>
        <p:spPr>
          <a:xfrm flipV="1">
            <a:off x="1828800" y="939800"/>
            <a:ext cx="10363200" cy="508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92912"/>
            <a:ext cx="9354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SYSTEM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219" y="1447800"/>
            <a:ext cx="1036320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Hardware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Requirements: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marR="413384" indent="-343535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Processor: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modern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 i5 or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Ryzen</a:t>
            </a:r>
            <a:r>
              <a:rPr sz="2400" dirty="0">
                <a:latin typeface="Times New Roman"/>
                <a:cs typeface="Times New Roman"/>
              </a:rPr>
              <a:t> 5)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 </a:t>
            </a:r>
            <a:r>
              <a:rPr sz="2400" spc="-20" dirty="0">
                <a:latin typeface="Times New Roman"/>
                <a:cs typeface="Times New Roman"/>
              </a:rPr>
              <a:t>efficiently.</a:t>
            </a:r>
            <a:endParaRPr sz="2400" dirty="0">
              <a:latin typeface="Times New Roman"/>
              <a:cs typeface="Times New Roman"/>
            </a:endParaRPr>
          </a:p>
          <a:p>
            <a:pPr marL="355600" marR="781050" indent="-343535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Memory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(RAM):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8GB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smooth</a:t>
            </a:r>
            <a:r>
              <a:rPr sz="2400" dirty="0">
                <a:latin typeface="Times New Roman"/>
                <a:cs typeface="Times New Roman"/>
              </a:rPr>
              <a:t> execution,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especially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dirty="0">
                <a:latin typeface="Times New Roman"/>
                <a:cs typeface="Times New Roman"/>
              </a:rPr>
              <a:t> training.</a:t>
            </a:r>
          </a:p>
          <a:p>
            <a:pPr marL="469265" marR="5080" indent="-4572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Storage: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Adequate</a:t>
            </a:r>
            <a:r>
              <a:rPr sz="2400" spc="-5" dirty="0">
                <a:latin typeface="Times New Roman"/>
                <a:cs typeface="Times New Roman"/>
              </a:rPr>
              <a:t> storage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10GB </a:t>
            </a:r>
            <a:r>
              <a:rPr sz="2400" dirty="0">
                <a:latin typeface="Times New Roman"/>
                <a:cs typeface="Times New Roman"/>
              </a:rPr>
              <a:t>free space).</a:t>
            </a:r>
          </a:p>
          <a:p>
            <a:pPr marL="355600" marR="333375" indent="-343535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Graphics </a:t>
            </a:r>
            <a:r>
              <a:rPr sz="2400" b="1" spc="-5" dirty="0">
                <a:latin typeface="Times New Roman"/>
                <a:cs typeface="Times New Roman"/>
              </a:rPr>
              <a:t>Processing Unit (GPU) </a:t>
            </a:r>
            <a:r>
              <a:rPr sz="2400" b="1" dirty="0">
                <a:latin typeface="Times New Roman"/>
                <a:cs typeface="Times New Roman"/>
              </a:rPr>
              <a:t>(Optional):</a:t>
            </a:r>
            <a:r>
              <a:rPr sz="2400" dirty="0">
                <a:latin typeface="Times New Roman"/>
                <a:cs typeface="Times New Roman"/>
              </a:rPr>
              <a:t>A dedicated </a:t>
            </a:r>
            <a:r>
              <a:rPr sz="2400" spc="-5" dirty="0">
                <a:latin typeface="Times New Roman"/>
                <a:cs typeface="Times New Roman"/>
              </a:rPr>
              <a:t>GPU, </a:t>
            </a:r>
            <a:r>
              <a:rPr sz="2400" dirty="0">
                <a:latin typeface="Times New Roman"/>
                <a:cs typeface="Times New Roman"/>
              </a:rPr>
              <a:t>such as </a:t>
            </a:r>
            <a:r>
              <a:rPr sz="2400" spc="-5" dirty="0">
                <a:latin typeface="Times New Roman"/>
                <a:cs typeface="Times New Roman"/>
              </a:rPr>
              <a:t>NVIDIA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GeForce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GTX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AMD</a:t>
            </a:r>
            <a:r>
              <a:rPr sz="2400" dirty="0">
                <a:latin typeface="Times New Roman"/>
                <a:cs typeface="Times New Roman"/>
              </a:rPr>
              <a:t> Radeon,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significantly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accelerate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 learning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like </a:t>
            </a:r>
            <a:r>
              <a:rPr sz="2400" spc="-5" dirty="0">
                <a:latin typeface="Times New Roman"/>
                <a:cs typeface="Times New Roman"/>
              </a:rPr>
              <a:t>LSTM </a:t>
            </a:r>
            <a:r>
              <a:rPr sz="2400" dirty="0">
                <a:latin typeface="Times New Roman"/>
                <a:cs typeface="Times New Roman"/>
              </a:rPr>
              <a:t>networks. </a:t>
            </a:r>
            <a:r>
              <a:rPr sz="2400" spc="-15" dirty="0">
                <a:latin typeface="Times New Roman"/>
                <a:cs typeface="Times New Roman"/>
              </a:rPr>
              <a:t>However,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strictly required for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E37C2-A0AA-DFA3-254B-96B666A0263E}"/>
              </a:ext>
            </a:extLst>
          </p:cNvPr>
          <p:cNvCxnSpPr>
            <a:cxnSpLocks/>
          </p:cNvCxnSpPr>
          <p:nvPr/>
        </p:nvCxnSpPr>
        <p:spPr>
          <a:xfrm>
            <a:off x="1804219" y="1327912"/>
            <a:ext cx="10387781" cy="2949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808430"/>
            <a:ext cx="8915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SYSTEM</a:t>
            </a:r>
            <a:r>
              <a:rPr spc="15" dirty="0"/>
              <a:t> </a:t>
            </a:r>
            <a:r>
              <a:rPr spc="-10" dirty="0"/>
              <a:t>REQUIREMENTS</a:t>
            </a:r>
            <a:r>
              <a:rPr spc="45" dirty="0"/>
              <a:t> </a:t>
            </a:r>
            <a:r>
              <a:rPr spc="-5" dirty="0"/>
              <a:t>– </a:t>
            </a:r>
            <a:r>
              <a:rPr spc="-7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0" y="1676400"/>
            <a:ext cx="1008634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latin typeface="Times New Roman"/>
                <a:cs typeface="Times New Roman"/>
              </a:rPr>
              <a:t>    </a:t>
            </a:r>
            <a:r>
              <a:rPr sz="2400" b="1" spc="-10" dirty="0">
                <a:latin typeface="Times New Roman"/>
                <a:cs typeface="Times New Roman"/>
              </a:rPr>
              <a:t>Software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Requirements:</a:t>
            </a:r>
            <a:endParaRPr sz="2400" dirty="0">
              <a:latin typeface="Times New Roman"/>
              <a:cs typeface="Times New Roman"/>
            </a:endParaRPr>
          </a:p>
          <a:p>
            <a:pPr marL="355600" marR="1244600" indent="-3429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Python: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implemented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</a:t>
            </a:r>
            <a:r>
              <a:rPr lang="en-US" sz="2400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3.6,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3.7,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3.8)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  <a:p>
            <a:pPr marL="355600" marR="340995" indent="-3429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JSON </a:t>
            </a:r>
            <a:r>
              <a:rPr sz="2400" b="1" dirty="0">
                <a:latin typeface="Times New Roman"/>
                <a:cs typeface="Times New Roman"/>
              </a:rPr>
              <a:t>Data File: </a:t>
            </a:r>
            <a:r>
              <a:rPr sz="2400" dirty="0">
                <a:latin typeface="Times New Roman"/>
                <a:cs typeface="Times New Roman"/>
              </a:rPr>
              <a:t>Ensure you have a </a:t>
            </a:r>
            <a:r>
              <a:rPr sz="2400" spc="-5" dirty="0">
                <a:latin typeface="Times New Roman"/>
                <a:cs typeface="Times New Roman"/>
              </a:rPr>
              <a:t>JSON </a:t>
            </a:r>
            <a:r>
              <a:rPr sz="2400" dirty="0">
                <a:latin typeface="Times New Roman"/>
                <a:cs typeface="Times New Roman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named 'dataset1.json' </a:t>
            </a:r>
            <a:r>
              <a:rPr sz="2400" dirty="0">
                <a:latin typeface="Times New Roman"/>
                <a:cs typeface="Times New Roman"/>
              </a:rPr>
              <a:t>containing intents,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responses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chatbot.</a:t>
            </a:r>
          </a:p>
          <a:p>
            <a:pPr marL="355600" marR="5080" indent="-3429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NumPy: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NumPy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NumPy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 1.21.4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  <a:p>
            <a:pPr marL="355600" marR="139065" indent="-3429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NLTK </a:t>
            </a:r>
            <a:r>
              <a:rPr sz="2400" b="1" dirty="0">
                <a:latin typeface="Times New Roman"/>
                <a:cs typeface="Times New Roman"/>
              </a:rPr>
              <a:t>(Natural Language </a:t>
            </a:r>
            <a:r>
              <a:rPr sz="2400" b="1" spc="-25" dirty="0">
                <a:latin typeface="Times New Roman"/>
                <a:cs typeface="Times New Roman"/>
              </a:rPr>
              <a:t>Toolkit): </a:t>
            </a:r>
            <a:r>
              <a:rPr sz="2400" spc="-60" dirty="0">
                <a:latin typeface="Times New Roman"/>
                <a:cs typeface="Times New Roman"/>
              </a:rPr>
              <a:t>NLTK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library for natural language processing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lemmatization,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stemming,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more.</a:t>
            </a:r>
            <a:r>
              <a:rPr sz="2400" dirty="0">
                <a:latin typeface="Times New Roman"/>
                <a:cs typeface="Times New Roman"/>
              </a:rPr>
              <a:t> 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-60" dirty="0">
                <a:latin typeface="Times New Roman"/>
                <a:cs typeface="Times New Roman"/>
              </a:rPr>
              <a:t>NLTK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version3.6.5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  <a:p>
            <a:pPr marL="355600" marR="254000" indent="-3429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Keras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TensorFlow: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Keras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high-level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API,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TensorFlow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 learning </a:t>
            </a:r>
            <a:r>
              <a:rPr sz="2400" spc="-5" dirty="0">
                <a:latin typeface="Times New Roman"/>
                <a:cs typeface="Times New Roman"/>
              </a:rPr>
              <a:t>framework </a:t>
            </a:r>
            <a:r>
              <a:rPr sz="2400" dirty="0">
                <a:latin typeface="Times New Roman"/>
                <a:cs typeface="Times New Roman"/>
              </a:rPr>
              <a:t>used as </a:t>
            </a:r>
            <a:r>
              <a:rPr sz="2400" spc="-25" dirty="0">
                <a:latin typeface="Times New Roman"/>
                <a:cs typeface="Times New Roman"/>
              </a:rPr>
              <a:t>Keras’s </a:t>
            </a:r>
            <a:r>
              <a:rPr sz="2400" dirty="0">
                <a:latin typeface="Times New Roman"/>
                <a:cs typeface="Times New Roman"/>
              </a:rPr>
              <a:t>backend. More than Keras version 2.6.0 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85FB6D-7895-3738-3238-8418ED4FF0A0}"/>
              </a:ext>
            </a:extLst>
          </p:cNvPr>
          <p:cNvCxnSpPr>
            <a:cxnSpLocks/>
          </p:cNvCxnSpPr>
          <p:nvPr/>
        </p:nvCxnSpPr>
        <p:spPr>
          <a:xfrm>
            <a:off x="2133600" y="1436166"/>
            <a:ext cx="10058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33400"/>
            <a:ext cx="182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</a:t>
            </a:r>
            <a:r>
              <a:rPr spc="-25" dirty="0"/>
              <a:t>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1524000"/>
            <a:ext cx="10287000" cy="434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Preprocessing: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812800" marR="73660" lvl="1" indent="-3429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13435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Tokenization: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nltk.word_tokenize() </a:t>
            </a:r>
            <a:r>
              <a:rPr sz="2000" dirty="0">
                <a:latin typeface="Times New Roman"/>
                <a:cs typeface="Times New Roman"/>
              </a:rPr>
              <a:t>function from the </a:t>
            </a:r>
            <a:r>
              <a:rPr sz="2000" spc="-45" dirty="0">
                <a:latin typeface="Times New Roman"/>
                <a:cs typeface="Times New Roman"/>
              </a:rPr>
              <a:t>NLTK </a:t>
            </a:r>
            <a:r>
              <a:rPr sz="2000" dirty="0">
                <a:latin typeface="Times New Roman"/>
                <a:cs typeface="Times New Roman"/>
              </a:rPr>
              <a:t>library is used to tokenize (split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text</a:t>
            </a:r>
            <a:r>
              <a:rPr sz="2000" dirty="0">
                <a:latin typeface="Times New Roman"/>
                <a:cs typeface="Times New Roman"/>
              </a:rPr>
              <a:t> data.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step </a:t>
            </a:r>
            <a:r>
              <a:rPr sz="2000" dirty="0">
                <a:latin typeface="Times New Roman"/>
                <a:cs typeface="Times New Roman"/>
              </a:rPr>
              <a:t>breaks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sentences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phrases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further.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Lemmatization: </a:t>
            </a:r>
            <a:r>
              <a:rPr sz="2000" spc="-5" dirty="0">
                <a:latin typeface="Times New Roman"/>
                <a:cs typeface="Times New Roman"/>
              </a:rPr>
              <a:t>Lemmatization </a:t>
            </a:r>
            <a:r>
              <a:rPr sz="2000" dirty="0">
                <a:latin typeface="Times New Roman"/>
                <a:cs typeface="Times New Roman"/>
              </a:rPr>
              <a:t>is the process of reducing </a:t>
            </a:r>
            <a:r>
              <a:rPr sz="2000" spc="5" dirty="0">
                <a:latin typeface="Times New Roman"/>
                <a:cs typeface="Times New Roman"/>
              </a:rPr>
              <a:t>words </a:t>
            </a:r>
            <a:r>
              <a:rPr sz="2000" dirty="0">
                <a:latin typeface="Times New Roman"/>
                <a:cs typeface="Times New Roman"/>
              </a:rPr>
              <a:t>to their base or </a:t>
            </a:r>
            <a:r>
              <a:rPr sz="2000" spc="5" dirty="0">
                <a:latin typeface="Times New Roman"/>
                <a:cs typeface="Times New Roman"/>
              </a:rPr>
              <a:t>root </a:t>
            </a:r>
            <a:r>
              <a:rPr sz="2000" dirty="0">
                <a:latin typeface="Times New Roman"/>
                <a:cs typeface="Times New Roman"/>
              </a:rPr>
              <a:t>form.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initializes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WordNet </a:t>
            </a:r>
            <a:r>
              <a:rPr sz="2000" spc="-10" dirty="0">
                <a:latin typeface="Times New Roman"/>
                <a:cs typeface="Times New Roman"/>
              </a:rPr>
              <a:t>Lemmatizer(WordNetLemmatizer()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35" dirty="0">
                <a:latin typeface="Times New Roman"/>
                <a:cs typeface="Times New Roman"/>
              </a:rPr>
              <a:t>NLTK) </a:t>
            </a:r>
            <a:r>
              <a:rPr sz="2000" dirty="0">
                <a:latin typeface="Times New Roman"/>
                <a:cs typeface="Times New Roman"/>
              </a:rPr>
              <a:t>and applies it to each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tokenized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comprehension.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example,</a:t>
            </a:r>
            <a:r>
              <a:rPr sz="2000" dirty="0">
                <a:latin typeface="Times New Roman"/>
                <a:cs typeface="Times New Roman"/>
              </a:rPr>
              <a:t> words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"running,"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"ran,"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"runs"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lemmatized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 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"run."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812800" marR="91440" lvl="1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812800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Bag of </a:t>
            </a:r>
            <a:r>
              <a:rPr sz="2000" b="1" spc="-20" dirty="0">
                <a:latin typeface="Times New Roman"/>
                <a:cs typeface="Times New Roman"/>
              </a:rPr>
              <a:t>Words </a:t>
            </a:r>
            <a:r>
              <a:rPr sz="2000" b="1" spc="-5" dirty="0">
                <a:latin typeface="Times New Roman"/>
                <a:cs typeface="Times New Roman"/>
              </a:rPr>
              <a:t>Representation: </a:t>
            </a:r>
            <a:r>
              <a:rPr sz="2000" dirty="0">
                <a:latin typeface="Times New Roman"/>
                <a:cs typeface="Times New Roman"/>
              </a:rPr>
              <a:t>The processed words are then used to create a "bag of words"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 document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(pattern).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 word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numerical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vector.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1BC198-FFB2-CDF7-E087-6C16B7D07DC8}"/>
              </a:ext>
            </a:extLst>
          </p:cNvPr>
          <p:cNvCxnSpPr>
            <a:cxnSpLocks/>
          </p:cNvCxnSpPr>
          <p:nvPr/>
        </p:nvCxnSpPr>
        <p:spPr>
          <a:xfrm flipV="1">
            <a:off x="1752600" y="1066800"/>
            <a:ext cx="10439400" cy="1016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1119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Times New Roman</vt:lpstr>
      <vt:lpstr>Wingdings</vt:lpstr>
      <vt:lpstr>Parallax</vt:lpstr>
      <vt:lpstr>PowerPoint Presentation</vt:lpstr>
      <vt:lpstr>EVENT PLANNING CHATBOT USING  DEEP LEARNING</vt:lpstr>
      <vt:lpstr>AGENDA</vt:lpstr>
      <vt:lpstr>PROBLEM STATEMENT</vt:lpstr>
      <vt:lpstr>PROJECT OVERVIEW</vt:lpstr>
      <vt:lpstr>PROPOSED SOLUTION</vt:lpstr>
      <vt:lpstr>SYSTEM REQUIREMENTS</vt:lpstr>
      <vt:lpstr>SYSTEM REQUIREMENTS – CONT.</vt:lpstr>
      <vt:lpstr>MODEL</vt:lpstr>
      <vt:lpstr>MODEL – CONT.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E</dc:creator>
  <cp:lastModifiedBy>Nithish S</cp:lastModifiedBy>
  <cp:revision>3</cp:revision>
  <dcterms:created xsi:type="dcterms:W3CDTF">2024-04-04T17:43:23Z</dcterms:created>
  <dcterms:modified xsi:type="dcterms:W3CDTF">2024-04-04T19:37:16Z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2024-04-04T00:00:00Z</vt:filetime>
  </property>
</Properties>
</file>