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9" r:id="rId15"/>
    <p:sldId id="280"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57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1256d0fd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1256d0fd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83d45482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83d4548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83d45482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83d4548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12f6e0de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12f6e0de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1256d0fda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1256d0fda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83d45482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83d45482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1256d0fda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1256d0fda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1256d0fda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1256d0fda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1256d0fd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1256d0fd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1256d0fd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1256d0fd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843794d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843794d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31256d0fd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31256d0fd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1256d0fda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1256d0fda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1256d0fda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1256d0fda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31256d0fda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31256d0fda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843794d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843794d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83d45482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83d45482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83d4548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83d4548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1256d0fda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1256d0fda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83d45482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83d4548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83d45482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83d45482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83d45482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83d45482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chat.openai.com/" TargetMode="External"/><Relationship Id="rId7" Type="http://schemas.openxmlformats.org/officeDocument/2006/relationships/hyperlink" Target="http://www.youtube.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www.google.comm/" TargetMode="External"/><Relationship Id="rId5" Type="http://schemas.openxmlformats.org/officeDocument/2006/relationships/hyperlink" Target="https://www.qt.io/" TargetMode="External"/><Relationship Id="rId4" Type="http://schemas.openxmlformats.org/officeDocument/2006/relationships/hyperlink" Target="https://contribute.qt-project.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099026"/>
            <a:ext cx="8222100" cy="644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u="sng"/>
              <a:t>Virtual Try-On:</a:t>
            </a:r>
            <a:endParaRPr b="1" u="sng"/>
          </a:p>
        </p:txBody>
      </p:sp>
      <p:sp>
        <p:nvSpPr>
          <p:cNvPr id="86" name="Google Shape;86;p13"/>
          <p:cNvSpPr txBox="1">
            <a:spLocks noGrp="1"/>
          </p:cNvSpPr>
          <p:nvPr>
            <p:ph type="subTitle" idx="1"/>
          </p:nvPr>
        </p:nvSpPr>
        <p:spPr>
          <a:xfrm>
            <a:off x="460950" y="1906745"/>
            <a:ext cx="8222100" cy="2923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u="sng"/>
              <a:t>Reported by:</a:t>
            </a:r>
            <a:endParaRPr b="1" u="sng"/>
          </a:p>
          <a:p>
            <a:pPr marL="0" lvl="0" indent="0" algn="l" rtl="0">
              <a:spcBef>
                <a:spcPts val="0"/>
              </a:spcBef>
              <a:spcAft>
                <a:spcPts val="0"/>
              </a:spcAft>
              <a:buNone/>
            </a:pPr>
            <a:endParaRPr/>
          </a:p>
          <a:p>
            <a:pPr marL="0" lvl="0" indent="0" algn="l" rtl="0">
              <a:spcBef>
                <a:spcPts val="0"/>
              </a:spcBef>
              <a:spcAft>
                <a:spcPts val="0"/>
              </a:spcAft>
              <a:buNone/>
            </a:pPr>
            <a:r>
              <a:rPr lang="en"/>
              <a:t>G.Krishna kumari             (N180655)</a:t>
            </a:r>
            <a:endParaRPr/>
          </a:p>
          <a:p>
            <a:pPr marL="0" lvl="0" indent="0" algn="l" rtl="0">
              <a:spcBef>
                <a:spcPts val="0"/>
              </a:spcBef>
              <a:spcAft>
                <a:spcPts val="0"/>
              </a:spcAft>
              <a:buNone/>
            </a:pPr>
            <a:r>
              <a:rPr lang="en"/>
              <a:t>J.Gayatri                            (N181031)</a:t>
            </a:r>
            <a:endParaRPr/>
          </a:p>
          <a:p>
            <a:pPr marL="0" lvl="0" indent="0" algn="l" rtl="0">
              <a:spcBef>
                <a:spcPts val="0"/>
              </a:spcBef>
              <a:spcAft>
                <a:spcPts val="0"/>
              </a:spcAft>
              <a:buNone/>
            </a:pPr>
            <a:r>
              <a:rPr lang="en"/>
              <a:t>D.Gayatri                            (N181056)</a:t>
            </a:r>
            <a:endParaRPr/>
          </a:p>
          <a:p>
            <a:pPr marL="0" lvl="0" indent="0" algn="l" rtl="0">
              <a:spcBef>
                <a:spcPts val="0"/>
              </a:spcBef>
              <a:spcAft>
                <a:spcPts val="0"/>
              </a:spcAft>
              <a:buNone/>
            </a:pPr>
            <a:r>
              <a:rPr lang="en"/>
              <a:t>Sk.Sameena                      (N180263)</a:t>
            </a:r>
            <a:endParaRPr/>
          </a:p>
          <a:p>
            <a:pPr marL="0" lvl="0" indent="0" algn="l" rtl="0">
              <a:spcBef>
                <a:spcPts val="0"/>
              </a:spcBef>
              <a:spcAft>
                <a:spcPts val="0"/>
              </a:spcAft>
              <a:buNone/>
            </a:pPr>
            <a:r>
              <a:rPr lang="en"/>
              <a:t>Md Salma                          (N180261)</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0" y="-86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Shape predictor 68 face landmarks:</a:t>
            </a:r>
            <a:endParaRPr/>
          </a:p>
        </p:txBody>
      </p:sp>
      <p:sp>
        <p:nvSpPr>
          <p:cNvPr id="140" name="Google Shape;140;p22"/>
          <p:cNvSpPr txBox="1">
            <a:spLocks noGrp="1"/>
          </p:cNvSpPr>
          <p:nvPr>
            <p:ph type="body" idx="1"/>
          </p:nvPr>
        </p:nvSpPr>
        <p:spPr>
          <a:xfrm>
            <a:off x="290638" y="6433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2"/>
          <p:cNvPicPr preferRelativeResize="0"/>
          <p:nvPr/>
        </p:nvPicPr>
        <p:blipFill>
          <a:blip r:embed="rId3">
            <a:alphaModFix/>
          </a:blip>
          <a:stretch>
            <a:fillRect/>
          </a:stretch>
        </p:blipFill>
        <p:spPr>
          <a:xfrm>
            <a:off x="276538" y="455475"/>
            <a:ext cx="7967526" cy="423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u="sng"/>
              <a:t>Python Framework: (PyQt5)</a:t>
            </a:r>
            <a:endParaRPr sz="2900" u="sng"/>
          </a:p>
        </p:txBody>
      </p:sp>
      <p:sp>
        <p:nvSpPr>
          <p:cNvPr id="147" name="Google Shape;147;p23"/>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highlight>
                  <a:schemeClr val="lt1"/>
                </a:highlight>
              </a:rPr>
              <a:t>PyQt5 is a Python binding for the Qt framework, which is a popular and powerful cross-platform application development framework. PyQt5 allows developers to create graphical user interfaces (GUIs) for desktop applications using Python.</a:t>
            </a:r>
            <a:endParaRPr>
              <a:solidFill>
                <a:srgbClr val="000000"/>
              </a:solidFill>
              <a:highlight>
                <a:schemeClr val="lt1"/>
              </a:highlight>
            </a:endParaRPr>
          </a:p>
          <a:p>
            <a:pPr marL="0" lvl="0" indent="0" algn="l" rtl="0">
              <a:spcBef>
                <a:spcPts val="1200"/>
              </a:spcBef>
              <a:spcAft>
                <a:spcPts val="0"/>
              </a:spcAft>
              <a:buNone/>
            </a:pPr>
            <a:r>
              <a:rPr lang="en" sz="1700">
                <a:solidFill>
                  <a:srgbClr val="000000"/>
                </a:solidFill>
                <a:highlight>
                  <a:schemeClr val="lt1"/>
                </a:highlight>
              </a:rPr>
              <a:t>PyQt5 offers extensive documentation, tutorials, and community support, making it a popular choice for developing desktop applications with Python and Qt. It provides a robust and flexible framework for creating modern and user-friendly graphical interfaces for a wide range of use cases.</a:t>
            </a:r>
            <a:endParaRPr sz="1700">
              <a:solidFill>
                <a:srgbClr val="000000"/>
              </a:solidFill>
              <a:highlight>
                <a:schemeClr val="lt1"/>
              </a:highlight>
            </a:endParaRPr>
          </a:p>
          <a:p>
            <a:pPr marL="0" lvl="0" indent="0" algn="l" rtl="0">
              <a:spcBef>
                <a:spcPts val="1200"/>
              </a:spcBef>
              <a:spcAft>
                <a:spcPts val="1200"/>
              </a:spcAft>
              <a:buNone/>
            </a:pPr>
            <a:r>
              <a:rPr lang="en" sz="1600">
                <a:solidFill>
                  <a:srgbClr val="000000"/>
                </a:solidFill>
                <a:highlight>
                  <a:schemeClr val="lt1"/>
                </a:highlight>
              </a:rPr>
              <a:t>PyQt5 enables the development of cross-platform applications that can run on different operating systems, such as Windows, macOS, and Linux, without significant modifications. This is because it is built on the Qt framework, which provides a consistent API and functionality across platforms.</a:t>
            </a:r>
            <a:endParaRPr sz="2100">
              <a:solidFill>
                <a:srgbClr val="000000"/>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Software Requirements</a:t>
            </a:r>
            <a:r>
              <a:rPr lang="en"/>
              <a:t>:</a:t>
            </a:r>
            <a:endParaRPr/>
          </a:p>
        </p:txBody>
      </p:sp>
      <p:sp>
        <p:nvSpPr>
          <p:cNvPr id="153" name="Google Shape;153;p24"/>
          <p:cNvSpPr txBox="1"/>
          <p:nvPr/>
        </p:nvSpPr>
        <p:spPr>
          <a:xfrm>
            <a:off x="453450" y="1469350"/>
            <a:ext cx="82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54" name="Google Shape;154;p24"/>
          <p:cNvPicPr preferRelativeResize="0"/>
          <p:nvPr/>
        </p:nvPicPr>
        <p:blipFill>
          <a:blip r:embed="rId3">
            <a:alphaModFix/>
          </a:blip>
          <a:stretch>
            <a:fillRect/>
          </a:stretch>
        </p:blipFill>
        <p:spPr>
          <a:xfrm>
            <a:off x="453450" y="1356675"/>
            <a:ext cx="5924775" cy="224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Code:</a:t>
            </a:r>
            <a:endParaRPr/>
          </a:p>
        </p:txBody>
      </p:sp>
      <p:sp>
        <p:nvSpPr>
          <p:cNvPr id="160" name="Google Shape;160;p25"/>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@User Interface</a:t>
            </a:r>
            <a:endParaRPr dirty="0"/>
          </a:p>
        </p:txBody>
      </p:sp>
      <p:pic>
        <p:nvPicPr>
          <p:cNvPr id="3" name="Picture 2">
            <a:extLst>
              <a:ext uri="{FF2B5EF4-FFF2-40B4-BE49-F238E27FC236}">
                <a16:creationId xmlns:a16="http://schemas.microsoft.com/office/drawing/2014/main" id="{882BB106-FD06-63ED-EA8D-C14B89FA8850}"/>
              </a:ext>
            </a:extLst>
          </p:cNvPr>
          <p:cNvPicPr>
            <a:picLocks noChangeAspect="1"/>
          </p:cNvPicPr>
          <p:nvPr/>
        </p:nvPicPr>
        <p:blipFill>
          <a:blip r:embed="rId3"/>
          <a:stretch>
            <a:fillRect/>
          </a:stretch>
        </p:blipFill>
        <p:spPr>
          <a:xfrm>
            <a:off x="2170770" y="1017800"/>
            <a:ext cx="6772507" cy="3749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526D38-8A20-33B6-4DE0-BB31FAA916D2}"/>
              </a:ext>
            </a:extLst>
          </p:cNvPr>
          <p:cNvSpPr>
            <a:spLocks noGrp="1"/>
          </p:cNvSpPr>
          <p:nvPr>
            <p:ph type="body" idx="1"/>
          </p:nvPr>
        </p:nvSpPr>
        <p:spPr>
          <a:xfrm>
            <a:off x="311700" y="126380"/>
            <a:ext cx="8520600" cy="4442495"/>
          </a:xfrm>
        </p:spPr>
        <p:txBody>
          <a:bodyPr/>
          <a:lstStyle/>
          <a:p>
            <a:r>
              <a:rPr lang="en-US" dirty="0"/>
              <a:t>Backend connection</a:t>
            </a:r>
          </a:p>
        </p:txBody>
      </p:sp>
      <p:pic>
        <p:nvPicPr>
          <p:cNvPr id="5" name="Picture 4">
            <a:extLst>
              <a:ext uri="{FF2B5EF4-FFF2-40B4-BE49-F238E27FC236}">
                <a16:creationId xmlns:a16="http://schemas.microsoft.com/office/drawing/2014/main" id="{8EB150AF-38E1-4B33-AF16-DAF1843F8D25}"/>
              </a:ext>
            </a:extLst>
          </p:cNvPr>
          <p:cNvPicPr>
            <a:picLocks noChangeAspect="1"/>
          </p:cNvPicPr>
          <p:nvPr/>
        </p:nvPicPr>
        <p:blipFill rotWithShape="1">
          <a:blip r:embed="rId2"/>
          <a:srcRect t="25956" b="28185"/>
          <a:stretch/>
        </p:blipFill>
        <p:spPr>
          <a:xfrm>
            <a:off x="440229" y="1174594"/>
            <a:ext cx="8263542" cy="2141035"/>
          </a:xfrm>
          <a:prstGeom prst="rect">
            <a:avLst/>
          </a:prstGeom>
        </p:spPr>
      </p:pic>
    </p:spTree>
    <p:extLst>
      <p:ext uri="{BB962C8B-B14F-4D97-AF65-F5344CB8AC3E}">
        <p14:creationId xmlns:p14="http://schemas.microsoft.com/office/powerpoint/2010/main" val="79512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CAE195-1BB3-AEF9-8D8E-3B94D7EF3D2C}"/>
              </a:ext>
            </a:extLst>
          </p:cNvPr>
          <p:cNvPicPr>
            <a:picLocks noChangeAspect="1"/>
          </p:cNvPicPr>
          <p:nvPr/>
        </p:nvPicPr>
        <p:blipFill>
          <a:blip r:embed="rId2"/>
          <a:stretch>
            <a:fillRect/>
          </a:stretch>
        </p:blipFill>
        <p:spPr>
          <a:xfrm>
            <a:off x="349939" y="1473005"/>
            <a:ext cx="8266771" cy="1810914"/>
          </a:xfrm>
          <a:prstGeom prst="rect">
            <a:avLst/>
          </a:prstGeom>
        </p:spPr>
      </p:pic>
    </p:spTree>
    <p:extLst>
      <p:ext uri="{BB962C8B-B14F-4D97-AF65-F5344CB8AC3E}">
        <p14:creationId xmlns:p14="http://schemas.microsoft.com/office/powerpoint/2010/main" val="153308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Interface:</a:t>
            </a:r>
            <a:endParaRPr/>
          </a:p>
        </p:txBody>
      </p:sp>
      <p:pic>
        <p:nvPicPr>
          <p:cNvPr id="166" name="Google Shape;166;p26"/>
          <p:cNvPicPr preferRelativeResize="0"/>
          <p:nvPr/>
        </p:nvPicPr>
        <p:blipFill>
          <a:blip r:embed="rId3">
            <a:alphaModFix/>
          </a:blip>
          <a:stretch>
            <a:fillRect/>
          </a:stretch>
        </p:blipFill>
        <p:spPr>
          <a:xfrm>
            <a:off x="311700" y="945560"/>
            <a:ext cx="7676101" cy="3982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61650" y="-90225"/>
            <a:ext cx="8770800" cy="69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for spectacles Try on:</a:t>
            </a:r>
            <a:endParaRPr/>
          </a:p>
        </p:txBody>
      </p:sp>
      <p:sp>
        <p:nvSpPr>
          <p:cNvPr id="172" name="Google Shape;172;p27"/>
          <p:cNvSpPr txBox="1"/>
          <p:nvPr/>
        </p:nvSpPr>
        <p:spPr>
          <a:xfrm>
            <a:off x="0" y="0"/>
            <a:ext cx="8363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a:p>
        </p:txBody>
      </p:sp>
      <p:pic>
        <p:nvPicPr>
          <p:cNvPr id="173" name="Google Shape;173;p27"/>
          <p:cNvPicPr preferRelativeResize="0"/>
          <p:nvPr/>
        </p:nvPicPr>
        <p:blipFill>
          <a:blip r:embed="rId3">
            <a:alphaModFix/>
          </a:blip>
          <a:stretch>
            <a:fillRect/>
          </a:stretch>
        </p:blipFill>
        <p:spPr>
          <a:xfrm>
            <a:off x="152400" y="484375"/>
            <a:ext cx="8436625" cy="465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body" idx="1"/>
          </p:nvPr>
        </p:nvSpPr>
        <p:spPr>
          <a:xfrm>
            <a:off x="0" y="394100"/>
            <a:ext cx="8832300" cy="400200"/>
          </a:xfrm>
          <a:prstGeom prst="rect">
            <a:avLst/>
          </a:prstGeom>
        </p:spPr>
        <p:txBody>
          <a:bodyPr spcFirstLastPara="1" wrap="square" lIns="91425" tIns="91425" rIns="91425" bIns="91425" anchor="t" anchorCtr="0">
            <a:spAutoFit/>
          </a:bodyPr>
          <a:lstStyle/>
          <a:p>
            <a:pPr marL="0" lvl="0" indent="0" algn="l" rtl="0">
              <a:lnSpc>
                <a:spcPct val="105000"/>
              </a:lnSpc>
              <a:spcBef>
                <a:spcPts val="1200"/>
              </a:spcBef>
              <a:spcAft>
                <a:spcPts val="1200"/>
              </a:spcAft>
              <a:buSzPts val="275"/>
              <a:buNone/>
            </a:pPr>
            <a:endParaRPr sz="1400"/>
          </a:p>
        </p:txBody>
      </p:sp>
      <p:pic>
        <p:nvPicPr>
          <p:cNvPr id="179" name="Google Shape;179;p28"/>
          <p:cNvPicPr preferRelativeResize="0"/>
          <p:nvPr/>
        </p:nvPicPr>
        <p:blipFill>
          <a:blip r:embed="rId3">
            <a:alphaModFix/>
          </a:blip>
          <a:stretch>
            <a:fillRect/>
          </a:stretch>
        </p:blipFill>
        <p:spPr>
          <a:xfrm>
            <a:off x="152400" y="0"/>
            <a:ext cx="890285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11700" y="153525"/>
            <a:ext cx="8520600" cy="616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Input images</a:t>
            </a:r>
            <a:r>
              <a:rPr lang="en"/>
              <a:t>:</a:t>
            </a:r>
            <a:endParaRPr/>
          </a:p>
        </p:txBody>
      </p:sp>
      <p:sp>
        <p:nvSpPr>
          <p:cNvPr id="185" name="Google Shape;185;p29"/>
          <p:cNvSpPr txBox="1">
            <a:spLocks noGrp="1"/>
          </p:cNvSpPr>
          <p:nvPr>
            <p:ph type="body" idx="1"/>
          </p:nvPr>
        </p:nvSpPr>
        <p:spPr>
          <a:xfrm>
            <a:off x="4442250" y="4956875"/>
            <a:ext cx="8520600" cy="379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29"/>
          <p:cNvPicPr preferRelativeResize="0"/>
          <p:nvPr/>
        </p:nvPicPr>
        <p:blipFill rotWithShape="1">
          <a:blip r:embed="rId3">
            <a:alphaModFix/>
          </a:blip>
          <a:srcRect t="-6" b="34212"/>
          <a:stretch/>
        </p:blipFill>
        <p:spPr>
          <a:xfrm>
            <a:off x="413000" y="1127650"/>
            <a:ext cx="2459250" cy="3083651"/>
          </a:xfrm>
          <a:prstGeom prst="rect">
            <a:avLst/>
          </a:prstGeom>
          <a:noFill/>
          <a:ln>
            <a:noFill/>
          </a:ln>
        </p:spPr>
      </p:pic>
      <p:pic>
        <p:nvPicPr>
          <p:cNvPr id="187" name="Google Shape;187;p29"/>
          <p:cNvPicPr preferRelativeResize="0"/>
          <p:nvPr/>
        </p:nvPicPr>
        <p:blipFill>
          <a:blip r:embed="rId4">
            <a:alphaModFix/>
          </a:blip>
          <a:stretch>
            <a:fillRect/>
          </a:stretch>
        </p:blipFill>
        <p:spPr>
          <a:xfrm>
            <a:off x="3371925" y="2156363"/>
            <a:ext cx="1605025" cy="1026225"/>
          </a:xfrm>
          <a:prstGeom prst="rect">
            <a:avLst/>
          </a:prstGeom>
          <a:noFill/>
          <a:ln>
            <a:noFill/>
          </a:ln>
        </p:spPr>
      </p:pic>
      <p:sp>
        <p:nvSpPr>
          <p:cNvPr id="188" name="Google Shape;188;p29"/>
          <p:cNvSpPr txBox="1"/>
          <p:nvPr/>
        </p:nvSpPr>
        <p:spPr>
          <a:xfrm>
            <a:off x="6138775" y="264675"/>
            <a:ext cx="32526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u="sng">
                <a:latin typeface="Roboto"/>
                <a:ea typeface="Roboto"/>
                <a:cs typeface="Roboto"/>
                <a:sym typeface="Roboto"/>
              </a:rPr>
              <a:t>Output Image</a:t>
            </a:r>
            <a:endParaRPr sz="2500" u="sng">
              <a:latin typeface="Roboto"/>
              <a:ea typeface="Roboto"/>
              <a:cs typeface="Roboto"/>
              <a:sym typeface="Roboto"/>
            </a:endParaRPr>
          </a:p>
        </p:txBody>
      </p:sp>
      <p:pic>
        <p:nvPicPr>
          <p:cNvPr id="189" name="Google Shape;189;p29"/>
          <p:cNvPicPr preferRelativeResize="0"/>
          <p:nvPr/>
        </p:nvPicPr>
        <p:blipFill rotWithShape="1">
          <a:blip r:embed="rId5">
            <a:alphaModFix/>
          </a:blip>
          <a:srcRect r="7663"/>
          <a:stretch/>
        </p:blipFill>
        <p:spPr>
          <a:xfrm>
            <a:off x="5854800" y="1062650"/>
            <a:ext cx="2577399" cy="3213650"/>
          </a:xfrm>
          <a:prstGeom prst="rect">
            <a:avLst/>
          </a:prstGeom>
          <a:noFill/>
          <a:ln>
            <a:noFill/>
          </a:ln>
        </p:spPr>
      </p:pic>
      <p:sp>
        <p:nvSpPr>
          <p:cNvPr id="190" name="Google Shape;190;p29"/>
          <p:cNvSpPr txBox="1"/>
          <p:nvPr/>
        </p:nvSpPr>
        <p:spPr>
          <a:xfrm>
            <a:off x="5226725" y="2253825"/>
            <a:ext cx="71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latin typeface="Roboto"/>
                <a:ea typeface="Roboto"/>
                <a:cs typeface="Roboto"/>
                <a:sym typeface="Roboto"/>
              </a:rPr>
              <a:t>=</a:t>
            </a:r>
            <a:endParaRPr sz="4200">
              <a:latin typeface="Roboto"/>
              <a:ea typeface="Roboto"/>
              <a:cs typeface="Roboto"/>
              <a:sym typeface="Roboto"/>
            </a:endParaRPr>
          </a:p>
        </p:txBody>
      </p:sp>
      <p:sp>
        <p:nvSpPr>
          <p:cNvPr id="191" name="Google Shape;191;p29"/>
          <p:cNvSpPr txBox="1"/>
          <p:nvPr/>
        </p:nvSpPr>
        <p:spPr>
          <a:xfrm>
            <a:off x="2872250" y="2356775"/>
            <a:ext cx="2499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latin typeface="Roboto"/>
                <a:ea typeface="Roboto"/>
                <a:cs typeface="Roboto"/>
                <a:sym typeface="Roboto"/>
              </a:rPr>
              <a:t>+</a:t>
            </a:r>
            <a:endParaRPr sz="3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0" y="3551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Virtual try on contents</a:t>
            </a:r>
            <a:endParaRPr b="1" u="sng"/>
          </a:p>
        </p:txBody>
      </p:sp>
      <p:sp>
        <p:nvSpPr>
          <p:cNvPr id="92" name="Google Shape;92;p14"/>
          <p:cNvSpPr txBox="1">
            <a:spLocks noGrp="1"/>
          </p:cNvSpPr>
          <p:nvPr>
            <p:ph type="body" idx="1"/>
          </p:nvPr>
        </p:nvSpPr>
        <p:spPr>
          <a:xfrm>
            <a:off x="142500" y="1127525"/>
            <a:ext cx="9144000" cy="3702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Abstract</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Introduction</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Problem definition:</a:t>
            </a:r>
            <a:endParaRPr sz="2000" b="1">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Technologies used</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Sample code</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Output screenshots</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Conclusion and references</a:t>
            </a:r>
            <a:endParaRPr sz="2000" b="1">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sz="2000" b="1">
                <a:latin typeface="Times New Roman"/>
                <a:ea typeface="Times New Roman"/>
                <a:cs typeface="Times New Roman"/>
                <a:sym typeface="Times New Roman"/>
              </a:rPr>
              <a:t>Acknowledgement</a:t>
            </a:r>
            <a:endParaRPr sz="2000"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207622" y="53161"/>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Code for Necklace Try on:</a:t>
            </a:r>
            <a:endParaRPr dirty="0"/>
          </a:p>
        </p:txBody>
      </p:sp>
      <p:sp>
        <p:nvSpPr>
          <p:cNvPr id="197" name="Google Shape;197;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8" name="Google Shape;198;p30"/>
          <p:cNvPicPr preferRelativeResize="0"/>
          <p:nvPr/>
        </p:nvPicPr>
        <p:blipFill>
          <a:blip r:embed="rId3">
            <a:alphaModFix/>
          </a:blip>
          <a:stretch>
            <a:fillRect/>
          </a:stretch>
        </p:blipFill>
        <p:spPr>
          <a:xfrm>
            <a:off x="311700" y="660961"/>
            <a:ext cx="8520599" cy="393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1"/>
          <p:cNvPicPr preferRelativeResize="0"/>
          <p:nvPr/>
        </p:nvPicPr>
        <p:blipFill rotWithShape="1">
          <a:blip r:embed="rId3">
            <a:alphaModFix/>
          </a:blip>
          <a:srcRect l="-887" t="28647"/>
          <a:stretch/>
        </p:blipFill>
        <p:spPr>
          <a:xfrm>
            <a:off x="623075" y="297366"/>
            <a:ext cx="7668301" cy="41928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latin typeface="Times New Roman"/>
                <a:ea typeface="Times New Roman"/>
                <a:cs typeface="Times New Roman"/>
                <a:sym typeface="Times New Roman"/>
              </a:rPr>
              <a:t>Input Images:</a:t>
            </a:r>
            <a:endParaRPr b="1" u="sng">
              <a:latin typeface="Times New Roman"/>
              <a:ea typeface="Times New Roman"/>
              <a:cs typeface="Times New Roman"/>
              <a:sym typeface="Times New Roman"/>
            </a:endParaRPr>
          </a:p>
        </p:txBody>
      </p:sp>
      <p:pic>
        <p:nvPicPr>
          <p:cNvPr id="209" name="Google Shape;209;p32"/>
          <p:cNvPicPr preferRelativeResize="0"/>
          <p:nvPr/>
        </p:nvPicPr>
        <p:blipFill>
          <a:blip r:embed="rId3">
            <a:alphaModFix/>
          </a:blip>
          <a:stretch>
            <a:fillRect/>
          </a:stretch>
        </p:blipFill>
        <p:spPr>
          <a:xfrm>
            <a:off x="231625" y="1141350"/>
            <a:ext cx="3202949" cy="3328174"/>
          </a:xfrm>
          <a:prstGeom prst="rect">
            <a:avLst/>
          </a:prstGeom>
          <a:noFill/>
          <a:ln>
            <a:noFill/>
          </a:ln>
        </p:spPr>
      </p:pic>
      <p:sp>
        <p:nvSpPr>
          <p:cNvPr id="210" name="Google Shape;210;p32"/>
          <p:cNvSpPr txBox="1"/>
          <p:nvPr/>
        </p:nvSpPr>
        <p:spPr>
          <a:xfrm>
            <a:off x="3434575" y="2405238"/>
            <a:ext cx="229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a:latin typeface="Roboto"/>
                <a:ea typeface="Roboto"/>
                <a:cs typeface="Roboto"/>
                <a:sym typeface="Roboto"/>
              </a:rPr>
              <a:t>+</a:t>
            </a:r>
            <a:endParaRPr sz="4000">
              <a:latin typeface="Roboto"/>
              <a:ea typeface="Roboto"/>
              <a:cs typeface="Roboto"/>
              <a:sym typeface="Roboto"/>
            </a:endParaRPr>
          </a:p>
        </p:txBody>
      </p:sp>
      <p:pic>
        <p:nvPicPr>
          <p:cNvPr id="211" name="Google Shape;211;p32"/>
          <p:cNvPicPr preferRelativeResize="0"/>
          <p:nvPr/>
        </p:nvPicPr>
        <p:blipFill>
          <a:blip r:embed="rId4">
            <a:alphaModFix/>
          </a:blip>
          <a:stretch>
            <a:fillRect/>
          </a:stretch>
        </p:blipFill>
        <p:spPr>
          <a:xfrm>
            <a:off x="3997925" y="1829800"/>
            <a:ext cx="1638025" cy="2149375"/>
          </a:xfrm>
          <a:prstGeom prst="rect">
            <a:avLst/>
          </a:prstGeom>
          <a:noFill/>
          <a:ln>
            <a:noFill/>
          </a:ln>
        </p:spPr>
      </p:pic>
      <p:sp>
        <p:nvSpPr>
          <p:cNvPr id="213" name="Google Shape;213;p32"/>
          <p:cNvSpPr txBox="1"/>
          <p:nvPr/>
        </p:nvSpPr>
        <p:spPr>
          <a:xfrm>
            <a:off x="5832300" y="2389800"/>
            <a:ext cx="387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200">
                <a:latin typeface="Roboto"/>
                <a:ea typeface="Roboto"/>
                <a:cs typeface="Roboto"/>
                <a:sym typeface="Roboto"/>
              </a:rPr>
              <a:t>=</a:t>
            </a:r>
            <a:endParaRPr sz="4200">
              <a:latin typeface="Roboto"/>
              <a:ea typeface="Roboto"/>
              <a:cs typeface="Roboto"/>
              <a:sym typeface="Roboto"/>
            </a:endParaRPr>
          </a:p>
        </p:txBody>
      </p:sp>
      <p:pic>
        <p:nvPicPr>
          <p:cNvPr id="214" name="Google Shape;214;p32"/>
          <p:cNvPicPr preferRelativeResize="0"/>
          <p:nvPr/>
        </p:nvPicPr>
        <p:blipFill>
          <a:blip r:embed="rId5">
            <a:alphaModFix/>
          </a:blip>
          <a:stretch>
            <a:fillRect/>
          </a:stretch>
        </p:blipFill>
        <p:spPr>
          <a:xfrm>
            <a:off x="6416550" y="1141350"/>
            <a:ext cx="2619000" cy="3328175"/>
          </a:xfrm>
          <a:prstGeom prst="rect">
            <a:avLst/>
          </a:prstGeom>
          <a:noFill/>
          <a:ln>
            <a:noFill/>
          </a:ln>
        </p:spPr>
      </p:pic>
      <p:sp>
        <p:nvSpPr>
          <p:cNvPr id="215" name="Google Shape;215;p32"/>
          <p:cNvSpPr txBox="1"/>
          <p:nvPr/>
        </p:nvSpPr>
        <p:spPr>
          <a:xfrm>
            <a:off x="6716400" y="448400"/>
            <a:ext cx="300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solidFill>
                  <a:schemeClr val="dk1"/>
                </a:solidFill>
                <a:latin typeface="Times New Roman"/>
                <a:ea typeface="Times New Roman"/>
                <a:cs typeface="Times New Roman"/>
                <a:sym typeface="Times New Roman"/>
              </a:rPr>
              <a:t>Output Image</a:t>
            </a:r>
            <a:endParaRPr sz="2500" b="1" u="sng">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311700" y="168550"/>
            <a:ext cx="8520600" cy="601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latin typeface="Times New Roman"/>
                <a:ea typeface="Times New Roman"/>
                <a:cs typeface="Times New Roman"/>
                <a:sym typeface="Times New Roman"/>
              </a:rPr>
              <a:t>Conclusion:</a:t>
            </a:r>
            <a:endParaRPr b="1" u="sng">
              <a:latin typeface="Times New Roman"/>
              <a:ea typeface="Times New Roman"/>
              <a:cs typeface="Times New Roman"/>
              <a:sym typeface="Times New Roman"/>
            </a:endParaRPr>
          </a:p>
        </p:txBody>
      </p:sp>
      <p:sp>
        <p:nvSpPr>
          <p:cNvPr id="221" name="Google Shape;221;p33"/>
          <p:cNvSpPr txBox="1">
            <a:spLocks noGrp="1"/>
          </p:cNvSpPr>
          <p:nvPr>
            <p:ph type="body" idx="1"/>
          </p:nvPr>
        </p:nvSpPr>
        <p:spPr>
          <a:xfrm>
            <a:off x="311700" y="875400"/>
            <a:ext cx="8520600" cy="36936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latin typeface="Times New Roman"/>
                <a:ea typeface="Times New Roman"/>
                <a:cs typeface="Times New Roman"/>
                <a:sym typeface="Times New Roman"/>
              </a:rPr>
              <a:t>In conclusion, virtual try-on using 2D image overlaying is a game changer for online shopping of glasses and necklaces. It helps solve the problem of buying these items without trying them on first, and provides an easy and convenient way to do so from the comfort of your own home.</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By using this technology, you can save time and money, and have a better shopping experience overall. So next time you're in the market for new glasses or necklaces, give virtual try-on using 2D image overlaying a try. You won't be disappointed!</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27" name="Google Shape;227;p34"/>
          <p:cNvSpPr txBox="1">
            <a:spLocks noGrp="1"/>
          </p:cNvSpPr>
          <p:nvPr>
            <p:ph type="body" idx="1"/>
          </p:nvPr>
        </p:nvSpPr>
        <p:spPr>
          <a:xfrm>
            <a:off x="123925" y="1167275"/>
            <a:ext cx="8520600" cy="25782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en" sz="2144">
                <a:solidFill>
                  <a:srgbClr val="000000"/>
                </a:solidFill>
                <a:latin typeface="Times New Roman"/>
                <a:ea typeface="Times New Roman"/>
                <a:cs typeface="Times New Roman"/>
                <a:sym typeface="Times New Roman"/>
              </a:rPr>
              <a:t>    	 </a:t>
            </a:r>
            <a:r>
              <a:rPr lang="en" sz="2144" u="sng">
                <a:solidFill>
                  <a:schemeClr val="hlink"/>
                </a:solidFill>
                <a:latin typeface="Times New Roman"/>
                <a:ea typeface="Times New Roman"/>
                <a:cs typeface="Times New Roman"/>
                <a:sym typeface="Times New Roman"/>
                <a:hlinkClick r:id="rId3"/>
              </a:rPr>
              <a:t>https://chat.openai.com/</a:t>
            </a:r>
            <a:endParaRPr sz="2144" u="sng">
              <a:solidFill>
                <a:schemeClr val="hlink"/>
              </a:solidFill>
              <a:latin typeface="Times New Roman"/>
              <a:ea typeface="Times New Roman"/>
              <a:cs typeface="Times New Roman"/>
              <a:sym typeface="Times New Roman"/>
            </a:endParaRPr>
          </a:p>
          <a:p>
            <a:pPr marL="0" lvl="0" indent="0" algn="l" rtl="0">
              <a:spcBef>
                <a:spcPts val="1200"/>
              </a:spcBef>
              <a:spcAft>
                <a:spcPts val="0"/>
              </a:spcAft>
              <a:buNone/>
            </a:pPr>
            <a:r>
              <a:rPr lang="en" sz="2144">
                <a:solidFill>
                  <a:srgbClr val="000000"/>
                </a:solidFill>
                <a:latin typeface="Times New Roman"/>
                <a:ea typeface="Times New Roman"/>
                <a:cs typeface="Times New Roman"/>
                <a:sym typeface="Times New Roman"/>
              </a:rPr>
              <a:t>       	</a:t>
            </a:r>
            <a:r>
              <a:rPr lang="en" sz="2144" u="sng">
                <a:solidFill>
                  <a:schemeClr val="hlink"/>
                </a:solidFill>
                <a:latin typeface="Times New Roman"/>
                <a:ea typeface="Times New Roman"/>
                <a:cs typeface="Times New Roman"/>
                <a:sym typeface="Times New Roman"/>
                <a:hlinkClick r:id="rId4"/>
              </a:rPr>
              <a:t>https://contribute.qt-project.org/</a:t>
            </a:r>
            <a:endParaRPr sz="2144" u="sng">
              <a:solidFill>
                <a:schemeClr val="hlink"/>
              </a:solidFill>
              <a:latin typeface="Times New Roman"/>
              <a:ea typeface="Times New Roman"/>
              <a:cs typeface="Times New Roman"/>
              <a:sym typeface="Times New Roman"/>
            </a:endParaRPr>
          </a:p>
          <a:p>
            <a:pPr marL="0" lvl="0" indent="0" algn="l" rtl="0">
              <a:spcBef>
                <a:spcPts val="1200"/>
              </a:spcBef>
              <a:spcAft>
                <a:spcPts val="0"/>
              </a:spcAft>
              <a:buNone/>
            </a:pPr>
            <a:r>
              <a:rPr lang="en" sz="2144">
                <a:solidFill>
                  <a:srgbClr val="000000"/>
                </a:solidFill>
                <a:latin typeface="Times New Roman"/>
                <a:ea typeface="Times New Roman"/>
                <a:cs typeface="Times New Roman"/>
                <a:sym typeface="Times New Roman"/>
              </a:rPr>
              <a:t>       	</a:t>
            </a:r>
            <a:r>
              <a:rPr lang="en" sz="2144" u="sng">
                <a:solidFill>
                  <a:schemeClr val="hlink"/>
                </a:solidFill>
                <a:latin typeface="Times New Roman"/>
                <a:ea typeface="Times New Roman"/>
                <a:cs typeface="Times New Roman"/>
                <a:sym typeface="Times New Roman"/>
                <a:hlinkClick r:id="rId5"/>
              </a:rPr>
              <a:t>https://www.qt.io/</a:t>
            </a:r>
            <a:endParaRPr sz="2144" u="sng">
              <a:solidFill>
                <a:schemeClr val="hlink"/>
              </a:solidFill>
              <a:latin typeface="Times New Roman"/>
              <a:ea typeface="Times New Roman"/>
              <a:cs typeface="Times New Roman"/>
              <a:sym typeface="Times New Roman"/>
            </a:endParaRPr>
          </a:p>
          <a:p>
            <a:pPr marL="0" lvl="0" indent="0" algn="l" rtl="0">
              <a:spcBef>
                <a:spcPts val="1200"/>
              </a:spcBef>
              <a:spcAft>
                <a:spcPts val="0"/>
              </a:spcAft>
              <a:buNone/>
            </a:pPr>
            <a:r>
              <a:rPr lang="en" sz="2144">
                <a:solidFill>
                  <a:srgbClr val="000000"/>
                </a:solidFill>
                <a:latin typeface="Times New Roman"/>
                <a:ea typeface="Times New Roman"/>
                <a:cs typeface="Times New Roman"/>
                <a:sym typeface="Times New Roman"/>
              </a:rPr>
              <a:t>      	</a:t>
            </a:r>
            <a:r>
              <a:rPr lang="en" sz="2144" u="sng">
                <a:solidFill>
                  <a:schemeClr val="hlink"/>
                </a:solidFill>
                <a:latin typeface="Times New Roman"/>
                <a:ea typeface="Times New Roman"/>
                <a:cs typeface="Times New Roman"/>
                <a:sym typeface="Times New Roman"/>
                <a:hlinkClick r:id="rId6"/>
              </a:rPr>
              <a:t>www.google.comm</a:t>
            </a:r>
            <a:endParaRPr sz="2144" u="sng">
              <a:solidFill>
                <a:schemeClr val="hlink"/>
              </a:solidFill>
              <a:latin typeface="Times New Roman"/>
              <a:ea typeface="Times New Roman"/>
              <a:cs typeface="Times New Roman"/>
              <a:sym typeface="Times New Roman"/>
            </a:endParaRPr>
          </a:p>
          <a:p>
            <a:pPr marL="0" lvl="0" indent="0" algn="l" rtl="0">
              <a:spcBef>
                <a:spcPts val="1200"/>
              </a:spcBef>
              <a:spcAft>
                <a:spcPts val="0"/>
              </a:spcAft>
              <a:buNone/>
            </a:pPr>
            <a:r>
              <a:rPr lang="en" sz="2144">
                <a:solidFill>
                  <a:srgbClr val="000000"/>
                </a:solidFill>
                <a:latin typeface="Times New Roman"/>
                <a:ea typeface="Times New Roman"/>
                <a:cs typeface="Times New Roman"/>
                <a:sym typeface="Times New Roman"/>
              </a:rPr>
              <a:t>       	</a:t>
            </a:r>
            <a:r>
              <a:rPr lang="en" sz="2144" u="sng">
                <a:solidFill>
                  <a:schemeClr val="hlink"/>
                </a:solidFill>
                <a:latin typeface="Times New Roman"/>
                <a:ea typeface="Times New Roman"/>
                <a:cs typeface="Times New Roman"/>
                <a:sym typeface="Times New Roman"/>
                <a:hlinkClick r:id="rId7"/>
              </a:rPr>
              <a:t>www.youtube.com</a:t>
            </a:r>
            <a:r>
              <a:rPr lang="en" sz="2144">
                <a:solidFill>
                  <a:srgbClr val="000000"/>
                </a:solidFill>
                <a:latin typeface="Times New Roman"/>
                <a:ea typeface="Times New Roman"/>
                <a:cs typeface="Times New Roman"/>
                <a:sym typeface="Times New Roman"/>
              </a:rPr>
              <a:t>  (Code First with Hala, Jie Jenn)</a:t>
            </a:r>
            <a:endParaRPr sz="2144">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Acknowledgement</a:t>
            </a:r>
            <a:endParaRPr/>
          </a:p>
        </p:txBody>
      </p:sp>
      <p:sp>
        <p:nvSpPr>
          <p:cNvPr id="233" name="Google Shape;233;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 sz="1600">
                <a:solidFill>
                  <a:srgbClr val="000000"/>
                </a:solidFill>
                <a:highlight>
                  <a:schemeClr val="lt1"/>
                </a:highlight>
              </a:rPr>
              <a:t>We would like to express our deepest gratitude to everyone who contributed to the successful completion of the virtual try-on project. Without their support, expertise, and dedication, this project would not have been possible.</a:t>
            </a:r>
            <a:endParaRPr sz="1600">
              <a:solidFill>
                <a:srgbClr val="000000"/>
              </a:solidFill>
              <a:highlight>
                <a:schemeClr val="lt1"/>
              </a:highlight>
            </a:endParaRPr>
          </a:p>
          <a:p>
            <a:pPr marL="0" lvl="0" indent="0" algn="l" rtl="0">
              <a:spcBef>
                <a:spcPts val="1500"/>
              </a:spcBef>
              <a:spcAft>
                <a:spcPts val="0"/>
              </a:spcAft>
              <a:buNone/>
            </a:pPr>
            <a:r>
              <a:rPr lang="en" sz="1600">
                <a:solidFill>
                  <a:srgbClr val="000000"/>
                </a:solidFill>
                <a:highlight>
                  <a:schemeClr val="lt1"/>
                </a:highlight>
              </a:rPr>
              <a:t>First and foremost, We extend our heartfelt appreciation to our guide Krishna priya mam.</a:t>
            </a:r>
            <a:endParaRPr sz="1600">
              <a:solidFill>
                <a:srgbClr val="000000"/>
              </a:solidFill>
              <a:highlight>
                <a:schemeClr val="lt1"/>
              </a:highlight>
            </a:endParaRPr>
          </a:p>
          <a:p>
            <a:pPr marL="0" lvl="0" indent="0" algn="l" rtl="0">
              <a:spcBef>
                <a:spcPts val="0"/>
              </a:spcBef>
              <a:spcAft>
                <a:spcPts val="0"/>
              </a:spcAft>
              <a:buNone/>
            </a:pPr>
            <a:endParaRPr sz="2200">
              <a:solidFill>
                <a:srgbClr val="000000"/>
              </a:solidFill>
              <a:highlight>
                <a:schemeClr val="lt1"/>
              </a:highlight>
            </a:endParaRPr>
          </a:p>
          <a:p>
            <a:pPr marL="0" lvl="0" indent="0" algn="l" rtl="0">
              <a:spcBef>
                <a:spcPts val="1200"/>
              </a:spcBef>
              <a:spcAft>
                <a:spcPts val="1200"/>
              </a:spcAft>
              <a:buNone/>
            </a:pPr>
            <a:endParaRPr sz="1600">
              <a:solidFill>
                <a:srgbClr val="000000"/>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1521650" y="303500"/>
            <a:ext cx="10353900" cy="7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u="sng"/>
              <a:t>Abstract</a:t>
            </a:r>
            <a:endParaRPr sz="4200" b="1" u="sng"/>
          </a:p>
        </p:txBody>
      </p:sp>
      <p:sp>
        <p:nvSpPr>
          <p:cNvPr id="98" name="Google Shape;98;p15"/>
          <p:cNvSpPr txBox="1">
            <a:spLocks noGrp="1"/>
          </p:cNvSpPr>
          <p:nvPr>
            <p:ph type="body" idx="1"/>
          </p:nvPr>
        </p:nvSpPr>
        <p:spPr>
          <a:xfrm>
            <a:off x="69400" y="1229875"/>
            <a:ext cx="8763000" cy="33390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 sz="2000">
                <a:latin typeface="Times New Roman"/>
                <a:ea typeface="Times New Roman"/>
                <a:cs typeface="Times New Roman"/>
                <a:sym typeface="Times New Roman"/>
              </a:rPr>
              <a:t>The virtual try-on project is a computer vision-based application that aims to revolutionize the retail industry by allowing customers to virtually try on accessories before making a purchase. Traditional shopping often poses challenges for customers, such as limited stock availability, sizing discrepancies, and the inability to physically try on products. Virtual try-on technology addresses these issues by leveraging computer vision algorithms to superimpose virtual accessories onto a user's image in real-time, creating an immersive and interactive shopping experience.</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108400"/>
            <a:ext cx="6519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u="sng">
                <a:latin typeface="Times New Roman"/>
                <a:ea typeface="Times New Roman"/>
                <a:cs typeface="Times New Roman"/>
                <a:sym typeface="Times New Roman"/>
              </a:rPr>
              <a:t>Introduction</a:t>
            </a:r>
            <a:endParaRPr sz="4000" b="1" u="sng">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69400" y="905500"/>
            <a:ext cx="8763000" cy="35493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700">
                <a:highlight>
                  <a:schemeClr val="lt1"/>
                </a:highlight>
                <a:latin typeface="Times New Roman"/>
                <a:ea typeface="Times New Roman"/>
                <a:cs typeface="Times New Roman"/>
                <a:sym typeface="Times New Roman"/>
              </a:rPr>
              <a:t>Virtual try-on technology provides customers with an immersive and interactive shopping experience. It allows them to visualize how different items will look on their own body, helping them make more informed purchasing decisions. This enhances customer satisfaction and reduces the guesswork involved in online shopping.</a:t>
            </a:r>
            <a:endParaRPr sz="1700">
              <a:highlight>
                <a:schemeClr val="lt1"/>
              </a:highlight>
              <a:latin typeface="Times New Roman"/>
              <a:ea typeface="Times New Roman"/>
              <a:cs typeface="Times New Roman"/>
              <a:sym typeface="Times New Roman"/>
            </a:endParaRPr>
          </a:p>
          <a:p>
            <a:pPr marL="0" lvl="0" indent="457200" algn="l" rtl="0">
              <a:spcBef>
                <a:spcPts val="1200"/>
              </a:spcBef>
              <a:spcAft>
                <a:spcPts val="1200"/>
              </a:spcAft>
              <a:buNone/>
            </a:pPr>
            <a:r>
              <a:rPr lang="en" sz="1700">
                <a:highlight>
                  <a:schemeClr val="lt1"/>
                </a:highlight>
                <a:latin typeface="Times New Roman"/>
                <a:ea typeface="Times New Roman"/>
                <a:cs typeface="Times New Roman"/>
                <a:sym typeface="Times New Roman"/>
              </a:rPr>
              <a:t>By virtually trying on , customers gain confidence in their purchase decisions. They can assess the fit, style, and overall look of garments before committing to a purchase, reducing the likelihood of dissatisfaction and returns. This leads to higher customer retention and loyalty.</a:t>
            </a:r>
            <a:endParaRPr sz="1700">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248625"/>
            <a:ext cx="8832300" cy="76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b="1" u="sng"/>
              <a:t>Project definition:</a:t>
            </a:r>
            <a:endParaRPr sz="2800" b="1" u="sng"/>
          </a:p>
        </p:txBody>
      </p:sp>
      <p:sp>
        <p:nvSpPr>
          <p:cNvPr id="116" name="Google Shape;116;p18"/>
          <p:cNvSpPr txBox="1">
            <a:spLocks noGrp="1"/>
          </p:cNvSpPr>
          <p:nvPr>
            <p:ph type="body" idx="1"/>
          </p:nvPr>
        </p:nvSpPr>
        <p:spPr>
          <a:xfrm>
            <a:off x="0" y="797275"/>
            <a:ext cx="9144000" cy="42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highlight>
                  <a:schemeClr val="lt1"/>
                </a:highlight>
              </a:rPr>
              <a:t>Problem Statement:</a:t>
            </a:r>
            <a:endParaRPr sz="1500">
              <a:highlight>
                <a:schemeClr val="lt1"/>
              </a:highlight>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Develop a system that allows users to overlay virtual glasses and necklaces onto their images. Users can select different accessories and adjust their position, providing a basic representation of how they would look. The system should be user-friendly, compatible across devices, and optimized for smooth performance.</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Deliverables: </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User interface design and implementation</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 Image overlay functionality </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Selection options for glasses and necklaces</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 Basic adjustment capabilities Preview and comparison features </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500">
                <a:highlight>
                  <a:schemeClr val="lt1"/>
                </a:highlight>
                <a:latin typeface="Times New Roman"/>
                <a:ea typeface="Times New Roman"/>
                <a:cs typeface="Times New Roman"/>
                <a:sym typeface="Times New Roman"/>
              </a:rPr>
              <a:t>Compatibility across devices and platforms</a:t>
            </a:r>
            <a:endParaRPr sz="150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0"/>
              </a:spcBef>
              <a:spcAft>
                <a:spcPts val="1200"/>
              </a:spcAft>
              <a:buNone/>
            </a:pP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Technologies used:</a:t>
            </a:r>
            <a:endParaRPr u="sng"/>
          </a:p>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300" b="1" u="sng">
                <a:latin typeface="Times New Roman"/>
                <a:ea typeface="Times New Roman"/>
                <a:cs typeface="Times New Roman"/>
                <a:sym typeface="Times New Roman"/>
              </a:rPr>
              <a:t>IDE: </a:t>
            </a:r>
            <a:r>
              <a:rPr lang="en" sz="2400" u="sng">
                <a:latin typeface="Times New Roman"/>
                <a:ea typeface="Times New Roman"/>
                <a:cs typeface="Times New Roman"/>
                <a:sym typeface="Times New Roman"/>
              </a:rPr>
              <a:t>pycharm</a:t>
            </a:r>
            <a:endParaRPr sz="2100">
              <a:latin typeface="Times New Roman"/>
              <a:ea typeface="Times New Roman"/>
              <a:cs typeface="Times New Roman"/>
              <a:sym typeface="Times New Roman"/>
            </a:endParaRPr>
          </a:p>
          <a:p>
            <a:pPr marL="457200" lvl="0" indent="457200" algn="l" rtl="0">
              <a:spcBef>
                <a:spcPts val="1200"/>
              </a:spcBef>
              <a:spcAft>
                <a:spcPts val="0"/>
              </a:spcAft>
              <a:buNone/>
            </a:pPr>
            <a:r>
              <a:rPr lang="en" sz="2358">
                <a:latin typeface="Times New Roman"/>
                <a:ea typeface="Times New Roman"/>
                <a:cs typeface="Times New Roman"/>
                <a:sym typeface="Times New Roman"/>
              </a:rPr>
              <a:t>PyCharm is an Integrated Development Environment (IDE) specifically designed for Python development. It is developed by JetBrains, a renowned software development company. PyCharm provides a wide range of features and tools to facilitate efficient and productive Python programming.</a:t>
            </a:r>
            <a:endParaRPr sz="2358">
              <a:latin typeface="Times New Roman"/>
              <a:ea typeface="Times New Roman"/>
              <a:cs typeface="Times New Roman"/>
              <a:sym typeface="Times New Roman"/>
            </a:endParaRPr>
          </a:p>
          <a:p>
            <a:pPr marL="457200" lvl="0" indent="457200" algn="l" rtl="0">
              <a:spcBef>
                <a:spcPts val="1200"/>
              </a:spcBef>
              <a:spcAft>
                <a:spcPts val="0"/>
              </a:spcAft>
              <a:buNone/>
            </a:pPr>
            <a:r>
              <a:rPr lang="en" sz="2358">
                <a:latin typeface="Times New Roman"/>
                <a:ea typeface="Times New Roman"/>
                <a:cs typeface="Times New Roman"/>
                <a:sym typeface="Times New Roman"/>
              </a:rPr>
              <a:t>PyCharm is available in two editions: PyCharm Community Edition (free and open-source) and PyCharm Professional Edition (commercial with additional advanced features).</a:t>
            </a:r>
            <a:endParaRPr sz="3288">
              <a:highlight>
                <a:schemeClr val="lt1"/>
              </a:highlight>
              <a:latin typeface="Times New Roman"/>
              <a:ea typeface="Times New Roman"/>
              <a:cs typeface="Times New Roman"/>
              <a:sym typeface="Times New Roman"/>
            </a:endParaRPr>
          </a:p>
          <a:p>
            <a:pPr marL="457200" lvl="0" indent="457200" algn="l" rtl="0">
              <a:spcBef>
                <a:spcPts val="1200"/>
              </a:spcBef>
              <a:spcAft>
                <a:spcPts val="1200"/>
              </a:spcAft>
              <a:buNone/>
            </a:pPr>
            <a:r>
              <a:rPr lang="en" sz="2388">
                <a:highlight>
                  <a:schemeClr val="lt1"/>
                </a:highlight>
                <a:latin typeface="Times New Roman"/>
                <a:ea typeface="Times New Roman"/>
                <a:cs typeface="Times New Roman"/>
                <a:sym typeface="Times New Roman"/>
              </a:rPr>
              <a:t>Overall, PyCharm is a comprehensive and feature-rich IDE that empowers Python developers with a seamless development experience, boosting productivity and code quality.</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Programming Language:Python</a:t>
            </a:r>
            <a:endParaRPr u="sng"/>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rgbClr val="000000"/>
                </a:solidFill>
                <a:highlight>
                  <a:schemeClr val="lt1"/>
                </a:highlight>
              </a:rPr>
              <a:t>Python's versatility and rich ecosystem make it suitable for a wide range of applications, including web development, data analysis, scientific computing, artificial intelligence, machine learning, automation, and more. Its simplicity, readability, and extensive libraries have made Python a preferred choice for both beginners and experienced developers alike.</a:t>
            </a:r>
            <a:endParaRPr sz="1650">
              <a:solidFill>
                <a:srgbClr val="000000"/>
              </a:solidFill>
              <a:highlight>
                <a:schemeClr val="lt1"/>
              </a:highlight>
            </a:endParaRPr>
          </a:p>
          <a:p>
            <a:pPr marL="0" lvl="0" indent="0" algn="l" rtl="0">
              <a:spcBef>
                <a:spcPts val="1200"/>
              </a:spcBef>
              <a:spcAft>
                <a:spcPts val="1200"/>
              </a:spcAft>
              <a:buNone/>
            </a:pPr>
            <a:r>
              <a:rPr lang="en" sz="1650">
                <a:solidFill>
                  <a:srgbClr val="000000"/>
                </a:solidFill>
                <a:highlight>
                  <a:schemeClr val="lt1"/>
                </a:highlight>
              </a:rPr>
              <a:t>Python is a high-level, interpreted programming language known for its simplicity, readability, and versatility. It was created by Guido van Rossum and first released in 1991. Python has gained immense popularity in various domains, including web development, data analysis, machine learning, scientific computing, and automation.</a:t>
            </a:r>
            <a:endParaRPr sz="1650">
              <a:solidFill>
                <a:srgbClr val="000000"/>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cv </a:t>
            </a:r>
            <a:endParaRPr/>
          </a:p>
        </p:txBody>
      </p:sp>
      <p:sp>
        <p:nvSpPr>
          <p:cNvPr id="128" name="Google Shape;128;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457200" algn="l" rtl="0">
              <a:spcBef>
                <a:spcPts val="0"/>
              </a:spcBef>
              <a:spcAft>
                <a:spcPts val="0"/>
              </a:spcAft>
              <a:buNone/>
            </a:pPr>
            <a:r>
              <a:rPr lang="en"/>
              <a:t>OpenCV (Open Source Computer Vision) is an open-source computer vision and machine learning library. It provides a comprehensive set of functions and algorithms for image and video processing, object detection and tracking, feature extraction, and more. OpenCV is widely used in various domains, including robotics, augmented reality, healthcare, surveillance, and automotive.</a:t>
            </a:r>
            <a:endParaRPr/>
          </a:p>
          <a:p>
            <a:pPr marL="0" lvl="0" indent="457200" algn="l" rtl="0">
              <a:spcBef>
                <a:spcPts val="1200"/>
              </a:spcBef>
              <a:spcAft>
                <a:spcPts val="1200"/>
              </a:spcAft>
              <a:buNone/>
            </a:pPr>
            <a:r>
              <a:rPr lang="en"/>
              <a:t>OpenCV is primarily written in C++, but it also provides APIs for Python, Java, and other programming languages. This allows developers to use OpenCV with their preferred programming languages and environments. Overall, OpenCV is a powerful and versatile library for computer vision tasks, offering a wide range of capabilities to developers and researchers in the field.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879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Dlib(Face_Recognition)</a:t>
            </a:r>
            <a:endParaRPr/>
          </a:p>
          <a:p>
            <a:pPr marL="0" lvl="0" indent="0" algn="l" rtl="0">
              <a:spcBef>
                <a:spcPts val="0"/>
              </a:spcBef>
              <a:spcAft>
                <a:spcPts val="0"/>
              </a:spcAft>
              <a:buNone/>
            </a:pPr>
            <a:endParaRPr/>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	Dlib is a popular open-source library for computer vision, machine learning, and image processing. It provides a comprehensive set of tools and algorithms for various tasks, including face detection, facial landmark detection, face recognition, object detection and tracking, image segmentation, and more.</a:t>
            </a:r>
            <a:endParaRPr/>
          </a:p>
          <a:p>
            <a:pPr marL="0" lvl="0" indent="0" algn="l" rtl="0">
              <a:spcBef>
                <a:spcPts val="1200"/>
              </a:spcBef>
              <a:spcAft>
                <a:spcPts val="0"/>
              </a:spcAft>
              <a:buNone/>
            </a:pPr>
            <a:r>
              <a:rPr lang="en"/>
              <a:t>	dlib includes highly accurate face detection algorithms, including a frontal face detector (get_frontal_face_detector())</a:t>
            </a:r>
            <a:endParaRPr/>
          </a:p>
          <a:p>
            <a:pPr marL="0" lvl="0" indent="0" algn="l" rtl="0">
              <a:spcBef>
                <a:spcPts val="1200"/>
              </a:spcBef>
              <a:spcAft>
                <a:spcPts val="1200"/>
              </a:spcAft>
              <a:buNone/>
            </a:pPr>
            <a:r>
              <a:rPr lang="en"/>
              <a:t>	dlib provides a powerful facial landmark detection algorithm (shape_predictor()) that can localize key points on a face, such as eyes, nose, mouth, and jawline. This allows for various applications, including face alignment, expression analysis, and facial feature-based recognition.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On-screen Show (16:9)</PresentationFormat>
  <Paragraphs>78</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vt:lpstr>
      <vt:lpstr>Times New Roman</vt:lpstr>
      <vt:lpstr>Arial</vt:lpstr>
      <vt:lpstr>Geometric</vt:lpstr>
      <vt:lpstr>Virtual Try-On:</vt:lpstr>
      <vt:lpstr>Virtual try on contents</vt:lpstr>
      <vt:lpstr>Abstract</vt:lpstr>
      <vt:lpstr>Introduction</vt:lpstr>
      <vt:lpstr>Project definition:</vt:lpstr>
      <vt:lpstr>Technologies used: </vt:lpstr>
      <vt:lpstr>Programming Language:Python</vt:lpstr>
      <vt:lpstr>Open cv </vt:lpstr>
      <vt:lpstr>Dlib(Face_Recognition) </vt:lpstr>
      <vt:lpstr>Shape predictor 68 face landmarks:</vt:lpstr>
      <vt:lpstr>Python Framework: (PyQt5)</vt:lpstr>
      <vt:lpstr>Software Requirements:</vt:lpstr>
      <vt:lpstr>Sample Code:</vt:lpstr>
      <vt:lpstr>PowerPoint Presentation</vt:lpstr>
      <vt:lpstr>PowerPoint Presentation</vt:lpstr>
      <vt:lpstr>User Interface:</vt:lpstr>
      <vt:lpstr>Code for spectacles Try on:</vt:lpstr>
      <vt:lpstr>PowerPoint Presentation</vt:lpstr>
      <vt:lpstr>Input images:</vt:lpstr>
      <vt:lpstr>Code for Necklace Try on:</vt:lpstr>
      <vt:lpstr>PowerPoint Presentation</vt:lpstr>
      <vt:lpstr>Input Images:</vt:lpstr>
      <vt:lpstr>Conclusion:</vt:lpstr>
      <vt:lpstr>References: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Try-On:</dc:title>
  <cp:lastModifiedBy>Gayathri Deevi</cp:lastModifiedBy>
  <cp:revision>1</cp:revision>
  <dcterms:modified xsi:type="dcterms:W3CDTF">2023-07-13T12:01:17Z</dcterms:modified>
</cp:coreProperties>
</file>