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05774-5237-4E13-84BB-5EA8C1DE33F0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B88EC-17D0-4F27-8C1E-F5C85234B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88EC-17D0-4F27-8C1E-F5C85234B1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91AD-AE1C-436C-A8DB-BBE29BD24876}" type="datetimeFigureOut">
              <a:rPr lang="en-US" smtClean="0"/>
              <a:t>14-Aug-20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926A-85BB-4DDA-832F-41C134C2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tm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tmp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Complexity Analysis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Brace 5"/>
          <p:cNvSpPr/>
          <p:nvPr/>
        </p:nvSpPr>
        <p:spPr>
          <a:xfrm>
            <a:off x="2286000" y="2362200"/>
            <a:ext cx="304800" cy="91440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4000" y="2590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0800"/>
                <a:ext cx="685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>
            <a:off x="2286000" y="3657600"/>
            <a:ext cx="304800" cy="53340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557916" y="3733800"/>
                <a:ext cx="72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𝑂</m:t>
                      </m:r>
                      <m:r>
                        <a:rPr lang="en-US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6" y="3733800"/>
                <a:ext cx="7280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0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5775" y="4800600"/>
                <a:ext cx="81629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        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We only care about the heaviest part.</a:t>
                </a:r>
                <a:endParaRPr lang="en-US" i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800600"/>
                <a:ext cx="8162925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672" t="-306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5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057400" y="2895600"/>
            <a:ext cx="304800" cy="91440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5800" y="302963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3×2=6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operations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29634"/>
                <a:ext cx="13716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000" t="-4717" r="-4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5775" y="4800600"/>
                <a:ext cx="81629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In Big Oh notation constant factors are ignored. But they are important !</a:t>
                </a:r>
                <a:endParaRPr lang="en-US" i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800600"/>
                <a:ext cx="8162925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72" t="-306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r="7284"/>
          <a:stretch/>
        </p:blipFill>
        <p:spPr>
          <a:xfrm>
            <a:off x="2552700" y="1600200"/>
            <a:ext cx="4038601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2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- 3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5775" y="4572000"/>
                <a:ext cx="8162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For a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the inner loop iterates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times.</a:t>
                </a:r>
              </a:p>
              <a:p>
                <a:pPr/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572000"/>
                <a:ext cx="8162925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7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21" y="1828800"/>
            <a:ext cx="4054158" cy="222129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95301" y="4913846"/>
                <a:ext cx="826770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Complexity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+…+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1" y="4913846"/>
                <a:ext cx="8267700" cy="496354"/>
              </a:xfrm>
              <a:prstGeom prst="rect">
                <a:avLst/>
              </a:prstGeom>
              <a:blipFill rotWithShape="1">
                <a:blip r:embed="rId4"/>
                <a:stretch>
                  <a:fillRect l="-590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5300" y="5600234"/>
                <a:ext cx="731520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600234"/>
                <a:ext cx="7315200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21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5775" y="4572000"/>
                <a:ext cx="816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The inner two loops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="0" i="1" dirty="0" smtClean="0">
                    <a:latin typeface="Arial" pitchFamily="34" charset="0"/>
                    <a:cs typeface="Arial" pitchFamily="34" charset="0"/>
                  </a:rPr>
                  <a:t>(like last example)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572000"/>
                <a:ext cx="816292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5775" y="4903232"/>
                <a:ext cx="7124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Complexity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903232"/>
                <a:ext cx="712469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7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5300" y="5600234"/>
                <a:ext cx="7315200" cy="484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Again, there’s a hidden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 constant here.</a:t>
                </a:r>
                <a:endParaRPr lang="en-US" i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600234"/>
                <a:ext cx="7315200" cy="484876"/>
              </a:xfrm>
              <a:prstGeom prst="rect">
                <a:avLst/>
              </a:prstGeom>
              <a:blipFill rotWithShape="1">
                <a:blip r:embed="rId4"/>
                <a:stretch>
                  <a:fillRect l="-667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>
            <a:off x="1752600" y="2667000"/>
            <a:ext cx="304800" cy="91440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90600" y="2907268"/>
                <a:ext cx="647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07268"/>
                <a:ext cx="64770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386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600200"/>
            <a:ext cx="4857750" cy="2451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48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5775" y="4572000"/>
                <a:ext cx="816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+…+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572000"/>
                <a:ext cx="816292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76400" y="4953000"/>
                <a:ext cx="7124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953000"/>
                <a:ext cx="71246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>
            <a:off x="1752600" y="2895600"/>
            <a:ext cx="304800" cy="68580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2000" y="304800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48000"/>
                <a:ext cx="990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9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30" y="1600200"/>
            <a:ext cx="4905941" cy="257384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76400" y="5269468"/>
                <a:ext cx="7124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69468"/>
                <a:ext cx="71246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9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- 6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80" y="1600200"/>
            <a:ext cx="4717441" cy="244608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5775" y="4572000"/>
                <a:ext cx="8162925" cy="1435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The inner loop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. But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 ?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 takes the values: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⋯</m:t>
                    </m:r>
                  </m:oMath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+⋯=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8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+⋯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572000"/>
                <a:ext cx="8162925" cy="1435393"/>
              </a:xfrm>
              <a:prstGeom prst="rect">
                <a:avLst/>
              </a:prstGeom>
              <a:blipFill rotWithShape="1">
                <a:blip r:embed="rId4"/>
                <a:stretch>
                  <a:fillRect l="-672" t="-2128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- 7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5775" y="4343400"/>
                <a:ext cx="8162925" cy="2061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What values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take?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𝑠𝑢𝑚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takes the values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1,  1+2,  1+2+3,  1+2+3+4,  ⋯</m:t>
                    </m:r>
                  </m:oMath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Loop stops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1+2+…+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endParaRPr lang="en-US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r>
                  <a:rPr lang="en-US" b="0" i="1" dirty="0" smtClean="0">
                    <a:latin typeface="Arial" pitchFamily="34" charset="0"/>
                    <a:ea typeface="Cambria Math"/>
                    <a:cs typeface="Arial" pitchFamily="34" charset="0"/>
                  </a:rPr>
                  <a:t>There’s a hidden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0" i="1" dirty="0" smtClean="0">
                    <a:latin typeface="Arial" pitchFamily="34" charset="0"/>
                    <a:ea typeface="Cambria Math"/>
                    <a:cs typeface="Arial" pitchFamily="34" charset="0"/>
                  </a:rPr>
                  <a:t> constant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343400"/>
                <a:ext cx="8162925" cy="2061398"/>
              </a:xfrm>
              <a:prstGeom prst="rect">
                <a:avLst/>
              </a:prstGeom>
              <a:blipFill rotWithShape="1">
                <a:blip r:embed="rId2"/>
                <a:stretch>
                  <a:fillRect l="-672" t="-1479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678" y="1600200"/>
            <a:ext cx="3716644" cy="245370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038600" y="5189433"/>
                <a:ext cx="1638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189433"/>
                <a:ext cx="16383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3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- 8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5775" y="4495800"/>
                <a:ext cx="81629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Two nested loops, so it might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.</a:t>
                </a:r>
              </a:p>
              <a:p>
                <a:pPr/>
                <a:endParaRPr lang="en-US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But think about the overall work.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 both always increase, never reset.</a:t>
                </a:r>
              </a:p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They can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 times.</a:t>
                </a:r>
              </a:p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So,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endParaRPr lang="en-US" dirty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r>
                  <a:rPr lang="en-US" b="0" i="1" dirty="0" smtClean="0">
                    <a:latin typeface="Arial" pitchFamily="34" charset="0"/>
                    <a:ea typeface="Cambria Math"/>
                    <a:cs typeface="Arial" pitchFamily="34" charset="0"/>
                  </a:rPr>
                  <a:t>This is known as Amortized Complexity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495800"/>
                <a:ext cx="8162925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672" t="-15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48" y="1600200"/>
            <a:ext cx="3954905" cy="2793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Brace 6"/>
          <p:cNvSpPr/>
          <p:nvPr/>
        </p:nvSpPr>
        <p:spPr>
          <a:xfrm>
            <a:off x="2057400" y="3276600"/>
            <a:ext cx="304800" cy="68580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327660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No fixed complexity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- 9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5775" y="4659868"/>
                <a:ext cx="816292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We can estimate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endParaRPr lang="en-US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=⋯</m:t>
                    </m:r>
                  </m:oMath>
                </a14:m>
                <a:endParaRPr lang="en-US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endParaRPr lang="en-US" dirty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, </a:t>
                </a:r>
                <a:r>
                  <a:rPr lang="en-US" b="0" i="1" dirty="0" smtClean="0">
                    <a:latin typeface="Arial" pitchFamily="34" charset="0"/>
                    <a:ea typeface="Cambria Math"/>
                    <a:cs typeface="Arial" pitchFamily="34" charset="0"/>
                  </a:rPr>
                  <a:t>this was needed.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659868"/>
                <a:ext cx="8162925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67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45" y="1600200"/>
            <a:ext cx="3242310" cy="23698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9812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12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3429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14400" y="164413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44134"/>
                <a:ext cx="838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7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62000" y="2907268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07268"/>
                <a:ext cx="1143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2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62000" y="32766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76600"/>
                <a:ext cx="1143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2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- 10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5775" y="4038600"/>
                <a:ext cx="8162925" cy="2681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We can see that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 we call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.</a:t>
                </a:r>
              </a:p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For our analysis, we will always choose the worse way,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endParaRPr lang="en-US" dirty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The chain: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The chain continues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latin typeface="Arial" pitchFamily="34" charset="0"/>
                    <a:ea typeface="Cambria Math"/>
                    <a:cs typeface="Arial" pitchFamily="34" charset="0"/>
                  </a:rPr>
                  <a:t> times, until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type m:val="skw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  <a:ea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f>
                                            <m:fPr>
                                              <m:type m:val="skw"/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×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7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)= 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Arial" pitchFamily="34" charset="0"/>
                  <a:ea typeface="Cambria Math"/>
                  <a:cs typeface="Arial" pitchFamily="34" charset="0"/>
                </a:endParaRPr>
              </a:p>
              <a:p>
                <a:pPr/>
                <a:endParaRPr lang="en-US" dirty="0">
                  <a:latin typeface="Arial" pitchFamily="34" charset="0"/>
                  <a:ea typeface="Cambria Math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038600"/>
                <a:ext cx="8162925" cy="2681440"/>
              </a:xfrm>
              <a:prstGeom prst="rect">
                <a:avLst/>
              </a:prstGeom>
              <a:blipFill rotWithShape="1">
                <a:blip r:embed="rId2"/>
                <a:stretch>
                  <a:fillRect l="-672" t="-15945" b="-1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95400"/>
            <a:ext cx="2895600" cy="2653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Left Brace 16"/>
          <p:cNvSpPr/>
          <p:nvPr/>
        </p:nvSpPr>
        <p:spPr>
          <a:xfrm>
            <a:off x="2514600" y="2667000"/>
            <a:ext cx="304800" cy="91440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775" y="2819400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Which branch is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aken?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00625" y="5562600"/>
                <a:ext cx="1981200" cy="45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Arial" pitchFamily="34" charset="0"/>
                  <a:ea typeface="Cambria Math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25" y="5562600"/>
                <a:ext cx="1981200" cy="451470"/>
              </a:xfrm>
              <a:prstGeom prst="rect">
                <a:avLst/>
              </a:prstGeom>
              <a:blipFill rotWithShape="1">
                <a:blip r:embed="rId4"/>
                <a:stretch>
                  <a:fillRect t="-66216" r="-6462" b="-13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1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495300" y="533400"/>
                <a:ext cx="8153400" cy="5791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Complexity of a code is basically a 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rough estimate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of the number of operations your code does in terms of input size.</a:t>
                </a:r>
              </a:p>
              <a:p>
                <a:pPr algn="l"/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algn="l"/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A code has complexity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0" dirty="0" smtClean="0">
                    <a:latin typeface="Arial" pitchFamily="34" charset="0"/>
                    <a:cs typeface="Arial" pitchFamily="34" charset="0"/>
                  </a:rPr>
                  <a:t> means that when input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≈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1000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, the code does roughly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∼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1000000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operations</a:t>
                </a:r>
              </a:p>
              <a:p>
                <a:pPr algn="l"/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()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is known as Big Oh notation.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33400"/>
                <a:ext cx="8153400" cy="5791200"/>
              </a:xfrm>
              <a:prstGeom prst="rect">
                <a:avLst/>
              </a:prstGeom>
              <a:blipFill rotWithShape="1"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8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381000"/>
                <a:ext cx="822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Rule of thumb: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in competitive programming codes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second to finish i.e. complexity should be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000"/>
                <a:ext cx="82296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41" t="-344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75609"/>
                  </p:ext>
                </p:extLst>
              </p:nvPr>
            </p:nvGraphicFramePr>
            <p:xfrm>
              <a:off x="457200" y="1930400"/>
              <a:ext cx="8229600" cy="43656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Complexity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Maximum n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∞ 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𝑎𝑐𝑡𝑢𝑎𝑙𝑙𝑦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  <m:t>18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𝑛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</m:ra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22−25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8 −10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75609"/>
                  </p:ext>
                </p:extLst>
              </p:nvPr>
            </p:nvGraphicFramePr>
            <p:xfrm>
              <a:off x="457200" y="1930400"/>
              <a:ext cx="8229600" cy="43656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Complexity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Maximum n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6154" r="-100000" b="-9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106154" b="-930769"/>
                          </a:stretch>
                        </a:blipFill>
                      </a:tcPr>
                    </a:tc>
                  </a:tr>
                  <a:tr h="3997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203030" r="-100000" b="-8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203030" b="-81666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307692" r="-100000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307692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07692" r="-100000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407692" b="-629231"/>
                          </a:stretch>
                        </a:blipFill>
                      </a:tcPr>
                    </a:tc>
                  </a:tr>
                  <a:tr h="3997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507692" r="-100000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507692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607692" r="-100000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607692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707692" r="-100000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707692" b="-3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07692" r="-100000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807692" b="-2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907692" r="-10000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907692" b="-1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07692" r="-1000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1007692" b="-292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365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Example (Linear)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  <a:blipFill rotWithShape="1">
                <a:blip r:embed="rId2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43151"/>
            <a:ext cx="3702237" cy="1771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96" y="2311196"/>
            <a:ext cx="2361203" cy="2235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044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𝑛𝑚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Example (Quadratic)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  <a:blipFill rotWithShape="1">
                <a:blip r:embed="rId2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444627"/>
            <a:ext cx="3705225" cy="1968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55" y="1820002"/>
            <a:ext cx="2880445" cy="321799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5300" y="5553670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𝑚</m:t>
                    </m:r>
                    <m:r>
                      <a:rPr lang="en-US" b="0" i="0" smtClean="0">
                        <a:latin typeface="Cambria Math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this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553670"/>
                <a:ext cx="8153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Example (Exponential)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  <a:blipFill rotWithShape="1">
                <a:blip r:embed="rId2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615541"/>
            <a:ext cx="3785075" cy="1626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74" y="1362551"/>
            <a:ext cx="2411801" cy="41328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895600" y="22098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186166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61661"/>
                <a:ext cx="91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Example (Square Root)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  <a:blipFill rotWithShape="1">
                <a:blip r:embed="rId2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73631"/>
            <a:ext cx="3536295" cy="1710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6" y="2030976"/>
            <a:ext cx="2476500" cy="279604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5300" y="5553670"/>
                <a:ext cx="8153400" cy="40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110 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  <a:cs typeface="Arial" pitchFamily="34" charset="0"/>
                        </a:rPr>
                        <m:t>=10.49≈10 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553670"/>
                <a:ext cx="8153400" cy="401970"/>
              </a:xfrm>
              <a:prstGeom prst="rect">
                <a:avLst/>
              </a:prstGeom>
              <a:blipFill rotWithShape="1">
                <a:blip r:embed="rId5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5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Arial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Example (Logarithmic)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  <a:blipFill rotWithShape="1">
                <a:blip r:embed="rId2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66023"/>
            <a:ext cx="3782914" cy="1725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65" y="1751807"/>
            <a:ext cx="2461335" cy="335438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5300" y="5553670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cs typeface="Arial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5000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28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/>
                              <a:cs typeface="Arial" pitchFamily="34" charset="0"/>
                            </a:rPr>
                            <m:t>13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553670"/>
                <a:ext cx="8153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5300" y="6127313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i="1">
                        <a:latin typeface="Cambria Math"/>
                        <a:cs typeface="Arial" pitchFamily="34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Arial" pitchFamily="34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has no base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127313"/>
                <a:ext cx="815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0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(1)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Example (Constant)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515471"/>
                <a:ext cx="8153400" cy="627529"/>
              </a:xfrm>
              <a:prstGeom prst="rect">
                <a:avLst/>
              </a:prstGeom>
              <a:blipFill rotWithShape="1">
                <a:blip r:embed="rId2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764512"/>
            <a:ext cx="2777559" cy="1328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17" y="2920354"/>
            <a:ext cx="2611558" cy="1017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931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75" y="515471"/>
            <a:ext cx="8153400" cy="62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Harder Example – 0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11430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5775" y="4800600"/>
                <a:ext cx="816292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The second loop might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and break.</a:t>
                </a:r>
              </a:p>
              <a:p>
                <a:pPr/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But we care about worst cases, where we won’t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will go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/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Complexity of second loop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4800600"/>
                <a:ext cx="8162925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672" t="-1742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90" y="1600200"/>
            <a:ext cx="3299621" cy="2644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6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1119</Words>
  <Application>Microsoft Office PowerPoint</Application>
  <PresentationFormat>On-screen Show (4:3)</PresentationFormat>
  <Paragraphs>141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Complexity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User</dc:creator>
  <cp:lastModifiedBy>User</cp:lastModifiedBy>
  <cp:revision>27</cp:revision>
  <dcterms:created xsi:type="dcterms:W3CDTF">2020-08-13T17:41:11Z</dcterms:created>
  <dcterms:modified xsi:type="dcterms:W3CDTF">2020-08-14T08:37:32Z</dcterms:modified>
</cp:coreProperties>
</file>