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>
        <p:scale>
          <a:sx n="75" d="100"/>
          <a:sy n="75" d="100"/>
        </p:scale>
        <p:origin x="-1589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9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6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02E5-A6EF-4372-B64A-F8EB4D205ECE}" type="datetimeFigureOut">
              <a:rPr lang="en-US" smtClean="0"/>
              <a:t>13-Aug-20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8EF28-94A0-4079-9994-C0FDBCCC1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1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BangladeshAdvancedComputingSocietyBACS" TargetMode="External"/><Relationship Id="rId7" Type="http://schemas.openxmlformats.org/officeDocument/2006/relationships/hyperlink" Target="https://codeforces.com/" TargetMode="External"/><Relationship Id="rId2" Type="http://schemas.openxmlformats.org/officeDocument/2006/relationships/hyperlink" Target="https://www.shafaetsplane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opcoder.com/community/competitive-programming/tutorials/" TargetMode="Externa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cp-algorithm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oph.co/" TargetMode="External"/><Relationship Id="rId13" Type="http://schemas.openxmlformats.org/officeDocument/2006/relationships/hyperlink" Target="http://acm.hdu.edu.cn/" TargetMode="External"/><Relationship Id="rId3" Type="http://schemas.openxmlformats.org/officeDocument/2006/relationships/hyperlink" Target="https://atcoder.jp/" TargetMode="External"/><Relationship Id="rId7" Type="http://schemas.openxmlformats.org/officeDocument/2006/relationships/hyperlink" Target="https://open.kattis.com/" TargetMode="External"/><Relationship Id="rId12" Type="http://schemas.openxmlformats.org/officeDocument/2006/relationships/hyperlink" Target="http://acm.timus.ru/" TargetMode="External"/><Relationship Id="rId2" Type="http://schemas.openxmlformats.org/officeDocument/2006/relationships/hyperlink" Target="http://codeforce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odechef.com/" TargetMode="External"/><Relationship Id="rId11" Type="http://schemas.openxmlformats.org/officeDocument/2006/relationships/hyperlink" Target="https://icpcarchive.ecs.baylor.edu/" TargetMode="External"/><Relationship Id="rId5" Type="http://schemas.openxmlformats.org/officeDocument/2006/relationships/hyperlink" Target="https://cses.fi/" TargetMode="External"/><Relationship Id="rId10" Type="http://schemas.openxmlformats.org/officeDocument/2006/relationships/hyperlink" Target="https://onlinejudge.org/" TargetMode="External"/><Relationship Id="rId4" Type="http://schemas.openxmlformats.org/officeDocument/2006/relationships/hyperlink" Target="http://lightoj.com/" TargetMode="External"/><Relationship Id="rId9" Type="http://schemas.openxmlformats.org/officeDocument/2006/relationships/hyperlink" Target="https://www.spoj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problemset/problem/4/A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Competitive Programming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Book Resources: (Not mandatory, but really helpful)</a:t>
            </a:r>
          </a:p>
          <a:p>
            <a:pPr algn="l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Guide to Competitive Programming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Laaksonen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(Best)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*Competitive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Programmer’s Handbook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Laaksonen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bn-IN" sz="2400" dirty="0" smtClean="0">
                <a:latin typeface="SolaimanLipi" pitchFamily="65" charset="0"/>
                <a:cs typeface="SolaimanLipi" pitchFamily="65" charset="0"/>
              </a:rPr>
              <a:t>প্রোগ্রামিং কনটেস্ট ডেটা স্ট্রাকচার ও অ্যালগরিদম – মাহবুবুল হাসান</a:t>
            </a:r>
            <a:endParaRPr lang="en-US" sz="2400" dirty="0" smtClean="0">
              <a:latin typeface="SolaimanLipi" pitchFamily="65" charset="0"/>
              <a:cs typeface="SolaimanLipi" pitchFamily="65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*Dawn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of Programming Contest - </a:t>
            </a:r>
            <a:r>
              <a:rPr lang="bn-IN" sz="2400" dirty="0" smtClean="0">
                <a:latin typeface="SolaimanLipi" pitchFamily="65" charset="0"/>
                <a:cs typeface="SolaimanLipi" pitchFamily="65" charset="0"/>
              </a:rPr>
              <a:t>মাহবুবুল </a:t>
            </a:r>
            <a:r>
              <a:rPr lang="bn-IN" sz="2400" dirty="0" smtClean="0">
                <a:latin typeface="SolaimanLipi" pitchFamily="65" charset="0"/>
                <a:cs typeface="SolaimanLipi" pitchFamily="65" charset="0"/>
              </a:rPr>
              <a:t>হাসান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Competitive Programming 3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Halim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(bad)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* Short version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Internet Resources:</a:t>
            </a:r>
          </a:p>
          <a:p>
            <a:pPr algn="l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bn-IN" sz="2400" dirty="0" smtClean="0">
                <a:latin typeface="SolaimanLipi" pitchFamily="65" charset="0"/>
                <a:cs typeface="SolaimanLipi" pitchFamily="65" charset="0"/>
                <a:hlinkClick r:id="rId2"/>
              </a:rPr>
              <a:t>শাফায়েতের ব্লগ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</a:rPr>
              <a:t> (Bangla Blog)</a:t>
            </a:r>
            <a:endParaRPr lang="bn-IN" sz="2400" dirty="0" smtClean="0">
              <a:latin typeface="SolaimanLipi" pitchFamily="65" charset="0"/>
              <a:cs typeface="SolaimanLipi" pitchFamily="65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SolaimanLipi" pitchFamily="65" charset="0"/>
                <a:cs typeface="SolaimanLipi" pitchFamily="65" charset="0"/>
                <a:hlinkClick r:id="rId3"/>
              </a:rPr>
              <a:t>BACS </a:t>
            </a:r>
            <a:r>
              <a:rPr lang="en-US" sz="2400" dirty="0" err="1" smtClean="0">
                <a:latin typeface="SolaimanLipi" pitchFamily="65" charset="0"/>
                <a:cs typeface="SolaimanLipi" pitchFamily="65" charset="0"/>
                <a:hlinkClick r:id="rId3"/>
              </a:rPr>
              <a:t>youtube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  <a:hlinkClick r:id="rId3"/>
              </a:rPr>
              <a:t> channel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</a:rPr>
              <a:t> (Bangla Videos)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SolaimanLipi" pitchFamily="65" charset="0"/>
                <a:cs typeface="SolaimanLipi" pitchFamily="65" charset="0"/>
                <a:hlinkClick r:id="rId4"/>
              </a:rPr>
              <a:t>CP algorithms site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</a:rPr>
              <a:t> (Algorithm Codes in C++)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SolaimanLipi" pitchFamily="65" charset="0"/>
                <a:cs typeface="SolaimanLipi" pitchFamily="65" charset="0"/>
                <a:hlinkClick r:id="rId5"/>
              </a:rPr>
              <a:t>Geeks For Geeks site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</a:rPr>
              <a:t> (Articles in many topics)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SolaimanLipi" pitchFamily="65" charset="0"/>
                <a:cs typeface="SolaimanLipi" pitchFamily="65" charset="0"/>
                <a:hlinkClick r:id="rId6"/>
              </a:rPr>
              <a:t>Topcoder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  <a:hlinkClick r:id="rId6"/>
              </a:rPr>
              <a:t> tutorials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</a:rPr>
              <a:t> (Articles in many topics)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SolaimanLipi" pitchFamily="65" charset="0"/>
                <a:cs typeface="SolaimanLipi" pitchFamily="65" charset="0"/>
                <a:hlinkClick r:id="rId7"/>
              </a:rPr>
              <a:t>Codeforces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  <a:hlinkClick r:id="rId7"/>
              </a:rPr>
              <a:t> Blogs</a:t>
            </a:r>
            <a:r>
              <a:rPr lang="en-US" sz="2400" dirty="0" smtClean="0">
                <a:latin typeface="SolaimanLipi" pitchFamily="65" charset="0"/>
                <a:cs typeface="SolaimanLipi" pitchFamily="65" charset="0"/>
              </a:rPr>
              <a:t> (Disorganized but has good articles)</a:t>
            </a:r>
          </a:p>
        </p:txBody>
      </p:sp>
    </p:spTree>
    <p:extLst>
      <p:ext uri="{BB962C8B-B14F-4D97-AF65-F5344CB8AC3E}">
        <p14:creationId xmlns:p14="http://schemas.microsoft.com/office/powerpoint/2010/main" val="11464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Online Judges:</a:t>
            </a:r>
          </a:p>
          <a:p>
            <a:pPr algn="l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hlinkClick r:id="rId2"/>
              </a:rPr>
              <a:t>Codeforces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(best)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hlinkClick r:id="rId3"/>
              </a:rPr>
              <a:t>AtCoder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(good)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hlinkClick r:id="rId4"/>
              </a:rPr>
              <a:t>lightOJ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(good)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5"/>
              </a:rPr>
              <a:t>CSES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(good)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hlinkClick r:id="rId6"/>
              </a:rPr>
              <a:t>Codechef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(average)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hlinkClick r:id="rId7"/>
              </a:rPr>
              <a:t>Kattis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(average)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hlinkClick r:id="rId8"/>
              </a:rPr>
              <a:t>Toph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(average)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9"/>
              </a:rPr>
              <a:t>SPOJ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(bad)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10"/>
              </a:rPr>
              <a:t>UVA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(bad)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hlinkClick r:id="rId11"/>
              </a:rPr>
              <a:t>ICPCLive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(bad)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err="1" smtClean="0">
                <a:latin typeface="Arial" pitchFamily="34" charset="0"/>
                <a:cs typeface="Arial" pitchFamily="34" charset="0"/>
                <a:hlinkClick r:id="rId12"/>
              </a:rPr>
              <a:t>Timus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(hard)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  <a:hlinkClick r:id="rId13"/>
              </a:rPr>
              <a:t>HDU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(hard)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How to Practice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algn="l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Solve from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Codeforces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filtered by rating.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Solve from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LightOJ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stuck, lookup solution or ask for help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Take part in weekly contests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400" i="1" dirty="0" smtClean="0">
                <a:latin typeface="Arial" pitchFamily="34" charset="0"/>
                <a:cs typeface="Arial" pitchFamily="34" charset="0"/>
              </a:rPr>
              <a:t>In particular, to ask me for help, use slack</a:t>
            </a:r>
          </a:p>
          <a:p>
            <a:pPr algn="l"/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Some advice for beginners:</a:t>
            </a:r>
          </a:p>
          <a:p>
            <a:pPr algn="l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Include all libraries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Make I/O fast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Remember Overflow (long integer)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Floating Point is inaccurate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Test code in corner cases</a:t>
            </a:r>
          </a:p>
        </p:txBody>
      </p:sp>
    </p:spTree>
    <p:extLst>
      <p:ext uri="{BB962C8B-B14F-4D97-AF65-F5344CB8AC3E}">
        <p14:creationId xmlns:p14="http://schemas.microsoft.com/office/powerpoint/2010/main" val="42623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5800" y="1714500"/>
            <a:ext cx="7772400" cy="342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What languages should we use?</a:t>
            </a:r>
          </a:p>
          <a:p>
            <a:pPr algn="l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There are (mainly) 3 options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C/C++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Java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95300" y="533400"/>
            <a:ext cx="8153400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We won’t be using python.</a:t>
            </a:r>
          </a:p>
          <a:p>
            <a:pPr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Reasons: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Python is too slow.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Judges almost never test with Python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Almost no resources on the internet</a:t>
            </a:r>
          </a:p>
        </p:txBody>
      </p:sp>
    </p:spTree>
    <p:extLst>
      <p:ext uri="{BB962C8B-B14F-4D97-AF65-F5344CB8AC3E}">
        <p14:creationId xmlns:p14="http://schemas.microsoft.com/office/powerpoint/2010/main" val="15947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We won’t be using Java.</a:t>
            </a:r>
          </a:p>
          <a:p>
            <a:pPr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Reasons: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Java is also slow (better than Python)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Most judges don’t test with Java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Very few resources for Java</a:t>
            </a:r>
          </a:p>
          <a:p>
            <a:pPr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i="1" dirty="0" smtClean="0">
                <a:latin typeface="Arial" pitchFamily="34" charset="0"/>
                <a:cs typeface="Arial" pitchFamily="34" charset="0"/>
              </a:rPr>
              <a:t>But it is possible to continue with Java (Discouraged)</a:t>
            </a:r>
          </a:p>
        </p:txBody>
      </p:sp>
    </p:spTree>
    <p:extLst>
      <p:ext uri="{BB962C8B-B14F-4D97-AF65-F5344CB8AC3E}">
        <p14:creationId xmlns:p14="http://schemas.microsoft.com/office/powerpoint/2010/main" val="28075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We will be using C/C++. </a:t>
            </a:r>
          </a:p>
          <a:p>
            <a:pPr algn="l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The basic structure and syntax will be of a C code, we will use C++ only for it’s standard library.</a:t>
            </a:r>
          </a:p>
          <a:p>
            <a:pPr algn="l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2800" dirty="0" smtClean="0">
                <a:latin typeface="Arial" pitchFamily="34" charset="0"/>
                <a:cs typeface="Arial" pitchFamily="34" charset="0"/>
              </a:rPr>
              <a:t>So watch some tutorials of C if you do not know it.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 smtClean="0">
                <a:latin typeface="Arial" pitchFamily="34" charset="0"/>
                <a:cs typeface="Arial" pitchFamily="34" charset="0"/>
              </a:rPr>
              <a:t>Things you should know in C:</a:t>
            </a:r>
          </a:p>
          <a:p>
            <a:pPr algn="l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Variables, data types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Conditions, logical operators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Loops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Bitwise operators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Functions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Arrays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Strings (character arrays)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Recursion</a:t>
            </a:r>
          </a:p>
          <a:p>
            <a:pPr marL="514350" indent="-514350" algn="l">
              <a:buFont typeface="+mj-lt"/>
              <a:buAutoNum type="arabicPeriod"/>
            </a:pPr>
            <a:endParaRPr lang="en-US" sz="30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000" dirty="0" smtClean="0">
                <a:latin typeface="Arial" pitchFamily="34" charset="0"/>
                <a:cs typeface="Arial" pitchFamily="34" charset="0"/>
              </a:rPr>
              <a:t>So learn these. Note that pointers, OOP etc. are not needed (for competitive programming).</a:t>
            </a:r>
          </a:p>
        </p:txBody>
      </p:sp>
    </p:spTree>
    <p:extLst>
      <p:ext uri="{BB962C8B-B14F-4D97-AF65-F5344CB8AC3E}">
        <p14:creationId xmlns:p14="http://schemas.microsoft.com/office/powerpoint/2010/main" val="30964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 txBox="1">
                <a:spLocks/>
              </p:cNvSpPr>
              <p:nvPr/>
            </p:nvSpPr>
            <p:spPr>
              <a:xfrm>
                <a:off x="457200" y="571500"/>
                <a:ext cx="8229600" cy="5715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Some problems to test yourself:</a:t>
                </a:r>
              </a:p>
              <a:p>
                <a:pPr algn="l"/>
                <a:endParaRPr lang="en-US" sz="3200" dirty="0">
                  <a:latin typeface="Arial" pitchFamily="34" charset="0"/>
                  <a:cs typeface="Arial" pitchFamily="34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Swap two variables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Check if a year is a leap year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Search an array for a given value and report it’s positions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Find the position of the minimum value in an array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Find sum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−(</m:t>
                    </m:r>
                    <m:r>
                      <a:rPr lang="en-US" sz="2400" b="0" i="1" smtClean="0">
                        <a:latin typeface="Cambria Math"/>
                        <a:cs typeface="Arial" pitchFamily="34" charset="0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)+(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4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5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×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6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Arial" pitchFamily="34" charset="0"/>
                      </a:rPr>
                      <m:t>)−…</m:t>
                    </m:r>
                  </m:oMath>
                </a14:m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up to n-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th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term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Reverse a string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Compare two strings lexicographically (i.e. which comes first in a 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dictionary)</a:t>
                </a:r>
                <a:endParaRPr lang="en-US" sz="2400" dirty="0" smtClean="0">
                  <a:latin typeface="Arial" pitchFamily="34" charset="0"/>
                  <a:cs typeface="Arial" pitchFamily="34" charset="0"/>
                </a:endParaRP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Find the n-</a:t>
                </a:r>
                <a:r>
                  <a:rPr lang="en-US" sz="2400" dirty="0" err="1" smtClean="0">
                    <a:latin typeface="Arial" pitchFamily="34" charset="0"/>
                    <a:cs typeface="Arial" pitchFamily="34" charset="0"/>
                  </a:rPr>
                  <a:t>th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ibonacci number via a recursive function</a:t>
                </a:r>
              </a:p>
            </p:txBody>
          </p:sp>
        </mc:Choice>
        <mc:Fallback>
          <p:sp>
            <p:nvSpPr>
              <p:cNvPr id="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1500"/>
                <a:ext cx="8229600" cy="5715000"/>
              </a:xfrm>
              <a:prstGeom prst="rect">
                <a:avLst/>
              </a:prstGeom>
              <a:blipFill rotWithShape="1">
                <a:blip r:embed="rId2"/>
                <a:stretch>
                  <a:fillRect l="-1852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8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715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Now we’ll solve a very easy problem:</a:t>
            </a:r>
          </a:p>
          <a:p>
            <a:pPr algn="l"/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  <a:hlinkClick r:id="rId2"/>
              </a:rPr>
              <a:t>Watermelon (link)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l"/>
            <a:endParaRPr lang="en-US" sz="3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16095"/>
              </p:ext>
            </p:extLst>
          </p:nvPr>
        </p:nvGraphicFramePr>
        <p:xfrm>
          <a:off x="228600" y="1265964"/>
          <a:ext cx="8686800" cy="521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6877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Result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Meaning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87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Accepted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Correct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Code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77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Wrong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Answer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is wrong, or there’s a bug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87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Compilation Error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Code has syntax errors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8771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Time Limit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E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xceeded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Solution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is too slow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77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Memory Limit Exceeded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Solution uses too much memory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8774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Runtime Error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Array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access out of bounds or division by 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62526" y="457200"/>
            <a:ext cx="4818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Results when a code is run</a:t>
            </a:r>
          </a:p>
        </p:txBody>
      </p:sp>
    </p:spTree>
    <p:extLst>
      <p:ext uri="{BB962C8B-B14F-4D97-AF65-F5344CB8AC3E}">
        <p14:creationId xmlns:p14="http://schemas.microsoft.com/office/powerpoint/2010/main" val="5321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538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Competitive Programming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2020-08-13T09:26:29Z</dcterms:created>
  <dcterms:modified xsi:type="dcterms:W3CDTF">2020-08-13T17:26:55Z</dcterms:modified>
</cp:coreProperties>
</file>