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705" autoAdjust="0"/>
  </p:normalViewPr>
  <p:slideViewPr>
    <p:cSldViewPr>
      <p:cViewPr varScale="1">
        <p:scale>
          <a:sx n="80" d="100"/>
          <a:sy n="80" d="100"/>
        </p:scale>
        <p:origin x="-143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1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7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9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822C-4C74-47C7-9102-9CE2541A3A15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E935-55F4-4466-B178-E72A62EF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C++ Standard Library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Common Application of Sets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Maintain elements without duplicates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Check if element is in current set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Find smallest element (with updates)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Find k-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smallest element (advance begin() k times)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lower_bound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upper_bound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(i.e. smallest number &gt;= x and smallest number &gt; x)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Find greatest number &lt; x (--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lower_bound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Find greatest number &lt;= x (--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upper_bound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6053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Pair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Pairs are just two things together. But they have lexicographical order defined.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Declaration: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pair&lt;type1, type2&gt; name</a:t>
            </a:r>
          </a:p>
          <a:p>
            <a:pPr marL="0" indent="0">
              <a:buNone/>
            </a:pPr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make_pair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(x, y)			- O(1)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irst					- O(1)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econd	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Operators				- O(1)</a:t>
            </a:r>
          </a:p>
        </p:txBody>
      </p:sp>
    </p:spTree>
    <p:extLst>
      <p:ext uri="{BB962C8B-B14F-4D97-AF65-F5344CB8AC3E}">
        <p14:creationId xmlns:p14="http://schemas.microsoft.com/office/powerpoint/2010/main" val="7616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Map/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TreeMap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Maps are containers that maintain elements with indexing. They are similar to dictionaries in Python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Declaration: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map&lt;type1, type2&gt; name</a:t>
            </a:r>
          </a:p>
          <a:p>
            <a:pPr marL="0" indent="0">
              <a:buNone/>
            </a:pPr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ccess [x]				- O(log 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ount(x)				- O(log 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ind(x)				- O(log n)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erase(it)				- O(log 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ize()	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Range looping			- O(n)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ower_bound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(x)			- O(log n)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pper_bound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(x)			- O(log 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egin() and end()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Iterator ++ and --			- O(log n)</a:t>
            </a:r>
          </a:p>
        </p:txBody>
      </p:sp>
    </p:spTree>
    <p:extLst>
      <p:ext uri="{BB962C8B-B14F-4D97-AF65-F5344CB8AC3E}">
        <p14:creationId xmlns:p14="http://schemas.microsoft.com/office/powerpoint/2010/main" val="20929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map&lt;string,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m;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57484"/>
              </p:ext>
            </p:extLst>
          </p:nvPr>
        </p:nvGraphicFramePr>
        <p:xfrm>
          <a:off x="371475" y="1066800"/>
          <a:ext cx="1219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“hello”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93079"/>
              </p:ext>
            </p:extLst>
          </p:nvPr>
        </p:nvGraphicFramePr>
        <p:xfrm>
          <a:off x="381000" y="2214880"/>
          <a:ext cx="2362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“apple”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“hello”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12875"/>
              </p:ext>
            </p:extLst>
          </p:nvPr>
        </p:nvGraphicFramePr>
        <p:xfrm>
          <a:off x="381000" y="3362960"/>
          <a:ext cx="47244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“apple”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“black”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“blue”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“hello”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65727"/>
              </p:ext>
            </p:extLst>
          </p:nvPr>
        </p:nvGraphicFramePr>
        <p:xfrm>
          <a:off x="381000" y="4511040"/>
          <a:ext cx="47244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“apple”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“black”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“blue”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“hello”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08415"/>
              </p:ext>
            </p:extLst>
          </p:nvPr>
        </p:nvGraphicFramePr>
        <p:xfrm>
          <a:off x="381000" y="5659120"/>
          <a:ext cx="35814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“apple”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“black”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“hello”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7400" y="11430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[“hello”] = 1;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&lt;&lt;m[“hello”];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2411065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&lt;&lt;m[“apple”] 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7400" y="3405257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[“blue”] = 3;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[“black”] = 4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7400" y="4707225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[“apple”] = 2;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7400" y="5855305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m.erase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m.find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(“blue”));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Common Application of Maps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Using map as a really large array (like m[1000000000])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Maintaining last seen position for elements in array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Maintain the order in which elements are seen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Compressing values ([25, 1, -100, 1] becomes [1, 2, 3, 2])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Maintain frequency of elements</a:t>
            </a:r>
          </a:p>
        </p:txBody>
      </p:sp>
    </p:spTree>
    <p:extLst>
      <p:ext uri="{BB962C8B-B14F-4D97-AF65-F5344CB8AC3E}">
        <p14:creationId xmlns:p14="http://schemas.microsoft.com/office/powerpoint/2010/main" val="6891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Actual representation of Set/Map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Set/Map are actually represented as binary trees.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set [10, 20, 30, 40, 50, 60] is represented as (possibly)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23622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33528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600" y="33528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45720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45720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9200" y="45720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28575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57400" y="40767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400" y="4038600"/>
            <a:ext cx="52387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53200" y="4076700"/>
            <a:ext cx="504825" cy="466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10200" y="2895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3400" y="2514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736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814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19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5867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left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subtree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contains smaller values, while right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subtree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contains larger values</a:t>
            </a:r>
          </a:p>
        </p:txBody>
      </p:sp>
    </p:spTree>
    <p:extLst>
      <p:ext uri="{BB962C8B-B14F-4D97-AF65-F5344CB8AC3E}">
        <p14:creationId xmlns:p14="http://schemas.microsoft.com/office/powerpoint/2010/main" val="25284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priority_queue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PriorityQueue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Priority Queues are a weaker but faster version of sets. You can not access anything, but you can see the largest element and extract that quickly.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Declaration: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priority_queue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&lt;type&gt; name</a:t>
            </a:r>
          </a:p>
          <a:p>
            <a:pPr marL="0" indent="0">
              <a:buNone/>
            </a:pPr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ush(x)				- O(log 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ize()				- O(1)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op()					- O(1)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op()				- O(log n)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Actual representation of Priority Queues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Priority Queues are Binary heaps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you push 30, 20, 10, 60, 40, 50 into a priority queue, this might be one possible outcome</a:t>
            </a:r>
          </a:p>
        </p:txBody>
      </p:sp>
      <p:sp>
        <p:nvSpPr>
          <p:cNvPr id="6" name="Oval 5"/>
          <p:cNvSpPr/>
          <p:nvPr/>
        </p:nvSpPr>
        <p:spPr>
          <a:xfrm>
            <a:off x="3886200" y="25908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35814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91200" y="35814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24400" y="48006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48006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9200" y="4800600"/>
            <a:ext cx="1524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0861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57400" y="43053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400" y="4267200"/>
            <a:ext cx="52387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15000" y="4267200"/>
            <a:ext cx="457200" cy="466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86400" y="3048000"/>
            <a:ext cx="6096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3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374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96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814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91125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48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5867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left and right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subtrees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contain smaller values</a:t>
            </a:r>
          </a:p>
        </p:txBody>
      </p:sp>
    </p:spTree>
    <p:extLst>
      <p:ext uri="{BB962C8B-B14F-4D97-AF65-F5344CB8AC3E}">
        <p14:creationId xmlns:p14="http://schemas.microsoft.com/office/powerpoint/2010/main" val="9776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Common Application of Priority Queues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When all we need is set’s insert and begin() and delete the first entry using priority queue is better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For integers we can reverse the order of priority queue and use it to look at the smallest element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Sometimes, a lazy delete is possible in priority queues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Sample Problem: CSES concert tickets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Brief: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There are n tickets available, m customers arrive, each announces the maximum price they will pay for a ticket, and buy a ticket with the nearest possible price &lt;= the maximum price, that ticket is removed, print what everyone pays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need to maintain the ticket prices, some will be removed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For a certain value x, we need to find maximum price &lt;= x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last two properties we see that we need a set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But set cannot keep duplicates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 we use a map, to handle duplicate map[x] will keep count of how many x there are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Some Common Features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swap(x, y)	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max(x, y)				- O(1)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in(x, y)	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__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gcd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(x, y)				- O(log x) or O(log y)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unordered_map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unordered_set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HashMap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HashSet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unordered_map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unordered_set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are same as set and map,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except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values are not sorted rather kept in random order via hashing.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everything from map and set are used, except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lower_bound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upper_bound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Also the complexities are O(1) (expected).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In C++ unordered containers can have bad complexity. </a:t>
            </a: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But Java’s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hashmap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is good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Vector/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ArrayList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Vectors are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ynamic arrays i.e. resizable arrays.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Declaration: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vector&lt;type&gt; name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push_back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Amortized O(1)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pop_back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size()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Accessing [i]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resize(n)			- O(n)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Initializing			- O(n)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Range Looping		- O(n)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lear()			- O(1)</a:t>
            </a:r>
          </a:p>
        </p:txBody>
      </p:sp>
    </p:spTree>
    <p:extLst>
      <p:ext uri="{BB962C8B-B14F-4D97-AF65-F5344CB8AC3E}">
        <p14:creationId xmlns:p14="http://schemas.microsoft.com/office/powerpoint/2010/main" val="33243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ector&lt;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v;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1200" y="1200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(10);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91200" y="1800225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(20);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(30);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(40);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1200" y="39624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v.pop_back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1200" y="48006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v.resize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(8);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1200" y="5667345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v.resize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21081"/>
              </p:ext>
            </p:extLst>
          </p:nvPr>
        </p:nvGraphicFramePr>
        <p:xfrm>
          <a:off x="381000" y="1186179"/>
          <a:ext cx="666750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750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77825"/>
              </p:ext>
            </p:extLst>
          </p:nvPr>
        </p:nvGraphicFramePr>
        <p:xfrm>
          <a:off x="396240" y="2078735"/>
          <a:ext cx="2585084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271"/>
                <a:gridCol w="646271"/>
                <a:gridCol w="646271"/>
                <a:gridCol w="646271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38265"/>
              </p:ext>
            </p:extLst>
          </p:nvPr>
        </p:nvGraphicFramePr>
        <p:xfrm>
          <a:off x="403860" y="3863847"/>
          <a:ext cx="1929765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255"/>
                <a:gridCol w="643255"/>
                <a:gridCol w="643255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14590"/>
              </p:ext>
            </p:extLst>
          </p:nvPr>
        </p:nvGraphicFramePr>
        <p:xfrm>
          <a:off x="411480" y="4756403"/>
          <a:ext cx="5143504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938"/>
                <a:gridCol w="642938"/>
                <a:gridCol w="642938"/>
                <a:gridCol w="642938"/>
                <a:gridCol w="642938"/>
                <a:gridCol w="642938"/>
                <a:gridCol w="642938"/>
                <a:gridCol w="642938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4785"/>
              </p:ext>
            </p:extLst>
          </p:nvPr>
        </p:nvGraphicFramePr>
        <p:xfrm>
          <a:off x="419100" y="5648959"/>
          <a:ext cx="1276350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175"/>
                <a:gridCol w="638175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59797"/>
              </p:ext>
            </p:extLst>
          </p:nvPr>
        </p:nvGraphicFramePr>
        <p:xfrm>
          <a:off x="388620" y="2971291"/>
          <a:ext cx="2583180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795"/>
                <a:gridCol w="645795"/>
                <a:gridCol w="645795"/>
                <a:gridCol w="645795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3048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v[2];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Iterators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Iterators are a way for C++ to work with positions. Every container (vector, map, set) uses iterators for things like find, erase etc.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Declaration: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object::iterator</a:t>
            </a:r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use * to get the value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pointed by the iterator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Here *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= 10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get next iterator by ++ or +1.  So, *(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()+1) = 20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Every container has a end iterator =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one after the last element.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45405"/>
              </p:ext>
            </p:extLst>
          </p:nvPr>
        </p:nvGraphicFramePr>
        <p:xfrm>
          <a:off x="2819400" y="2800350"/>
          <a:ext cx="2585084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271"/>
                <a:gridCol w="646271"/>
                <a:gridCol w="646271"/>
                <a:gridCol w="646271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914650" y="282829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76875" y="282829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3780791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4425" y="3780791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v.end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V="1">
            <a:off x="3162300" y="339979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15000" y="339979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5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Vector Functions &amp; Iterator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find(begin, end, x)			- O(n)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erase(it)				- O(n)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insert(it, x)				- O(n)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everse(begin, end)			- O(n)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ort(begin, end)			- O(n log n)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ext_permutation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(begin, end)	- O(n)</a:t>
            </a:r>
          </a:p>
          <a:p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* The range functions use half-interval [begin, end), that is begin is included, but end is excluded.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5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Set/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TreeSet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Sets are containers that maintain some elements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without duplicates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sorted non-decreasingly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Sets are actually Balanced Binary Trees.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Declaration: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set&lt;type&gt; name</a:t>
            </a:r>
          </a:p>
          <a:p>
            <a:pPr marL="0" indent="0">
              <a:buNone/>
            </a:pPr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nsert(x)				- O(log 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ount(x)				- O(log 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ind(x)				- O(log n)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erase(it)				- O(log 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ize()	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Range looping			- O(n)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ower_bound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(x)			- O(log n)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pper_bound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(x)			- O(log n)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egin() and end()			- O(1)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Iterator ++ and --			- O(log n)</a:t>
            </a:r>
          </a:p>
        </p:txBody>
      </p:sp>
    </p:spTree>
    <p:extLst>
      <p:ext uri="{BB962C8B-B14F-4D97-AF65-F5344CB8AC3E}">
        <p14:creationId xmlns:p14="http://schemas.microsoft.com/office/powerpoint/2010/main" val="42273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set&lt;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s;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1200" y="1200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s.insert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(10);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91200" y="2093541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s.insert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(40)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1200" y="3880443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s.insert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(30)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1200" y="4773894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s.insert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1200" y="5667345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s.erase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s.find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(10))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26393"/>
              </p:ext>
            </p:extLst>
          </p:nvPr>
        </p:nvGraphicFramePr>
        <p:xfrm>
          <a:off x="381000" y="1143000"/>
          <a:ext cx="666750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750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80629"/>
              </p:ext>
            </p:extLst>
          </p:nvPr>
        </p:nvGraphicFramePr>
        <p:xfrm>
          <a:off x="381000" y="2033524"/>
          <a:ext cx="1292542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271"/>
                <a:gridCol w="646271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11510"/>
              </p:ext>
            </p:extLst>
          </p:nvPr>
        </p:nvGraphicFramePr>
        <p:xfrm>
          <a:off x="381000" y="3814572"/>
          <a:ext cx="2590800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48512"/>
              </p:ext>
            </p:extLst>
          </p:nvPr>
        </p:nvGraphicFramePr>
        <p:xfrm>
          <a:off x="381000" y="4705096"/>
          <a:ext cx="2571752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938"/>
                <a:gridCol w="642938"/>
                <a:gridCol w="642938"/>
                <a:gridCol w="642938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04687"/>
              </p:ext>
            </p:extLst>
          </p:nvPr>
        </p:nvGraphicFramePr>
        <p:xfrm>
          <a:off x="381000" y="2924048"/>
          <a:ext cx="1937385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795"/>
                <a:gridCol w="645795"/>
                <a:gridCol w="645795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298699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s.insert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45834"/>
              </p:ext>
            </p:extLst>
          </p:nvPr>
        </p:nvGraphicFramePr>
        <p:xfrm>
          <a:off x="381000" y="5595621"/>
          <a:ext cx="1928814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938"/>
                <a:gridCol w="642938"/>
                <a:gridCol w="642938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3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791200" y="762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uto it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s.begin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91200" y="1749949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++it;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1200" y="3725847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s.upper_bound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1200" y="4713796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s.lower_bound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(25)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0642"/>
              </p:ext>
            </p:extLst>
          </p:nvPr>
        </p:nvGraphicFramePr>
        <p:xfrm>
          <a:off x="381000" y="3663696"/>
          <a:ext cx="2590800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89072"/>
              </p:ext>
            </p:extLst>
          </p:nvPr>
        </p:nvGraphicFramePr>
        <p:xfrm>
          <a:off x="381000" y="4656328"/>
          <a:ext cx="2571752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938"/>
                <a:gridCol w="642938"/>
                <a:gridCol w="642938"/>
                <a:gridCol w="642938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2737898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s.lower_bound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07427"/>
              </p:ext>
            </p:extLst>
          </p:nvPr>
        </p:nvGraphicFramePr>
        <p:xfrm>
          <a:off x="381000" y="685800"/>
          <a:ext cx="2590800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56452"/>
              </p:ext>
            </p:extLst>
          </p:nvPr>
        </p:nvGraphicFramePr>
        <p:xfrm>
          <a:off x="381000" y="1678432"/>
          <a:ext cx="2590800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6103"/>
              </p:ext>
            </p:extLst>
          </p:nvPr>
        </p:nvGraphicFramePr>
        <p:xfrm>
          <a:off x="381000" y="2671064"/>
          <a:ext cx="2590800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91200" y="5701743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s.upper_bound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(25)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95211"/>
              </p:ext>
            </p:extLst>
          </p:nvPr>
        </p:nvGraphicFramePr>
        <p:xfrm>
          <a:off x="381000" y="5648959"/>
          <a:ext cx="2571752" cy="52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938"/>
                <a:gridCol w="642938"/>
                <a:gridCol w="642938"/>
                <a:gridCol w="642938"/>
              </a:tblGrid>
              <a:tr h="523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485775" y="7048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23950" y="17145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14425" y="27051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62125" y="36957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62125" y="46863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762125" y="5686425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73" grpId="0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930</Words>
  <Application>Microsoft Office PowerPoint</Application>
  <PresentationFormat>On-screen Show (4:3)</PresentationFormat>
  <Paragraphs>300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C++ Standard Library</vt:lpstr>
      <vt:lpstr>Some Common Features</vt:lpstr>
      <vt:lpstr>Vector/ArrayList</vt:lpstr>
      <vt:lpstr>PowerPoint Presentation</vt:lpstr>
      <vt:lpstr>Iterators</vt:lpstr>
      <vt:lpstr>Vector Functions &amp; Iterator </vt:lpstr>
      <vt:lpstr>Set/TreeSet</vt:lpstr>
      <vt:lpstr>PowerPoint Presentation</vt:lpstr>
      <vt:lpstr>PowerPoint Presentation</vt:lpstr>
      <vt:lpstr>Common Application of Sets</vt:lpstr>
      <vt:lpstr>Pair</vt:lpstr>
      <vt:lpstr>Map/TreeMap</vt:lpstr>
      <vt:lpstr>PowerPoint Presentation</vt:lpstr>
      <vt:lpstr>Common Application of Maps</vt:lpstr>
      <vt:lpstr>Actual representation of Set/Map</vt:lpstr>
      <vt:lpstr>priority_queue/PriorityQueue</vt:lpstr>
      <vt:lpstr>Actual representation of Priority Queues</vt:lpstr>
      <vt:lpstr>Common Application of Priority Queues</vt:lpstr>
      <vt:lpstr>PowerPoint Presentation</vt:lpstr>
      <vt:lpstr>unordered_map/unordered_set HashMap/HashSet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</cp:revision>
  <dcterms:created xsi:type="dcterms:W3CDTF">2020-08-19T06:04:07Z</dcterms:created>
  <dcterms:modified xsi:type="dcterms:W3CDTF">2020-08-21T11:53:57Z</dcterms:modified>
</cp:coreProperties>
</file>