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75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5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9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4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4823-DDD4-41D6-B6BE-46C409D691B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2A30EB-9B54-4961-A60E-0DE9CE48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F13B-89E6-8229-3CEC-3344CD8CA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0E86-E9C4-40E3-A9FB-C9FAE56B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Salman Irfan</a:t>
            </a:r>
          </a:p>
          <a:p>
            <a:r>
              <a:rPr lang="en-US" dirty="0"/>
              <a:t>2024-PhD-CS-5</a:t>
            </a:r>
          </a:p>
        </p:txBody>
      </p:sp>
    </p:spTree>
    <p:extLst>
      <p:ext uri="{BB962C8B-B14F-4D97-AF65-F5344CB8AC3E}">
        <p14:creationId xmlns:p14="http://schemas.microsoft.com/office/powerpoint/2010/main" val="34419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88C0-97BE-B3A1-2DDA-B41587A1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14363"/>
          </a:xfrm>
        </p:spPr>
        <p:txBody>
          <a:bodyPr>
            <a:normAutofit fontScale="90000"/>
          </a:bodyPr>
          <a:lstStyle/>
          <a:p>
            <a:r>
              <a:rPr lang="en-US" dirty="0"/>
              <a:t>Precision-Recall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6168-BFE4-1132-B1EB-7AEBD375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4363"/>
            <a:ext cx="8596668" cy="5426999"/>
          </a:xfrm>
        </p:spPr>
        <p:txBody>
          <a:bodyPr/>
          <a:lstStyle/>
          <a:p>
            <a:pPr algn="just"/>
            <a:r>
              <a:rPr lang="en-US" dirty="0"/>
              <a:t>Precision-Recall Curve:</a:t>
            </a:r>
          </a:p>
          <a:p>
            <a:pPr algn="just"/>
            <a:r>
              <a:rPr lang="en-US" b="1" dirty="0"/>
              <a:t>Precision</a:t>
            </a:r>
            <a:r>
              <a:rPr lang="en-US" dirty="0"/>
              <a:t>: The fraction of correctly predicted positive samples among all predicted positive samples.</a:t>
            </a:r>
          </a:p>
          <a:p>
            <a:pPr algn="just"/>
            <a:r>
              <a:rPr lang="en-US" b="1" dirty="0"/>
              <a:t>Recall</a:t>
            </a:r>
            <a:r>
              <a:rPr lang="en-US" dirty="0"/>
              <a:t>: The fraction of correctly predicted positive samples among all actual positive samples.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1BE4235-B2FB-DC5C-3CA7-D074BB79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9654" r="5556" b="9654"/>
          <a:stretch/>
        </p:blipFill>
        <p:spPr>
          <a:xfrm>
            <a:off x="677334" y="2527762"/>
            <a:ext cx="6180666" cy="297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0F9A9-085C-48CB-3994-604EB4EC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664630"/>
            <a:ext cx="5081587" cy="259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AEED6-91BD-BFEB-2142-22509BF7C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507487"/>
            <a:ext cx="3990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7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E85-7DAD-C14A-656B-8703B99E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3F8D-B81B-6417-76B6-A92A60A3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Manipulation: Pandas</a:t>
            </a:r>
          </a:p>
          <a:p>
            <a:pPr algn="just"/>
            <a:r>
              <a:rPr lang="en-US" dirty="0"/>
              <a:t>Visualization: matplotlib, seaborn</a:t>
            </a:r>
          </a:p>
          <a:p>
            <a:pPr algn="just"/>
            <a:r>
              <a:rPr lang="en-US" dirty="0"/>
              <a:t>Preprocessing: </a:t>
            </a:r>
            <a:r>
              <a:rPr lang="en-US" dirty="0" err="1"/>
              <a:t>train_test_split</a:t>
            </a:r>
            <a:r>
              <a:rPr lang="en-US" dirty="0"/>
              <a:t>, </a:t>
            </a:r>
            <a:r>
              <a:rPr lang="en-US" dirty="0" err="1"/>
              <a:t>StandardScaler</a:t>
            </a:r>
            <a:r>
              <a:rPr lang="en-US" dirty="0"/>
              <a:t> (for scaling Time and Amount)</a:t>
            </a:r>
          </a:p>
          <a:p>
            <a:pPr algn="just"/>
            <a:r>
              <a:rPr lang="en-US" dirty="0"/>
              <a:t>Modeling: </a:t>
            </a:r>
            <a:r>
              <a:rPr lang="en-US" dirty="0" err="1"/>
              <a:t>RandomForestClassifier</a:t>
            </a:r>
            <a:endParaRPr lang="en-US" dirty="0"/>
          </a:p>
          <a:p>
            <a:pPr algn="just"/>
            <a:r>
              <a:rPr lang="en-US" dirty="0"/>
              <a:t>Evaluation: </a:t>
            </a:r>
            <a:r>
              <a:rPr lang="en-US" dirty="0" err="1"/>
              <a:t>classification_report</a:t>
            </a:r>
            <a:r>
              <a:rPr lang="en-US" dirty="0"/>
              <a:t>, </a:t>
            </a:r>
            <a:r>
              <a:rPr lang="en-US" dirty="0" err="1"/>
              <a:t>precision_recall_curve</a:t>
            </a:r>
            <a:r>
              <a:rPr lang="en-US" dirty="0"/>
              <a:t>, </a:t>
            </a:r>
            <a:r>
              <a:rPr lang="en-US" dirty="0" err="1"/>
              <a:t>roc_auc_score</a:t>
            </a:r>
            <a:endParaRPr lang="en-US" dirty="0"/>
          </a:p>
          <a:p>
            <a:pPr algn="just"/>
            <a:r>
              <a:rPr lang="en-US" dirty="0"/>
              <a:t>Class Imbalance Handling: SMOTE (addresses class imbalance by generating synthetic samples for the minority class)</a:t>
            </a:r>
          </a:p>
        </p:txBody>
      </p:sp>
    </p:spTree>
    <p:extLst>
      <p:ext uri="{BB962C8B-B14F-4D97-AF65-F5344CB8AC3E}">
        <p14:creationId xmlns:p14="http://schemas.microsoft.com/office/powerpoint/2010/main" val="297489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ABDC-9683-10F3-B352-F7CDA33D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57225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AF04-208B-74F5-85EA-110B0097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7225"/>
            <a:ext cx="6096000" cy="62007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Interpretation of the Boxplot</a:t>
            </a:r>
          </a:p>
          <a:p>
            <a:pPr algn="just"/>
            <a:r>
              <a:rPr lang="en-US" b="1" dirty="0"/>
              <a:t>Central Box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The central rectangular box represents the </a:t>
            </a:r>
            <a:r>
              <a:rPr lang="en-US" b="1" dirty="0"/>
              <a:t>Interquartile Range (IQR)</a:t>
            </a:r>
            <a:r>
              <a:rPr lang="en-US" dirty="0"/>
              <a:t>, which contains the middle 50% of the data (from the 25th percentile to the 75th percentile).</a:t>
            </a:r>
          </a:p>
          <a:p>
            <a:pPr algn="just"/>
            <a:r>
              <a:rPr lang="en-US" dirty="0"/>
              <a:t>In this dataset:</a:t>
            </a:r>
          </a:p>
          <a:p>
            <a:pPr lvl="1" algn="just"/>
            <a:r>
              <a:rPr lang="en-US" dirty="0"/>
              <a:t>Most of the data lies between 0 and approximately 5,000.</a:t>
            </a:r>
          </a:p>
          <a:p>
            <a:pPr lvl="1" algn="just"/>
            <a:r>
              <a:rPr lang="en-US" dirty="0"/>
              <a:t>A small number of points (dots) extend beyond 5,000, with some outliers reaching as high as 25,000.</a:t>
            </a:r>
          </a:p>
          <a:p>
            <a:pPr algn="just"/>
            <a:r>
              <a:rPr lang="en-US" b="1" dirty="0"/>
              <a:t>What the Boxplot Tells 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High Concentration of Small Transactions</a:t>
            </a:r>
            <a:r>
              <a:rPr lang="en-US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The bulk of transactions (based on density) is clustered around amounts between </a:t>
            </a:r>
            <a:r>
              <a:rPr lang="en-US" b="1" dirty="0"/>
              <a:t>0 and 5,000</a:t>
            </a:r>
            <a:r>
              <a:rPr lang="en-US" dirty="0"/>
              <a:t>. This suggests most transactions involve smaller amounts.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 small number of points (dots) extend beyond 5,000, with some outliers reaching as high as 25,000.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48200-C26F-9356-2852-3E310FFF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38" t="9512" r="8334" b="7732"/>
          <a:stretch/>
        </p:blipFill>
        <p:spPr>
          <a:xfrm>
            <a:off x="6095999" y="1728788"/>
            <a:ext cx="6047221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8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78E7-2CB8-49F0-6AF9-A7B79FA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 Features</a:t>
            </a:r>
          </a:p>
        </p:txBody>
      </p:sp>
      <p:pic>
        <p:nvPicPr>
          <p:cNvPr id="5" name="Content Placeholder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B48986D4-95F8-D6DE-B177-F718A7CEB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t="12803" r="6285" b="12474"/>
          <a:stretch/>
        </p:blipFill>
        <p:spPr>
          <a:xfrm>
            <a:off x="1596674" y="2371725"/>
            <a:ext cx="6757988" cy="2900363"/>
          </a:xfrm>
        </p:spPr>
      </p:pic>
    </p:spTree>
    <p:extLst>
      <p:ext uri="{BB962C8B-B14F-4D97-AF65-F5344CB8AC3E}">
        <p14:creationId xmlns:p14="http://schemas.microsoft.com/office/powerpoint/2010/main" val="288465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61E3-A7CD-DD1F-F38C-C46AC80E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42925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71FF-EBB0-3CAD-8A51-2A0ECDEC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3134"/>
            <a:ext cx="8596668" cy="3880773"/>
          </a:xfrm>
        </p:spPr>
        <p:txBody>
          <a:bodyPr/>
          <a:lstStyle/>
          <a:p>
            <a:r>
              <a:rPr lang="en-US" dirty="0"/>
              <a:t>Fraud vs Non-fraud Distribution</a:t>
            </a:r>
          </a:p>
          <a:p>
            <a:endParaRPr lang="en-US" dirty="0"/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15101982-0134-6FC8-3A25-909506A1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9318" r="5076" b="9281"/>
          <a:stretch/>
        </p:blipFill>
        <p:spPr>
          <a:xfrm>
            <a:off x="300038" y="1319212"/>
            <a:ext cx="6129007" cy="312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637E2-AE39-11D2-4478-7B7E0731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9" y="4663233"/>
            <a:ext cx="4108992" cy="133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37838-F714-626B-32D8-2A8DE80E4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911" y="724055"/>
            <a:ext cx="5442073" cy="51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3F00-A9DC-41EC-A61B-4F73B48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143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Feature-target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5586-1307-77AD-C01E-6667D52F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4363"/>
            <a:ext cx="9395354" cy="5426999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Correlation heatmap</a:t>
            </a:r>
            <a:r>
              <a:rPr lang="en-US" sz="1600" dirty="0"/>
              <a:t> to explore relationships between features in a dataset.</a:t>
            </a:r>
          </a:p>
          <a:p>
            <a:pPr algn="just"/>
            <a:r>
              <a:rPr lang="en-US" sz="1600" dirty="0" err="1"/>
              <a:t>cmap</a:t>
            </a:r>
            <a:r>
              <a:rPr lang="en-US" sz="1600" dirty="0"/>
              <a:t>="</a:t>
            </a:r>
            <a:r>
              <a:rPr lang="en-US" sz="1600" dirty="0" err="1"/>
              <a:t>coolwarm</a:t>
            </a:r>
            <a:r>
              <a:rPr lang="en-US" sz="1600" dirty="0"/>
              <a:t>“</a:t>
            </a:r>
          </a:p>
          <a:p>
            <a:pPr algn="just"/>
            <a:r>
              <a:rPr lang="en-US" sz="1600" dirty="0"/>
              <a:t>A diverging colormap with colors transitioning from cool (blue) to warm (red).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represents </a:t>
            </a:r>
            <a:r>
              <a:rPr lang="en-US" sz="1600" b="1" dirty="0">
                <a:solidFill>
                  <a:schemeClr val="accent2"/>
                </a:solidFill>
              </a:rPr>
              <a:t>positive</a:t>
            </a:r>
            <a:r>
              <a:rPr lang="en-US" sz="1600" dirty="0"/>
              <a:t> correlations and </a:t>
            </a:r>
            <a:r>
              <a:rPr lang="en-US" sz="1600" b="1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 represents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en-US" sz="1600" dirty="0"/>
              <a:t> correlations.</a:t>
            </a:r>
          </a:p>
        </p:txBody>
      </p:sp>
      <p:pic>
        <p:nvPicPr>
          <p:cNvPr id="7" name="Picture 6" descr="A blue and red grid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3DA4FD7E-1D36-0DA1-0B9F-ACE08AD1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0" y="2171701"/>
            <a:ext cx="7213033" cy="4686299"/>
          </a:xfrm>
          <a:prstGeom prst="rect">
            <a:avLst/>
          </a:prstGeom>
        </p:spPr>
      </p:pic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3D92568-AA0C-9721-16F7-1F72B2E08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t="13507" r="7459" b="15772"/>
          <a:stretch/>
        </p:blipFill>
        <p:spPr>
          <a:xfrm>
            <a:off x="7652889" y="3101160"/>
            <a:ext cx="4339701" cy="18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0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706F-AD7F-3ACB-E1EF-B1B2C127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5800"/>
          </a:xfrm>
        </p:spPr>
        <p:txBody>
          <a:bodyPr>
            <a:normAutofit/>
          </a:bodyPr>
          <a:lstStyle/>
          <a:p>
            <a:r>
              <a:rPr lang="en-US" dirty="0"/>
              <a:t>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BB75-750E-2CD2-D39D-8CABF5BC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85800"/>
            <a:ext cx="5923491" cy="617220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This plot is used to analyze how the features </a:t>
            </a:r>
            <a:r>
              <a:rPr lang="en-US" sz="1600" dirty="0" err="1"/>
              <a:t>scaled_amount</a:t>
            </a:r>
            <a:r>
              <a:rPr lang="en-US" sz="1600" dirty="0"/>
              <a:t> and </a:t>
            </a:r>
            <a:r>
              <a:rPr lang="en-US" sz="1600" dirty="0" err="1"/>
              <a:t>scaled_time</a:t>
            </a:r>
            <a:r>
              <a:rPr lang="en-US" sz="1600" dirty="0"/>
              <a:t> vary between fraud and non-fraud transactions, giving insights into patterns or differences between the two classes.</a:t>
            </a:r>
          </a:p>
          <a:p>
            <a:pPr algn="just"/>
            <a:r>
              <a:rPr lang="en-US" sz="1600" b="1" dirty="0"/>
              <a:t>For Scaled Amount</a:t>
            </a:r>
            <a:r>
              <a:rPr lang="en-US" sz="1600" dirty="0"/>
              <a:t>: Fraud cases are sparse but occur within the same range as non-fraud cases. This suggests scaled amounts alone are insufficient for distinguishing fraud. </a:t>
            </a:r>
          </a:p>
          <a:p>
            <a:pPr algn="just"/>
            <a:r>
              <a:rPr lang="en-US" sz="1600" b="1" dirty="0"/>
              <a:t>For Scaled Time</a:t>
            </a:r>
            <a:r>
              <a:rPr lang="en-US" sz="1600" dirty="0"/>
              <a:t>: Fraud and non-fraud cases are temporally distributed without clear separation, reinforcing the need for additional features or methods (e.g., multivariate analysis) to identify fraud effectively.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17A1A3F-5624-58C0-55F3-34BC68A9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0892" r="5556" b="11124"/>
          <a:stretch/>
        </p:blipFill>
        <p:spPr>
          <a:xfrm>
            <a:off x="647926" y="4100512"/>
            <a:ext cx="6110064" cy="2714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FB55A-7802-76C7-C14F-D4785D4F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58" y="342900"/>
            <a:ext cx="5434742" cy="3074659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2A3DA77-392B-ED44-BEF5-59B1BC5A9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829" y="3429000"/>
            <a:ext cx="49555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658A-CDE0-DBA7-F4B2-48A14FAE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3F6F-285C-E5DD-C6B7-638CBAC1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075"/>
            <a:ext cx="8596668" cy="6257925"/>
          </a:xfrm>
        </p:spPr>
        <p:txBody>
          <a:bodyPr/>
          <a:lstStyle/>
          <a:p>
            <a:pPr algn="just"/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code using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SMOTE (Synthetic Minority Oversampling Technique)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was applied to handle the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 imbalance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the dataset.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target variable (Class) is highly imbalanced: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Non-fraudulent transactions (Class = 0) account for over 99.8%.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Fraudulent transactions (Class = 1) make up only 0. 2%.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This imbalance poses a challenge for machine learning models, which tend to be biased toward the majority class and perform poorly on the minority class (fraud)</a:t>
            </a: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SMOTE (Synthetic Minority Oversampling Technique)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generates synthetic samples for the minority class (fraudulent transactions) by interpolating between existing samples</a:t>
            </a:r>
          </a:p>
          <a:p>
            <a:pPr algn="just"/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After applying SMOTE, the training set has a balanced number of samples for both classes, allowing the model to: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Learn patterns associated with fraud more effectively.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2DC64-CBC1-6D93-F11F-E04803E30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CE51-944F-D5D2-B326-7CF172BF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886E4-E153-0A26-ABDF-464C1D44B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0075"/>
                <a:ext cx="7109354" cy="6257925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Random Forest Classifier</a:t>
                </a:r>
              </a:p>
              <a:p>
                <a:pPr algn="just"/>
                <a:r>
                  <a:rPr lang="en-US" b="1" dirty="0"/>
                  <a:t>Metrics for Each Class</a:t>
                </a:r>
              </a:p>
              <a:p>
                <a:pPr algn="just"/>
                <a:r>
                  <a:rPr lang="en-US" b="1" dirty="0"/>
                  <a:t>Precision = True Positives / (True Positives + False positives)</a:t>
                </a:r>
              </a:p>
              <a:p>
                <a:pPr algn="just"/>
                <a:r>
                  <a:rPr lang="en-US" b="1" dirty="0"/>
                  <a:t>Class 0 (Non-fraudulent)</a:t>
                </a:r>
                <a:r>
                  <a:rPr lang="en-US" dirty="0"/>
                  <a:t>: Precision = 1.00</a:t>
                </a:r>
              </a:p>
              <a:p>
                <a:pPr lvl="1" algn="just"/>
                <a:r>
                  <a:rPr lang="en-US" dirty="0"/>
                  <a:t>All predictions for non-fraudulent transactions were correct.</a:t>
                </a:r>
              </a:p>
              <a:p>
                <a:pPr algn="just"/>
                <a:r>
                  <a:rPr lang="en-US" b="1" dirty="0"/>
                  <a:t>Class 1 (Fraudulent)</a:t>
                </a:r>
                <a:r>
                  <a:rPr lang="en-US" dirty="0"/>
                  <a:t>: Precision = 0.86</a:t>
                </a:r>
              </a:p>
              <a:p>
                <a:pPr lvl="1" algn="just"/>
                <a:r>
                  <a:rPr lang="en-US" dirty="0"/>
                  <a:t>Out of all predicted fraudulent transactions, 86% were correct.</a:t>
                </a:r>
                <a:endParaRPr lang="en-US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/>
                  <a:t>Recall = True positives / (True Positives + False Negatives)</a:t>
                </a:r>
              </a:p>
              <a:p>
                <a:pPr algn="just"/>
                <a:r>
                  <a:rPr lang="en-US" b="1" dirty="0"/>
                  <a:t>Class 0 (Non-fraudulent)</a:t>
                </a:r>
                <a:r>
                  <a:rPr lang="en-US" dirty="0"/>
                  <a:t>: Recall = 1.00.</a:t>
                </a:r>
              </a:p>
              <a:p>
                <a:pPr algn="just"/>
                <a:r>
                  <a:rPr lang="en-US" dirty="0"/>
                  <a:t>All actual non-fraudulent transactions were correctly identified.</a:t>
                </a:r>
              </a:p>
              <a:p>
                <a:pPr algn="just"/>
                <a:r>
                  <a:rPr lang="en-US" b="1" dirty="0"/>
                  <a:t>Class 1 (Fraudulent)</a:t>
                </a:r>
                <a:r>
                  <a:rPr lang="en-US" dirty="0"/>
                  <a:t>: Recall = 0.76</a:t>
                </a:r>
              </a:p>
              <a:p>
                <a:pPr algn="just"/>
                <a:r>
                  <a:rPr lang="en-US" dirty="0"/>
                  <a:t>The model identified 76% of the actual fraudulent transactions correctly.</a:t>
                </a:r>
              </a:p>
              <a:p>
                <a:pPr algn="just"/>
                <a:r>
                  <a:rPr lang="en-US" b="1" dirty="0"/>
                  <a:t>F1-Score = 2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𝑹𝒆𝒄𝒂𝒍𝒍</m:t>
                        </m:r>
                      </m:den>
                    </m:f>
                  </m:oMath>
                </a14:m>
                <a:endParaRPr lang="en-US" b="1" dirty="0"/>
              </a:p>
              <a:p>
                <a:pPr algn="just"/>
                <a:r>
                  <a:rPr lang="en-US" dirty="0"/>
                  <a:t>Combines precision and recall into a single metric.</a:t>
                </a:r>
                <a:endParaRPr lang="en-US" b="1" dirty="0"/>
              </a:p>
              <a:p>
                <a:pPr lvl="1" algn="just"/>
                <a:r>
                  <a:rPr lang="en-US" b="1" dirty="0"/>
                  <a:t>Class 0</a:t>
                </a:r>
                <a:r>
                  <a:rPr lang="en-US" dirty="0"/>
                  <a:t>: F1-score = 1.00.</a:t>
                </a:r>
                <a:endParaRPr lang="en-US" b="1" dirty="0"/>
              </a:p>
              <a:p>
                <a:pPr lvl="1" algn="just"/>
                <a:r>
                  <a:rPr lang="en-US" b="1" dirty="0"/>
                  <a:t>Class 1</a:t>
                </a:r>
                <a:r>
                  <a:rPr lang="en-US" dirty="0"/>
                  <a:t>: F1-score = 0.81.</a:t>
                </a:r>
              </a:p>
              <a:p>
                <a:pPr algn="just"/>
                <a:r>
                  <a:rPr lang="en-US" b="1" dirty="0"/>
                  <a:t>Support:</a:t>
                </a:r>
              </a:p>
              <a:p>
                <a:pPr lvl="1" algn="just"/>
                <a:r>
                  <a:rPr lang="en-US" dirty="0"/>
                  <a:t>The number of actual instances in each class</a:t>
                </a:r>
              </a:p>
              <a:p>
                <a:pPr lvl="1" algn="just"/>
                <a:r>
                  <a:rPr lang="fr-FR" b="1" dirty="0"/>
                  <a:t>Class 0</a:t>
                </a:r>
                <a:r>
                  <a:rPr lang="fr-FR" dirty="0"/>
                  <a:t>: 85,295 (non-</a:t>
                </a:r>
                <a:r>
                  <a:rPr lang="fr-FR" dirty="0" err="1"/>
                  <a:t>fraudulent</a:t>
                </a:r>
                <a:r>
                  <a:rPr lang="fr-FR" dirty="0"/>
                  <a:t> transactions).</a:t>
                </a:r>
              </a:p>
              <a:p>
                <a:pPr lvl="1" algn="just"/>
                <a:r>
                  <a:rPr lang="en-US" b="1" dirty="0"/>
                  <a:t>Class 1</a:t>
                </a:r>
                <a:r>
                  <a:rPr lang="en-US" dirty="0"/>
                  <a:t>: 148 (fraudulent transactions).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886E4-E153-0A26-ABDF-464C1D44B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0075"/>
                <a:ext cx="7109354" cy="6257925"/>
              </a:xfrm>
              <a:blipFill>
                <a:blip r:embed="rId2"/>
                <a:stretch>
                  <a:fillRect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A486630-821A-1EB9-DB6C-B96D7F36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29111"/>
            <a:ext cx="5974082" cy="2400301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024651-6A6E-B6F5-6974-2F7D8C349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" t="6042" r="3279" b="5625"/>
          <a:stretch/>
        </p:blipFill>
        <p:spPr>
          <a:xfrm>
            <a:off x="6662739" y="700088"/>
            <a:ext cx="5529262" cy="30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690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Times New Roman</vt:lpstr>
      <vt:lpstr>Trebuchet MS</vt:lpstr>
      <vt:lpstr>Wingdings 3</vt:lpstr>
      <vt:lpstr>Facet</vt:lpstr>
      <vt:lpstr>Credit Card Fraud Detection</vt:lpstr>
      <vt:lpstr>Libraries</vt:lpstr>
      <vt:lpstr>Boxplot</vt:lpstr>
      <vt:lpstr>Standardize Features</vt:lpstr>
      <vt:lpstr>EDA</vt:lpstr>
      <vt:lpstr>Feature-target Relationship</vt:lpstr>
      <vt:lpstr>Feature Analysis</vt:lpstr>
      <vt:lpstr>Predictive Analysis</vt:lpstr>
      <vt:lpstr>Predictive Analysis</vt:lpstr>
      <vt:lpstr>Precision-Recall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Wahaaj irfan 20</dc:creator>
  <cp:lastModifiedBy>Wahaaj irfan 20</cp:lastModifiedBy>
  <cp:revision>44</cp:revision>
  <dcterms:created xsi:type="dcterms:W3CDTF">2024-12-06T14:12:04Z</dcterms:created>
  <dcterms:modified xsi:type="dcterms:W3CDTF">2024-12-21T02:39:44Z</dcterms:modified>
</cp:coreProperties>
</file>