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372" r:id="rId2"/>
    <p:sldId id="365" r:id="rId3"/>
    <p:sldId id="2016" r:id="rId4"/>
    <p:sldId id="364" r:id="rId5"/>
    <p:sldId id="262" r:id="rId6"/>
    <p:sldId id="263" r:id="rId7"/>
    <p:sldId id="264" r:id="rId8"/>
    <p:sldId id="265" r:id="rId9"/>
    <p:sldId id="2218" r:id="rId10"/>
    <p:sldId id="2222" r:id="rId11"/>
    <p:sldId id="259" r:id="rId12"/>
    <p:sldId id="2223" r:id="rId13"/>
    <p:sldId id="272" r:id="rId14"/>
    <p:sldId id="273" r:id="rId15"/>
    <p:sldId id="2071" r:id="rId16"/>
    <p:sldId id="2072" r:id="rId17"/>
    <p:sldId id="373"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imated cards" id="{5EFA6786-90C1-470F-A68C-8CB5A76353C4}">
          <p14:sldIdLst>
            <p14:sldId id="372"/>
            <p14:sldId id="365"/>
            <p14:sldId id="2016"/>
            <p14:sldId id="364"/>
            <p14:sldId id="262"/>
            <p14:sldId id="263"/>
            <p14:sldId id="264"/>
            <p14:sldId id="265"/>
            <p14:sldId id="2218"/>
            <p14:sldId id="2222"/>
            <p14:sldId id="259"/>
            <p14:sldId id="2223"/>
          </p14:sldIdLst>
        </p14:section>
        <p14:section name="Default Section" id="{A0E9BFC9-0D41-4538-83A7-928AA7B9E3AF}">
          <p14:sldIdLst>
            <p14:sldId id="272"/>
            <p14:sldId id="273"/>
            <p14:sldId id="2071"/>
            <p14:sldId id="2072"/>
            <p14:sldId id="3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5F5"/>
    <a:srgbClr val="1A7196"/>
    <a:srgbClr val="57BBE1"/>
    <a:srgbClr val="657152"/>
    <a:srgbClr val="E9F5DB"/>
    <a:srgbClr val="CFE1B9"/>
    <a:srgbClr val="B5C99A"/>
    <a:srgbClr val="97A97C"/>
    <a:srgbClr val="87986A"/>
    <a:srgbClr val="5D6A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A74D69-0ABF-4AC7-A630-749D873A622B}" v="796" dt="2025-06-03T11:53:58.906"/>
    <p1510:client id="{EF4B97CC-92E7-49FE-97EE-E12D7171438E}" v="292" dt="2025-06-02T17:57:40.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89069" autoAdjust="0"/>
  </p:normalViewPr>
  <p:slideViewPr>
    <p:cSldViewPr snapToGrid="0">
      <p:cViewPr varScale="1">
        <p:scale>
          <a:sx n="117" d="100"/>
          <a:sy n="117" d="100"/>
        </p:scale>
        <p:origin x="1344" y="32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77A3D8-4B16-4EBF-B068-798641488123}" type="datetimeFigureOut">
              <a:rPr lang="en-GB" smtClean="0"/>
              <a:t>25/06/2025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D5746-D948-4774-915A-FCE296EDAACC}" type="slidenum">
              <a:rPr lang="en-GB" smtClean="0"/>
              <a:t>‹#›</a:t>
            </a:fld>
            <a:endParaRPr lang="en-GB"/>
          </a:p>
        </p:txBody>
      </p:sp>
    </p:spTree>
    <p:extLst>
      <p:ext uri="{BB962C8B-B14F-4D97-AF65-F5344CB8AC3E}">
        <p14:creationId xmlns:p14="http://schemas.microsoft.com/office/powerpoint/2010/main" val="421181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t>
            </a:r>
            <a:r>
              <a:rPr lang="en-UM" dirty="0" err="1"/>
              <a:t>ello</a:t>
            </a:r>
            <a:r>
              <a:rPr lang="en-UM" dirty="0"/>
              <a:t>, this is the investing plan for </a:t>
            </a:r>
            <a:r>
              <a:rPr lang="en-UM" dirty="0" err="1"/>
              <a:t>chicago</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a:t>
            </a:fld>
            <a:endParaRPr lang="en-GB"/>
          </a:p>
        </p:txBody>
      </p:sp>
    </p:spTree>
    <p:extLst>
      <p:ext uri="{BB962C8B-B14F-4D97-AF65-F5344CB8AC3E}">
        <p14:creationId xmlns:p14="http://schemas.microsoft.com/office/powerpoint/2010/main" val="925545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UM" dirty="0"/>
              <a:t>o highlight the information a bit more, west town stands out as the most popular neighbourhood, with active listings.</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10</a:t>
            </a:fld>
            <a:endParaRPr lang="en-GB"/>
          </a:p>
        </p:txBody>
      </p:sp>
    </p:spTree>
    <p:extLst>
      <p:ext uri="{BB962C8B-B14F-4D97-AF65-F5344CB8AC3E}">
        <p14:creationId xmlns:p14="http://schemas.microsoft.com/office/powerpoint/2010/main" val="228797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a:t>
            </a:r>
            <a:r>
              <a:rPr lang="en-UM" dirty="0"/>
              <a:t>n the same subject, this doughnut chart shows what type </a:t>
            </a:r>
            <a:r>
              <a:rPr lang="en-GB" dirty="0" err="1"/>
              <a:t>i</a:t>
            </a:r>
            <a:r>
              <a:rPr lang="en-UM" dirty="0"/>
              <a:t>s popular between guests, this shows that there are </a:t>
            </a:r>
            <a:r>
              <a:rPr lang="en-UM" dirty="0" err="1"/>
              <a:t>specifict</a:t>
            </a:r>
            <a:r>
              <a:rPr lang="en-UM" dirty="0"/>
              <a:t> type of units that are preferred by guests, light green shows the </a:t>
            </a:r>
            <a:r>
              <a:rPr lang="en-UM" dirty="0" err="1"/>
              <a:t>rema</a:t>
            </a:r>
            <a:r>
              <a:rPr lang="en-GB" dirty="0" err="1"/>
              <a:t>i</a:t>
            </a:r>
            <a:r>
              <a:rPr lang="en-UM" dirty="0" err="1"/>
              <a:t>ning</a:t>
            </a:r>
            <a:r>
              <a:rPr lang="en-UM" dirty="0"/>
              <a:t> types of units, all grouped together </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11</a:t>
            </a:fld>
            <a:endParaRPr lang="en-GB"/>
          </a:p>
        </p:txBody>
      </p:sp>
    </p:spTree>
    <p:extLst>
      <p:ext uri="{BB962C8B-B14F-4D97-AF65-F5344CB8AC3E}">
        <p14:creationId xmlns:p14="http://schemas.microsoft.com/office/powerpoint/2010/main" val="1166253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r>
              <a:rPr lang="en-UM" dirty="0"/>
              <a:t>s per the chart, almost half of the reviews were from entire rental units, which are about 27 thousand review, which makes it the most preferred type of </a:t>
            </a:r>
            <a:r>
              <a:rPr lang="en-UM" dirty="0" err="1"/>
              <a:t>accomendation</a:t>
            </a:r>
            <a:r>
              <a:rPr lang="en-UM" dirty="0"/>
              <a:t>.</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12</a:t>
            </a:fld>
            <a:endParaRPr lang="en-GB"/>
          </a:p>
        </p:txBody>
      </p:sp>
    </p:spTree>
    <p:extLst>
      <p:ext uri="{BB962C8B-B14F-4D97-AF65-F5344CB8AC3E}">
        <p14:creationId xmlns:p14="http://schemas.microsoft.com/office/powerpoint/2010/main" val="275399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t>
            </a:r>
            <a:r>
              <a:rPr lang="en-UM" dirty="0"/>
              <a:t>ow, lets talk about the most important part, here, listed is the top money makers in the area, or the successful hosts, as you can see, most of them are making more than one million dollar per year</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13</a:t>
            </a:fld>
            <a:endParaRPr lang="en-GB"/>
          </a:p>
        </p:txBody>
      </p:sp>
    </p:spTree>
    <p:extLst>
      <p:ext uri="{BB962C8B-B14F-4D97-AF65-F5344CB8AC3E}">
        <p14:creationId xmlns:p14="http://schemas.microsoft.com/office/powerpoint/2010/main" val="2905744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UM" dirty="0" err="1"/>
              <a:t>ith</a:t>
            </a:r>
            <a:r>
              <a:rPr lang="en-UM" dirty="0"/>
              <a:t> the highest one of them making about 1.22 million dollar </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14</a:t>
            </a:fld>
            <a:endParaRPr lang="en-GB"/>
          </a:p>
        </p:txBody>
      </p:sp>
    </p:spTree>
    <p:extLst>
      <p:ext uri="{BB962C8B-B14F-4D97-AF65-F5344CB8AC3E}">
        <p14:creationId xmlns:p14="http://schemas.microsoft.com/office/powerpoint/2010/main" val="4231759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t>
            </a:r>
            <a:r>
              <a:rPr lang="en-UM" dirty="0"/>
              <a:t>ow, based on the data we have, we would like to recommend the following, to focus on entire rental units as they rec</a:t>
            </a:r>
            <a:r>
              <a:rPr lang="en-GB" dirty="0" err="1"/>
              <a:t>ei</a:t>
            </a:r>
            <a:r>
              <a:rPr lang="en-UM" dirty="0" err="1"/>
              <a:t>ve</a:t>
            </a:r>
            <a:r>
              <a:rPr lang="en-UM" dirty="0"/>
              <a:t> the highest engagements of guests, to invest in high performing listing areas, like </a:t>
            </a:r>
            <a:r>
              <a:rPr lang="en-UM" b="1" dirty="0"/>
              <a:t>west town </a:t>
            </a:r>
            <a:r>
              <a:rPr lang="en-UM" dirty="0"/>
              <a:t>and </a:t>
            </a:r>
            <a:r>
              <a:rPr lang="en-UM" b="1" dirty="0"/>
              <a:t>near north side. </a:t>
            </a:r>
            <a:r>
              <a:rPr lang="en-GB" b="0" dirty="0"/>
              <a:t>W</a:t>
            </a:r>
            <a:r>
              <a:rPr lang="en-UM" b="0" dirty="0" err="1"/>
              <a:t>hich</a:t>
            </a:r>
            <a:r>
              <a:rPr lang="en-UM" b="0" dirty="0"/>
              <a:t> shows consist</a:t>
            </a:r>
            <a:r>
              <a:rPr lang="en-GB" b="0" dirty="0"/>
              <a:t>e</a:t>
            </a:r>
            <a:r>
              <a:rPr lang="en-UM" b="0" dirty="0" err="1"/>
              <a:t>nt</a:t>
            </a:r>
            <a:r>
              <a:rPr lang="en-UM" b="0" dirty="0"/>
              <a:t> revenue generation. </a:t>
            </a:r>
            <a:r>
              <a:rPr lang="en-GB" b="0" dirty="0"/>
              <a:t>A</a:t>
            </a:r>
            <a:r>
              <a:rPr lang="en-UM" b="0" dirty="0" err="1"/>
              <a:t>lso</a:t>
            </a:r>
            <a:r>
              <a:rPr lang="en-UM" b="0" dirty="0"/>
              <a:t> to target property type with strong performance like condos and full rental units.</a:t>
            </a:r>
            <a:endParaRPr lang="en-GB" b="0" dirty="0"/>
          </a:p>
        </p:txBody>
      </p:sp>
      <p:sp>
        <p:nvSpPr>
          <p:cNvPr id="4" name="Slide Number Placeholder 3"/>
          <p:cNvSpPr>
            <a:spLocks noGrp="1"/>
          </p:cNvSpPr>
          <p:nvPr>
            <p:ph type="sldNum" sz="quarter" idx="5"/>
          </p:nvPr>
        </p:nvSpPr>
        <p:spPr/>
        <p:txBody>
          <a:bodyPr/>
          <a:lstStyle/>
          <a:p>
            <a:fld id="{35BD5746-D948-4774-915A-FCE296EDAACC}" type="slidenum">
              <a:rPr lang="en-GB" smtClean="0"/>
              <a:t>15</a:t>
            </a:fld>
            <a:endParaRPr lang="en-GB"/>
          </a:p>
        </p:txBody>
      </p:sp>
    </p:spTree>
    <p:extLst>
      <p:ext uri="{BB962C8B-B14F-4D97-AF65-F5344CB8AC3E}">
        <p14:creationId xmlns:p14="http://schemas.microsoft.com/office/powerpoint/2010/main" val="1720686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t>
            </a:r>
            <a:r>
              <a:rPr lang="en-UM" dirty="0"/>
              <a:t>ow, for limitations, we would probably check for property tax, </a:t>
            </a:r>
            <a:r>
              <a:rPr lang="en-GB" dirty="0"/>
              <a:t>C</a:t>
            </a:r>
            <a:r>
              <a:rPr lang="en-UM" dirty="0" err="1"/>
              <a:t>hicago</a:t>
            </a:r>
            <a:r>
              <a:rPr lang="en-UM" dirty="0"/>
              <a:t> rates change over time, its recommended to check them once in a while, since that the rates will effects the revenue. </a:t>
            </a:r>
            <a:r>
              <a:rPr lang="en-GB" dirty="0"/>
              <a:t>E</a:t>
            </a:r>
            <a:r>
              <a:rPr lang="en-UM" dirty="0"/>
              <a:t>engaging with local professionals and seeking their ad</a:t>
            </a:r>
            <a:r>
              <a:rPr lang="en-GB" dirty="0"/>
              <a:t>vi</a:t>
            </a:r>
            <a:r>
              <a:rPr lang="en-UM" dirty="0" err="1"/>
              <a:t>ce</a:t>
            </a:r>
            <a:r>
              <a:rPr lang="en-UM" dirty="0"/>
              <a:t> might be a</a:t>
            </a:r>
            <a:r>
              <a:rPr lang="en-GB" dirty="0"/>
              <a:t>n</a:t>
            </a:r>
            <a:r>
              <a:rPr lang="en-UM" dirty="0"/>
              <a:t>other challenge to face, as they would know which type of units are the most suitable for guests</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16</a:t>
            </a:fld>
            <a:endParaRPr lang="en-GB"/>
          </a:p>
        </p:txBody>
      </p:sp>
    </p:spTree>
    <p:extLst>
      <p:ext uri="{BB962C8B-B14F-4D97-AF65-F5344CB8AC3E}">
        <p14:creationId xmlns:p14="http://schemas.microsoft.com/office/powerpoint/2010/main" val="602102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UM" dirty="0" err="1"/>
              <a:t>odays</a:t>
            </a:r>
            <a:r>
              <a:rPr lang="en-UM" dirty="0"/>
              <a:t> agenda, </a:t>
            </a:r>
            <a:r>
              <a:rPr lang="en-UM" dirty="0" err="1"/>
              <a:t>introductio</a:t>
            </a:r>
            <a:r>
              <a:rPr lang="en-GB" dirty="0"/>
              <a:t>n</a:t>
            </a:r>
            <a:r>
              <a:rPr lang="en-UM" dirty="0"/>
              <a:t>, general data, recommendation &amp; limitations, Q&amp;A</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2</a:t>
            </a:fld>
            <a:endParaRPr lang="en-GB"/>
          </a:p>
        </p:txBody>
      </p:sp>
    </p:spTree>
    <p:extLst>
      <p:ext uri="{BB962C8B-B14F-4D97-AF65-F5344CB8AC3E}">
        <p14:creationId xmlns:p14="http://schemas.microsoft.com/office/powerpoint/2010/main" val="1528308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UM" dirty="0" err="1"/>
              <a:t>odays</a:t>
            </a:r>
            <a:r>
              <a:rPr lang="en-UM" dirty="0"/>
              <a:t> presenters are </a:t>
            </a:r>
            <a:r>
              <a:rPr lang="en-GB" dirty="0"/>
              <a:t>Z</a:t>
            </a:r>
            <a:r>
              <a:rPr lang="en-UM" dirty="0" err="1"/>
              <a:t>ainab</a:t>
            </a:r>
            <a:r>
              <a:rPr lang="en-UM" dirty="0"/>
              <a:t>, my colleagues </a:t>
            </a:r>
            <a:r>
              <a:rPr lang="en-UM" dirty="0" err="1"/>
              <a:t>hassan</a:t>
            </a:r>
            <a:r>
              <a:rPr lang="en-UM" dirty="0"/>
              <a:t>, </a:t>
            </a:r>
            <a:r>
              <a:rPr lang="en-UM" dirty="0" err="1"/>
              <a:t>ahmed</a:t>
            </a:r>
            <a:r>
              <a:rPr lang="en-UM" dirty="0"/>
              <a:t>, and salman </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3</a:t>
            </a:fld>
            <a:endParaRPr lang="en-GB"/>
          </a:p>
        </p:txBody>
      </p:sp>
    </p:spTree>
    <p:extLst>
      <p:ext uri="{BB962C8B-B14F-4D97-AF65-F5344CB8AC3E}">
        <p14:creationId xmlns:p14="http://schemas.microsoft.com/office/powerpoint/2010/main" val="1045552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UM" dirty="0"/>
              <a:t>o kick start this presentation, we will talk a bit about </a:t>
            </a:r>
            <a:r>
              <a:rPr lang="en-GB" dirty="0"/>
              <a:t>C</a:t>
            </a:r>
            <a:r>
              <a:rPr lang="en-UM" dirty="0" err="1"/>
              <a:t>hicago</a:t>
            </a:r>
            <a:r>
              <a:rPr lang="en-UM" dirty="0"/>
              <a:t>, its a metropolitan</a:t>
            </a:r>
            <a:r>
              <a:rPr lang="en-GB" dirty="0"/>
              <a:t>a</a:t>
            </a:r>
            <a:r>
              <a:rPr lang="en-UM" dirty="0"/>
              <a:t>n city in the US. </a:t>
            </a:r>
            <a:r>
              <a:rPr lang="en-GB" dirty="0"/>
              <a:t>A</a:t>
            </a:r>
            <a:r>
              <a:rPr lang="en-UM" dirty="0"/>
              <a:t> city that till this day, still grows numbers of residents in its main hubs and suburbs. booming with investment </a:t>
            </a:r>
            <a:r>
              <a:rPr lang="en-UM" dirty="0" err="1"/>
              <a:t>opportun</a:t>
            </a:r>
            <a:r>
              <a:rPr lang="en-GB" dirty="0" err="1"/>
              <a:t>i</a:t>
            </a:r>
            <a:r>
              <a:rPr lang="en-UM" dirty="0"/>
              <a:t>ties</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4</a:t>
            </a:fld>
            <a:endParaRPr lang="en-GB"/>
          </a:p>
        </p:txBody>
      </p:sp>
    </p:spTree>
    <p:extLst>
      <p:ext uri="{BB962C8B-B14F-4D97-AF65-F5344CB8AC3E}">
        <p14:creationId xmlns:p14="http://schemas.microsoft.com/office/powerpoint/2010/main" val="120649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UM" dirty="0"/>
              <a:t>o have a general idea about our values, the following values shows our labelled values, which we will talk more about in the following slides</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5</a:t>
            </a:fld>
            <a:endParaRPr lang="en-GB"/>
          </a:p>
        </p:txBody>
      </p:sp>
    </p:spTree>
    <p:extLst>
      <p:ext uri="{BB962C8B-B14F-4D97-AF65-F5344CB8AC3E}">
        <p14:creationId xmlns:p14="http://schemas.microsoft.com/office/powerpoint/2010/main" val="277610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UM" dirty="0" err="1"/>
              <a:t>est</a:t>
            </a:r>
            <a:r>
              <a:rPr lang="en-UM" dirty="0"/>
              <a:t> town, is the most popular neighbourhood with the highest number of listings in residential units </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6</a:t>
            </a:fld>
            <a:endParaRPr lang="en-GB"/>
          </a:p>
        </p:txBody>
      </p:sp>
    </p:spTree>
    <p:extLst>
      <p:ext uri="{BB962C8B-B14F-4D97-AF65-F5344CB8AC3E}">
        <p14:creationId xmlns:p14="http://schemas.microsoft.com/office/powerpoint/2010/main" val="3499396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t>
            </a:r>
            <a:r>
              <a:rPr lang="en-UM" dirty="0" err="1"/>
              <a:t>ntire</a:t>
            </a:r>
            <a:r>
              <a:rPr lang="en-UM" dirty="0"/>
              <a:t> rental units, the most popular type of residential units in the current viewed market</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7</a:t>
            </a:fld>
            <a:endParaRPr lang="en-GB"/>
          </a:p>
        </p:txBody>
      </p:sp>
    </p:spTree>
    <p:extLst>
      <p:ext uri="{BB962C8B-B14F-4D97-AF65-F5344CB8AC3E}">
        <p14:creationId xmlns:p14="http://schemas.microsoft.com/office/powerpoint/2010/main" val="186526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M" dirty="0"/>
              <a:t>and the highest amount of revenue made by a host in this area we would like to recommend </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8</a:t>
            </a:fld>
            <a:endParaRPr lang="en-GB"/>
          </a:p>
        </p:txBody>
      </p:sp>
    </p:spTree>
    <p:extLst>
      <p:ext uri="{BB962C8B-B14F-4D97-AF65-F5344CB8AC3E}">
        <p14:creationId xmlns:p14="http://schemas.microsoft.com/office/powerpoint/2010/main" val="1418410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UM" dirty="0"/>
              <a:t>he following graphs shows the most popular neighbourhoods with residential rental units, it shows only the top six areas with units listed </a:t>
            </a:r>
            <a:endParaRPr lang="en-GB" dirty="0"/>
          </a:p>
        </p:txBody>
      </p:sp>
      <p:sp>
        <p:nvSpPr>
          <p:cNvPr id="4" name="Slide Number Placeholder 3"/>
          <p:cNvSpPr>
            <a:spLocks noGrp="1"/>
          </p:cNvSpPr>
          <p:nvPr>
            <p:ph type="sldNum" sz="quarter" idx="5"/>
          </p:nvPr>
        </p:nvSpPr>
        <p:spPr/>
        <p:txBody>
          <a:bodyPr/>
          <a:lstStyle/>
          <a:p>
            <a:fld id="{35BD5746-D948-4774-915A-FCE296EDAACC}" type="slidenum">
              <a:rPr lang="en-GB" smtClean="0"/>
              <a:t>9</a:t>
            </a:fld>
            <a:endParaRPr lang="en-GB"/>
          </a:p>
        </p:txBody>
      </p:sp>
    </p:spTree>
    <p:extLst>
      <p:ext uri="{BB962C8B-B14F-4D97-AF65-F5344CB8AC3E}">
        <p14:creationId xmlns:p14="http://schemas.microsoft.com/office/powerpoint/2010/main" val="2152460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B31D-C74A-856E-8F52-CB29C137AAE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994C2E8-FE8E-6F61-EA80-8549EC7DA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ECD5F76-FC5D-84E8-2246-919B7F246414}"/>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5" name="Footer Placeholder 4">
            <a:extLst>
              <a:ext uri="{FF2B5EF4-FFF2-40B4-BE49-F238E27FC236}">
                <a16:creationId xmlns:a16="http://schemas.microsoft.com/office/drawing/2014/main" id="{14931968-6994-E5A6-C438-172AD99DC4C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A0BA8B0-D0CA-86F4-7E44-6FAF031C060B}"/>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174012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6E00-8162-D099-DB48-62084732339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8559693-1DC7-ACDC-EC77-390034582D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BD3543C-6C28-8A43-A37E-1F4B567E34D3}"/>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5" name="Footer Placeholder 4">
            <a:extLst>
              <a:ext uri="{FF2B5EF4-FFF2-40B4-BE49-F238E27FC236}">
                <a16:creationId xmlns:a16="http://schemas.microsoft.com/office/drawing/2014/main" id="{571BA804-66AB-3266-22BA-3D48C2AC3E1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00B58AD-ACB2-CE51-AF0F-4167592EEE37}"/>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1700074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2B9017-3505-E279-4993-5150301A8FD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5679CFA-21F1-97E4-8F00-F18C91F477F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41B22EC-B841-F580-F497-1B1A2AA5D752}"/>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5" name="Footer Placeholder 4">
            <a:extLst>
              <a:ext uri="{FF2B5EF4-FFF2-40B4-BE49-F238E27FC236}">
                <a16:creationId xmlns:a16="http://schemas.microsoft.com/office/drawing/2014/main" id="{49D42B63-735E-4380-C7C0-2AE86EC474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0804922-32F8-9A0A-45CB-47C4CC0005DF}"/>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3685516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9638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6D274C1B-F416-4535-A30F-5AC7BEA62FC9}"/>
              </a:ext>
            </a:extLst>
          </p:cNvPr>
          <p:cNvSpPr>
            <a:spLocks noGrp="1"/>
          </p:cNvSpPr>
          <p:nvPr>
            <p:ph type="pic" sz="quarter" idx="11"/>
          </p:nvPr>
        </p:nvSpPr>
        <p:spPr>
          <a:xfrm>
            <a:off x="2628821" y="87924"/>
            <a:ext cx="6934359" cy="6682152"/>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305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2"/>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4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335716" y="-246184"/>
            <a:ext cx="7627794" cy="7350367"/>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5422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41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76F69F73-D8F6-4011-B18F-94501EB735F8}"/>
              </a:ext>
            </a:extLst>
          </p:cNvPr>
          <p:cNvSpPr>
            <a:spLocks noGrp="1"/>
          </p:cNvSpPr>
          <p:nvPr>
            <p:ph type="pic" sz="quarter" idx="11"/>
          </p:nvPr>
        </p:nvSpPr>
        <p:spPr>
          <a:xfrm>
            <a:off x="0" y="0"/>
            <a:ext cx="7089833" cy="6858000"/>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8328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00" fill="hold"/>
                                        <p:tgtEl>
                                          <p:spTgt spid="2"/>
                                        </p:tgtEl>
                                        <p:attrNameLst>
                                          <p:attrName>ppt_x</p:attrName>
                                        </p:attrNameLst>
                                      </p:cBhvr>
                                      <p:tavLst>
                                        <p:tav tm="0">
                                          <p:val>
                                            <p:strVal val="0-#ppt_w/2"/>
                                          </p:val>
                                        </p:tav>
                                        <p:tav tm="100000">
                                          <p:val>
                                            <p:strVal val="#ppt_x"/>
                                          </p:val>
                                        </p:tav>
                                      </p:tavLst>
                                    </p:anim>
                                    <p:anim calcmode="lin" valueType="num">
                                      <p:cBhvr additive="base">
                                        <p:cTn id="8" dur="12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4730924" y="-246184"/>
            <a:ext cx="7627794" cy="7350367"/>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5284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41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7_Title Slide">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99AC5CB4-5FF9-4E18-9D94-94478F1FCEBA}"/>
              </a:ext>
            </a:extLst>
          </p:cNvPr>
          <p:cNvSpPr>
            <a:spLocks noGrp="1"/>
          </p:cNvSpPr>
          <p:nvPr>
            <p:ph type="pic" sz="quarter" idx="11"/>
          </p:nvPr>
        </p:nvSpPr>
        <p:spPr>
          <a:xfrm>
            <a:off x="2628821" y="87924"/>
            <a:ext cx="6934359" cy="6682152"/>
          </a:xfrm>
          <a:custGeom>
            <a:avLst/>
            <a:gdLst>
              <a:gd name="connsiteX0" fmla="*/ 0 w 7829549"/>
              <a:gd name="connsiteY0" fmla="*/ 0 h 7543801"/>
              <a:gd name="connsiteX1" fmla="*/ 7829549 w 7829549"/>
              <a:gd name="connsiteY1" fmla="*/ 0 h 7543801"/>
              <a:gd name="connsiteX2" fmla="*/ 7829549 w 7829549"/>
              <a:gd name="connsiteY2" fmla="*/ 7543801 h 7543801"/>
              <a:gd name="connsiteX3" fmla="*/ 0 w 7829549"/>
              <a:gd name="connsiteY3" fmla="*/ 7543801 h 7543801"/>
            </a:gdLst>
            <a:ahLst/>
            <a:cxnLst>
              <a:cxn ang="0">
                <a:pos x="connsiteX0" y="connsiteY0"/>
              </a:cxn>
              <a:cxn ang="0">
                <a:pos x="connsiteX1" y="connsiteY1"/>
              </a:cxn>
              <a:cxn ang="0">
                <a:pos x="connsiteX2" y="connsiteY2"/>
              </a:cxn>
              <a:cxn ang="0">
                <a:pos x="connsiteX3" y="connsiteY3"/>
              </a:cxn>
            </a:cxnLst>
            <a:rect l="l" t="t" r="r" b="b"/>
            <a:pathLst>
              <a:path w="7829549" h="7543801">
                <a:moveTo>
                  <a:pt x="0" y="0"/>
                </a:moveTo>
                <a:lnTo>
                  <a:pt x="7829549" y="0"/>
                </a:lnTo>
                <a:lnTo>
                  <a:pt x="7829549" y="7543801"/>
                </a:lnTo>
                <a:lnTo>
                  <a:pt x="0" y="754380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95272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0"/>
                                  </p:stCondLst>
                                  <p:childTnLst>
                                    <p:animScale>
                                      <p:cBhvr>
                                        <p:cTn id="6" dur="2450" fill="hold"/>
                                        <p:tgtEl>
                                          <p:spTgt spid="3"/>
                                        </p:tgtEl>
                                      </p:cBhvr>
                                      <p:by x="80000" y="8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830D-276C-2B90-02F1-E41DB764CF9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7A48FA4-9437-14DB-F147-A3FB096A21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B6BB354-11CD-1E83-BDEB-49E2B126EE53}"/>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5" name="Footer Placeholder 4">
            <a:extLst>
              <a:ext uri="{FF2B5EF4-FFF2-40B4-BE49-F238E27FC236}">
                <a16:creationId xmlns:a16="http://schemas.microsoft.com/office/drawing/2014/main" id="{320148A0-A9EA-9327-2968-2E5DB9ABFCD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8933CC1-8D90-3F00-F1F7-3B35AA6338CA}"/>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1760379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13CB-D9F1-AB14-5A91-5EAD1830D50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1EACF9A-1ACC-519C-79D2-F1A3A5B442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FC4EC0D-D112-35D0-34A8-13B4806ACF87}"/>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5" name="Footer Placeholder 4">
            <a:extLst>
              <a:ext uri="{FF2B5EF4-FFF2-40B4-BE49-F238E27FC236}">
                <a16:creationId xmlns:a16="http://schemas.microsoft.com/office/drawing/2014/main" id="{81392E1F-DC5E-A692-D601-2DD23AFB007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CB8E94C-DE24-6AF2-9EB6-5829FE6E1189}"/>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138936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F261-E851-FEB2-4209-B13B1B3F862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C6053E5-C395-17B5-BBF6-807B2342F6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EDA80A0-3264-A7E3-C004-D2B599F1992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67EDAF6-E775-32FF-B1DF-C65D9421B2E2}"/>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6" name="Footer Placeholder 5">
            <a:extLst>
              <a:ext uri="{FF2B5EF4-FFF2-40B4-BE49-F238E27FC236}">
                <a16:creationId xmlns:a16="http://schemas.microsoft.com/office/drawing/2014/main" id="{42891D2F-BE23-C952-A5DC-BFD4B516087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6FC843F-B873-D94D-BDE9-1E83851F4A28}"/>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379374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D9B9-928B-00D8-878A-09E785A79DD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F66894B0-687E-BD87-AD0E-CCEA7AE17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6CAA6C8-D506-B8C5-B2AE-4A6A71D06F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225E6E8F-3961-701D-9D37-D08846370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52767-2261-71EF-FEB5-6B77146A89F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48C6A39-18C1-9733-9C1A-B506C032E992}"/>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8" name="Footer Placeholder 7">
            <a:extLst>
              <a:ext uri="{FF2B5EF4-FFF2-40B4-BE49-F238E27FC236}">
                <a16:creationId xmlns:a16="http://schemas.microsoft.com/office/drawing/2014/main" id="{97B8D64D-84C1-A2A8-6606-204F89E9FF3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09EF0547-BA5D-9F11-DF76-F06F12CDB750}"/>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763318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4905-7815-111D-C311-4029DC074DD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0419DE0-3B0E-6424-B838-AAC1E71152E8}"/>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4" name="Footer Placeholder 3">
            <a:extLst>
              <a:ext uri="{FF2B5EF4-FFF2-40B4-BE49-F238E27FC236}">
                <a16:creationId xmlns:a16="http://schemas.microsoft.com/office/drawing/2014/main" id="{D8FF0261-1696-8B07-70FC-434CC297F337}"/>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E5C7D5A-1951-5B5F-719E-4B0099EDBAF1}"/>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70550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8E8D7-ED5C-0475-A509-36F4DC42AE33}"/>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3" name="Footer Placeholder 2">
            <a:extLst>
              <a:ext uri="{FF2B5EF4-FFF2-40B4-BE49-F238E27FC236}">
                <a16:creationId xmlns:a16="http://schemas.microsoft.com/office/drawing/2014/main" id="{674DA6DD-8ECC-72CE-4C85-A31F0E3BACD9}"/>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A4487B81-816B-603A-3ED2-D2EA2783E775}"/>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108157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5A6E-6327-4A1F-6100-A73E4817C4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945DB97-6A0C-3E72-B2A5-E3A47DCE45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BA3D74D-305A-6921-A252-207738D2F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A53511-B6D9-51C1-968B-1CAD9C6436E0}"/>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6" name="Footer Placeholder 5">
            <a:extLst>
              <a:ext uri="{FF2B5EF4-FFF2-40B4-BE49-F238E27FC236}">
                <a16:creationId xmlns:a16="http://schemas.microsoft.com/office/drawing/2014/main" id="{DD684750-A8B5-4A9F-E228-A2949811E36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307F34F-D477-20E9-6CAB-C1CF341AC5EB}"/>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247737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4835B-2D44-DF8F-E5E6-1D224058B2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92EC610D-A881-E26B-5643-A51614CFEA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CE6D661-6EF1-AF23-7BA9-ACFCF36A81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1BF0A5-8CB0-B08F-4C8F-F5215EE0B85F}"/>
              </a:ext>
            </a:extLst>
          </p:cNvPr>
          <p:cNvSpPr>
            <a:spLocks noGrp="1"/>
          </p:cNvSpPr>
          <p:nvPr>
            <p:ph type="dt" sz="half" idx="10"/>
          </p:nvPr>
        </p:nvSpPr>
        <p:spPr/>
        <p:txBody>
          <a:bodyPr/>
          <a:lstStyle/>
          <a:p>
            <a:fld id="{D5E59CDF-B0FE-48E5-BA26-984FAFA68AEE}" type="datetimeFigureOut">
              <a:rPr lang="en-NZ" smtClean="0"/>
              <a:t>25/06/2025</a:t>
            </a:fld>
            <a:endParaRPr lang="en-NZ"/>
          </a:p>
        </p:txBody>
      </p:sp>
      <p:sp>
        <p:nvSpPr>
          <p:cNvPr id="6" name="Footer Placeholder 5">
            <a:extLst>
              <a:ext uri="{FF2B5EF4-FFF2-40B4-BE49-F238E27FC236}">
                <a16:creationId xmlns:a16="http://schemas.microsoft.com/office/drawing/2014/main" id="{BF8D9F4E-CF5C-B27B-200C-D930263E360E}"/>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C452D40-2610-FD20-BD98-43D3323C1AFC}"/>
              </a:ext>
            </a:extLst>
          </p:cNvPr>
          <p:cNvSpPr>
            <a:spLocks noGrp="1"/>
          </p:cNvSpPr>
          <p:nvPr>
            <p:ph type="sldNum" sz="quarter" idx="12"/>
          </p:nvPr>
        </p:nvSpPr>
        <p:spPr/>
        <p:txBody>
          <a:bodyPr/>
          <a:lstStyle/>
          <a:p>
            <a:fld id="{FF3B60BA-894A-438B-BD84-C5F88F3B87CA}" type="slidenum">
              <a:rPr lang="en-NZ" smtClean="0"/>
              <a:t>‹#›</a:t>
            </a:fld>
            <a:endParaRPr lang="en-NZ"/>
          </a:p>
        </p:txBody>
      </p:sp>
    </p:spTree>
    <p:extLst>
      <p:ext uri="{BB962C8B-B14F-4D97-AF65-F5344CB8AC3E}">
        <p14:creationId xmlns:p14="http://schemas.microsoft.com/office/powerpoint/2010/main" val="9452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5E0C8-B03B-98CE-BCEB-1F58FCD21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897B35C-DA3E-891D-A19A-91288C319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6B7124-2452-57B7-32ED-241E543947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E59CDF-B0FE-48E5-BA26-984FAFA68AEE}" type="datetimeFigureOut">
              <a:rPr lang="en-NZ" smtClean="0"/>
              <a:t>25/06/2025</a:t>
            </a:fld>
            <a:endParaRPr lang="en-NZ"/>
          </a:p>
        </p:txBody>
      </p:sp>
      <p:sp>
        <p:nvSpPr>
          <p:cNvPr id="5" name="Footer Placeholder 4">
            <a:extLst>
              <a:ext uri="{FF2B5EF4-FFF2-40B4-BE49-F238E27FC236}">
                <a16:creationId xmlns:a16="http://schemas.microsoft.com/office/drawing/2014/main" id="{EC03FE6D-A9C4-61DE-5317-950C868F4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37380135-5F57-56CA-65C0-EEA3566F2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3B60BA-894A-438B-BD84-C5F88F3B87CA}" type="slidenum">
              <a:rPr lang="en-NZ" smtClean="0"/>
              <a:t>‹#›</a:t>
            </a:fld>
            <a:endParaRPr lang="en-NZ"/>
          </a:p>
        </p:txBody>
      </p:sp>
    </p:spTree>
    <p:extLst>
      <p:ext uri="{BB962C8B-B14F-4D97-AF65-F5344CB8AC3E}">
        <p14:creationId xmlns:p14="http://schemas.microsoft.com/office/powerpoint/2010/main" val="79103279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90" r:id="rId16"/>
    <p:sldLayoutId id="214748369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007DB15-2F0D-4B16-9319-216657215EC8}"/>
              </a:ext>
            </a:extLst>
          </p:cNvPr>
          <p:cNvSpPr>
            <a:spLocks noGrp="1"/>
          </p:cNvSpPr>
          <p:nvPr>
            <p:ph type="pic" sz="quarter" idx="11"/>
          </p:nvPr>
        </p:nvSpPr>
        <p:spPr/>
        <p:txBody>
          <a:bodyPr/>
          <a:lstStyle/>
          <a:p>
            <a:endParaRPr lang="en-US" dirty="0"/>
          </a:p>
        </p:txBody>
      </p:sp>
      <p:sp>
        <p:nvSpPr>
          <p:cNvPr id="2" name="Rectangle 1">
            <a:extLst>
              <a:ext uri="{FF2B5EF4-FFF2-40B4-BE49-F238E27FC236}">
                <a16:creationId xmlns:a16="http://schemas.microsoft.com/office/drawing/2014/main" id="{A0D6F333-D127-41E7-BA7C-823A239541E0}"/>
              </a:ext>
            </a:extLst>
          </p:cNvPr>
          <p:cNvSpPr/>
          <p:nvPr/>
        </p:nvSpPr>
        <p:spPr>
          <a:xfrm>
            <a:off x="4459900" y="7331322"/>
            <a:ext cx="3536546" cy="230832"/>
          </a:xfrm>
          <a:prstGeom prst="rect">
            <a:avLst/>
          </a:prstGeom>
        </p:spPr>
        <p:txBody>
          <a:bodyPr wrap="none">
            <a:spAutoFit/>
          </a:bodyPr>
          <a:lstStyle/>
          <a:p>
            <a:r>
              <a:rPr lang="en-US" sz="900" dirty="0"/>
              <a:t>https://pixabay.com/en/metro-st-petersburg-tube-tunnel-3714290/</a:t>
            </a:r>
          </a:p>
        </p:txBody>
      </p:sp>
      <p:sp>
        <p:nvSpPr>
          <p:cNvPr id="44" name="Freeform: Shape 43">
            <a:extLst>
              <a:ext uri="{FF2B5EF4-FFF2-40B4-BE49-F238E27FC236}">
                <a16:creationId xmlns:a16="http://schemas.microsoft.com/office/drawing/2014/main" id="{FD2CD189-ECC0-4CC1-8EE2-17E3640DBDA3}"/>
              </a:ext>
            </a:extLst>
          </p:cNvPr>
          <p:cNvSpPr>
            <a:spLocks/>
          </p:cNvSpPr>
          <p:nvPr/>
        </p:nvSpPr>
        <p:spPr bwMode="auto">
          <a:xfrm>
            <a:off x="781742" y="-1885258"/>
            <a:ext cx="10628517" cy="10628516"/>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dirty="0"/>
          </a:p>
        </p:txBody>
      </p:sp>
      <p:sp>
        <p:nvSpPr>
          <p:cNvPr id="45" name="Freeform 5">
            <a:extLst>
              <a:ext uri="{FF2B5EF4-FFF2-40B4-BE49-F238E27FC236}">
                <a16:creationId xmlns:a16="http://schemas.microsoft.com/office/drawing/2014/main" id="{27CC15E1-61D3-4706-84AB-BAB6AEBED9B4}"/>
              </a:ext>
            </a:extLst>
          </p:cNvPr>
          <p:cNvSpPr>
            <a:spLocks/>
          </p:cNvSpPr>
          <p:nvPr/>
        </p:nvSpPr>
        <p:spPr bwMode="auto">
          <a:xfrm>
            <a:off x="3701673" y="1033667"/>
            <a:ext cx="4788655" cy="4790666"/>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bodyPr>
          <a:lstStyle/>
          <a:p>
            <a:endParaRPr lang="en-US" sz="900" dirty="0"/>
          </a:p>
        </p:txBody>
      </p:sp>
      <p:sp>
        <p:nvSpPr>
          <p:cNvPr id="46" name="TextBox 45">
            <a:extLst>
              <a:ext uri="{FF2B5EF4-FFF2-40B4-BE49-F238E27FC236}">
                <a16:creationId xmlns:a16="http://schemas.microsoft.com/office/drawing/2014/main" id="{A56171CF-3757-4DBE-8174-991B533FDCE2}"/>
              </a:ext>
            </a:extLst>
          </p:cNvPr>
          <p:cNvSpPr txBox="1"/>
          <p:nvPr/>
        </p:nvSpPr>
        <p:spPr>
          <a:xfrm>
            <a:off x="1752217" y="1905507"/>
            <a:ext cx="8687570" cy="3046988"/>
          </a:xfrm>
          <a:prstGeom prst="rect">
            <a:avLst/>
          </a:prstGeom>
          <a:noFill/>
        </p:spPr>
        <p:txBody>
          <a:bodyPr wrap="none" rtlCol="0" anchor="ctr">
            <a:spAutoFit/>
          </a:bodyPr>
          <a:lstStyle/>
          <a:p>
            <a:pPr algn="ctr"/>
            <a:r>
              <a:rPr lang="en-UM" sz="9600" b="1" dirty="0">
                <a:solidFill>
                  <a:schemeClr val="accent1"/>
                </a:solidFill>
                <a:effectLst>
                  <a:outerShdw blurRad="241300" sx="102000" sy="102000" algn="ctr" rotWithShape="0">
                    <a:schemeClr val="accent1">
                      <a:alpha val="66000"/>
                    </a:schemeClr>
                  </a:outerShdw>
                </a:effectLst>
                <a:latin typeface="+mj-lt"/>
              </a:rPr>
              <a:t>Investment Plan</a:t>
            </a:r>
            <a:endParaRPr lang="en-GB" sz="9600" b="1" dirty="0">
              <a:solidFill>
                <a:schemeClr val="accent1"/>
              </a:solidFill>
              <a:effectLst>
                <a:outerShdw blurRad="241300" sx="102000" sy="102000" algn="ctr" rotWithShape="0">
                  <a:schemeClr val="accent1">
                    <a:alpha val="66000"/>
                  </a:schemeClr>
                </a:outerShdw>
              </a:effectLst>
              <a:latin typeface="+mj-lt"/>
            </a:endParaRPr>
          </a:p>
          <a:p>
            <a:pPr algn="ctr"/>
            <a:r>
              <a:rPr lang="en-UM" sz="9600" b="1" dirty="0">
                <a:solidFill>
                  <a:schemeClr val="accent1"/>
                </a:solidFill>
                <a:effectLst>
                  <a:outerShdw blurRad="241300" sx="102000" sy="102000" algn="ctr" rotWithShape="0">
                    <a:schemeClr val="accent1">
                      <a:alpha val="66000"/>
                    </a:schemeClr>
                  </a:outerShdw>
                </a:effectLst>
                <a:latin typeface="+mj-lt"/>
              </a:rPr>
              <a:t>Chicago</a:t>
            </a:r>
          </a:p>
        </p:txBody>
      </p:sp>
      <p:cxnSp>
        <p:nvCxnSpPr>
          <p:cNvPr id="48" name="Straight Connector 47">
            <a:extLst>
              <a:ext uri="{FF2B5EF4-FFF2-40B4-BE49-F238E27FC236}">
                <a16:creationId xmlns:a16="http://schemas.microsoft.com/office/drawing/2014/main" id="{21C81E74-F093-4655-8A7C-7FF453B8E316}"/>
              </a:ext>
            </a:extLst>
          </p:cNvPr>
          <p:cNvCxnSpPr/>
          <p:nvPr/>
        </p:nvCxnSpPr>
        <p:spPr>
          <a:xfrm>
            <a:off x="5641271" y="5188432"/>
            <a:ext cx="909458"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0567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4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45"/>
                                        </p:tgtEl>
                                        <p:attrNameLst>
                                          <p:attrName>r</p:attrName>
                                        </p:attrNameLst>
                                      </p:cBhvr>
                                    </p:animRot>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1000" fill="hold"/>
                                        <p:tgtEl>
                                          <p:spTgt spid="46"/>
                                        </p:tgtEl>
                                        <p:attrNameLst>
                                          <p:attrName>ppt_x</p:attrName>
                                        </p:attrNameLst>
                                      </p:cBhvr>
                                      <p:tavLst>
                                        <p:tav tm="0">
                                          <p:val>
                                            <p:strVal val="1+#ppt_w/2"/>
                                          </p:val>
                                        </p:tav>
                                        <p:tav tm="100000">
                                          <p:val>
                                            <p:strVal val="#ppt_x"/>
                                          </p:val>
                                        </p:tav>
                                      </p:tavLst>
                                    </p:anim>
                                    <p:anim calcmode="lin" valueType="num">
                                      <p:cBhvr additive="base">
                                        <p:cTn id="12" dur="10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ot">
            <a:extLst>
              <a:ext uri="{FF2B5EF4-FFF2-40B4-BE49-F238E27FC236}">
                <a16:creationId xmlns:a16="http://schemas.microsoft.com/office/drawing/2014/main" id="{76A7A53A-EB1C-BBBA-2257-FB1EF3DD2EA3}"/>
              </a:ext>
            </a:extLst>
          </p:cNvPr>
          <p:cNvSpPr/>
          <p:nvPr/>
        </p:nvSpPr>
        <p:spPr>
          <a:xfrm>
            <a:off x="2585575" y="1619451"/>
            <a:ext cx="1466660" cy="6152923"/>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Bar">
            <a:extLst>
              <a:ext uri="{FF2B5EF4-FFF2-40B4-BE49-F238E27FC236}">
                <a16:creationId xmlns:a16="http://schemas.microsoft.com/office/drawing/2014/main" id="{3C85CC92-C9D4-C487-BA47-E53B38A6E65E}"/>
              </a:ext>
            </a:extLst>
          </p:cNvPr>
          <p:cNvSpPr/>
          <p:nvPr/>
        </p:nvSpPr>
        <p:spPr>
          <a:xfrm>
            <a:off x="2585572" y="2706737"/>
            <a:ext cx="1466660" cy="5895004"/>
          </a:xfrm>
          <a:prstGeom prst="roundRect">
            <a:avLst>
              <a:gd name="adj" fmla="val 50000"/>
            </a:avLst>
          </a:prstGeom>
          <a:solidFill>
            <a:schemeClr val="tx2">
              <a:lumMod val="75000"/>
              <a:lumOff val="25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500">
            <a:extLst>
              <a:ext uri="{FF2B5EF4-FFF2-40B4-BE49-F238E27FC236}">
                <a16:creationId xmlns:a16="http://schemas.microsoft.com/office/drawing/2014/main" id="{4C0F3365-709C-2154-94FE-8CD955CA177A}"/>
              </a:ext>
            </a:extLst>
          </p:cNvPr>
          <p:cNvGrpSpPr/>
          <p:nvPr/>
        </p:nvGrpSpPr>
        <p:grpSpPr>
          <a:xfrm>
            <a:off x="839495" y="1697808"/>
            <a:ext cx="1241918" cy="523220"/>
            <a:chOff x="839495" y="1304403"/>
            <a:chExt cx="1241918" cy="523220"/>
          </a:xfrm>
        </p:grpSpPr>
        <p:cxnSp>
          <p:nvCxnSpPr>
            <p:cNvPr id="5" name="Straight Connector 4">
              <a:extLst>
                <a:ext uri="{FF2B5EF4-FFF2-40B4-BE49-F238E27FC236}">
                  <a16:creationId xmlns:a16="http://schemas.microsoft.com/office/drawing/2014/main" id="{B0F8E77A-18FC-8B2D-0AEA-0A1A360EAE64}"/>
                </a:ext>
              </a:extLst>
            </p:cNvPr>
            <p:cNvCxnSpPr/>
            <p:nvPr/>
          </p:nvCxnSpPr>
          <p:spPr>
            <a:xfrm>
              <a:off x="1901413" y="1566013"/>
              <a:ext cx="180000" cy="0"/>
            </a:xfrm>
            <a:prstGeom prst="line">
              <a:avLst/>
            </a:prstGeom>
            <a:ln w="38100" cap="rnd">
              <a:solidFill>
                <a:srgbClr val="A1A5B9"/>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420D10B-630A-C351-AB8E-89966EB55CEA}"/>
                </a:ext>
              </a:extLst>
            </p:cNvPr>
            <p:cNvSpPr txBox="1"/>
            <p:nvPr/>
          </p:nvSpPr>
          <p:spPr>
            <a:xfrm>
              <a:off x="839495" y="1304403"/>
              <a:ext cx="732893" cy="523220"/>
            </a:xfrm>
            <a:prstGeom prst="rect">
              <a:avLst/>
            </a:prstGeom>
            <a:noFill/>
          </p:spPr>
          <p:txBody>
            <a:bodyPr wrap="none" rtlCol="0">
              <a:spAutoFit/>
            </a:bodyPr>
            <a:lstStyle/>
            <a:p>
              <a:r>
                <a:rPr lang="en-UM" sz="2800" dirty="0">
                  <a:solidFill>
                    <a:srgbClr val="A1A5B9"/>
                  </a:solidFill>
                  <a:latin typeface="Gibson Medium" pitchFamily="2" charset="77"/>
                </a:rPr>
                <a:t>650</a:t>
              </a:r>
              <a:endParaRPr lang="en-US" sz="3600" dirty="0">
                <a:solidFill>
                  <a:srgbClr val="A1A5B9"/>
                </a:solidFill>
                <a:latin typeface="Gibson Medium" pitchFamily="2" charset="77"/>
              </a:endParaRPr>
            </a:p>
          </p:txBody>
        </p:sp>
      </p:grpSp>
      <p:grpSp>
        <p:nvGrpSpPr>
          <p:cNvPr id="7" name="400">
            <a:extLst>
              <a:ext uri="{FF2B5EF4-FFF2-40B4-BE49-F238E27FC236}">
                <a16:creationId xmlns:a16="http://schemas.microsoft.com/office/drawing/2014/main" id="{6689F1CF-83F2-93F9-1EE5-8918F8B6E0AE}"/>
              </a:ext>
            </a:extLst>
          </p:cNvPr>
          <p:cNvGrpSpPr/>
          <p:nvPr/>
        </p:nvGrpSpPr>
        <p:grpSpPr>
          <a:xfrm>
            <a:off x="839495" y="4434302"/>
            <a:ext cx="1241918" cy="523220"/>
            <a:chOff x="839495" y="1304403"/>
            <a:chExt cx="1241918" cy="523220"/>
          </a:xfrm>
        </p:grpSpPr>
        <p:cxnSp>
          <p:nvCxnSpPr>
            <p:cNvPr id="8" name="Straight Connector 7">
              <a:extLst>
                <a:ext uri="{FF2B5EF4-FFF2-40B4-BE49-F238E27FC236}">
                  <a16:creationId xmlns:a16="http://schemas.microsoft.com/office/drawing/2014/main" id="{72F21872-AEA9-D01A-A67B-5357FC09DD11}"/>
                </a:ext>
              </a:extLst>
            </p:cNvPr>
            <p:cNvCxnSpPr/>
            <p:nvPr/>
          </p:nvCxnSpPr>
          <p:spPr>
            <a:xfrm>
              <a:off x="1901413" y="1566013"/>
              <a:ext cx="180000" cy="0"/>
            </a:xfrm>
            <a:prstGeom prst="line">
              <a:avLst/>
            </a:prstGeom>
            <a:ln w="38100" cap="rnd">
              <a:solidFill>
                <a:srgbClr val="A1A5B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443676B-F76A-28F3-68DF-78991F593651}"/>
                </a:ext>
              </a:extLst>
            </p:cNvPr>
            <p:cNvSpPr txBox="1"/>
            <p:nvPr/>
          </p:nvSpPr>
          <p:spPr>
            <a:xfrm>
              <a:off x="839495" y="1304403"/>
              <a:ext cx="732893" cy="523220"/>
            </a:xfrm>
            <a:prstGeom prst="rect">
              <a:avLst/>
            </a:prstGeom>
            <a:noFill/>
          </p:spPr>
          <p:txBody>
            <a:bodyPr wrap="none" rtlCol="0">
              <a:spAutoFit/>
            </a:bodyPr>
            <a:lstStyle/>
            <a:p>
              <a:r>
                <a:rPr lang="en-UM" sz="2800" dirty="0">
                  <a:solidFill>
                    <a:srgbClr val="A1A5B9"/>
                  </a:solidFill>
                  <a:latin typeface="Gibson Medium" pitchFamily="2" charset="77"/>
                </a:rPr>
                <a:t>600</a:t>
              </a:r>
              <a:endParaRPr lang="en-US" sz="3600" dirty="0">
                <a:solidFill>
                  <a:srgbClr val="A1A5B9"/>
                </a:solidFill>
                <a:latin typeface="Gibson Medium" pitchFamily="2" charset="77"/>
              </a:endParaRPr>
            </a:p>
          </p:txBody>
        </p:sp>
      </p:grpSp>
      <p:sp>
        <p:nvSpPr>
          <p:cNvPr id="10" name="TextBox 9">
            <a:extLst>
              <a:ext uri="{FF2B5EF4-FFF2-40B4-BE49-F238E27FC236}">
                <a16:creationId xmlns:a16="http://schemas.microsoft.com/office/drawing/2014/main" id="{9239A81B-4260-45C1-008D-9779005FACE6}"/>
              </a:ext>
            </a:extLst>
          </p:cNvPr>
          <p:cNvSpPr txBox="1"/>
          <p:nvPr/>
        </p:nvSpPr>
        <p:spPr>
          <a:xfrm>
            <a:off x="5990781" y="1551090"/>
            <a:ext cx="4297971" cy="2292935"/>
          </a:xfrm>
          <a:prstGeom prst="rect">
            <a:avLst/>
          </a:prstGeom>
          <a:noFill/>
        </p:spPr>
        <p:txBody>
          <a:bodyPr wrap="none" rtlCol="0">
            <a:spAutoFit/>
          </a:bodyPr>
          <a:lstStyle/>
          <a:p>
            <a:pPr algn="ctr"/>
            <a:r>
              <a:rPr lang="en-UM" sz="14300" b="1" dirty="0">
                <a:solidFill>
                  <a:schemeClr val="tx2">
                    <a:lumMod val="75000"/>
                    <a:lumOff val="25000"/>
                  </a:schemeClr>
                </a:solidFill>
                <a:latin typeface="Gibson" pitchFamily="2" charset="77"/>
              </a:rPr>
              <a:t>636</a:t>
            </a:r>
            <a:r>
              <a:rPr lang="en-US" sz="2800" dirty="0">
                <a:solidFill>
                  <a:schemeClr val="tx2">
                    <a:lumMod val="75000"/>
                    <a:lumOff val="25000"/>
                  </a:schemeClr>
                </a:solidFill>
                <a:latin typeface="Gibson Medium" pitchFamily="2" charset="77"/>
              </a:rPr>
              <a:t> </a:t>
            </a:r>
            <a:r>
              <a:rPr lang="en-US" sz="6000" dirty="0">
                <a:solidFill>
                  <a:schemeClr val="tx2">
                    <a:lumMod val="75000"/>
                    <a:lumOff val="25000"/>
                  </a:schemeClr>
                </a:solidFill>
                <a:latin typeface="Gibson Light" pitchFamily="2" charset="77"/>
              </a:rPr>
              <a:t>unit</a:t>
            </a:r>
          </a:p>
        </p:txBody>
      </p:sp>
      <p:sp>
        <p:nvSpPr>
          <p:cNvPr id="11" name="TextBox 10">
            <a:extLst>
              <a:ext uri="{FF2B5EF4-FFF2-40B4-BE49-F238E27FC236}">
                <a16:creationId xmlns:a16="http://schemas.microsoft.com/office/drawing/2014/main" id="{BEEA25A2-CDEA-4CF5-4CE2-12D211BFE7E6}"/>
              </a:ext>
            </a:extLst>
          </p:cNvPr>
          <p:cNvSpPr txBox="1"/>
          <p:nvPr/>
        </p:nvSpPr>
        <p:spPr>
          <a:xfrm>
            <a:off x="5990781" y="3834138"/>
            <a:ext cx="5782289" cy="861774"/>
          </a:xfrm>
          <a:prstGeom prst="rect">
            <a:avLst/>
          </a:prstGeom>
          <a:noFill/>
        </p:spPr>
        <p:txBody>
          <a:bodyPr wrap="none" rtlCol="0">
            <a:spAutoFit/>
          </a:bodyPr>
          <a:lstStyle/>
          <a:p>
            <a:r>
              <a:rPr lang="en-GB" sz="2500" dirty="0">
                <a:solidFill>
                  <a:srgbClr val="A1A5B9"/>
                </a:solidFill>
                <a:latin typeface="Gibson Light" pitchFamily="2" charset="77"/>
              </a:rPr>
              <a:t>West Town stands out as the most popular </a:t>
            </a:r>
            <a:endParaRPr lang="en-UM" sz="2500" dirty="0">
              <a:solidFill>
                <a:srgbClr val="A1A5B9"/>
              </a:solidFill>
              <a:latin typeface="Gibson Light" pitchFamily="2" charset="77"/>
            </a:endParaRPr>
          </a:p>
          <a:p>
            <a:r>
              <a:rPr lang="en-GB" sz="2500" dirty="0">
                <a:solidFill>
                  <a:srgbClr val="A1A5B9"/>
                </a:solidFill>
                <a:latin typeface="Gibson Light" pitchFamily="2" charset="77"/>
              </a:rPr>
              <a:t>neighbourhood, with active listings</a:t>
            </a:r>
            <a:r>
              <a:rPr lang="en-UM" sz="2500" dirty="0">
                <a:solidFill>
                  <a:srgbClr val="A1A5B9"/>
                </a:solidFill>
                <a:latin typeface="Gibson Light" pitchFamily="2" charset="77"/>
              </a:rPr>
              <a:t>.</a:t>
            </a:r>
            <a:endParaRPr lang="en-US" sz="2500" dirty="0">
              <a:solidFill>
                <a:srgbClr val="A1A5B9"/>
              </a:solidFill>
              <a:latin typeface="Gibson Light" pitchFamily="2" charset="77"/>
            </a:endParaRPr>
          </a:p>
        </p:txBody>
      </p:sp>
    </p:spTree>
    <p:extLst>
      <p:ext uri="{BB962C8B-B14F-4D97-AF65-F5344CB8AC3E}">
        <p14:creationId xmlns:p14="http://schemas.microsoft.com/office/powerpoint/2010/main" val="19374061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250" fill="hold"/>
                                        <p:tgtEl>
                                          <p:spTgt spid="2"/>
                                        </p:tgtEl>
                                        <p:attrNameLst>
                                          <p:attrName>ppt_x</p:attrName>
                                        </p:attrNameLst>
                                      </p:cBhvr>
                                      <p:tavLst>
                                        <p:tav tm="0">
                                          <p:val>
                                            <p:strVal val="#ppt_x"/>
                                          </p:val>
                                        </p:tav>
                                        <p:tav tm="100000">
                                          <p:val>
                                            <p:strVal val="#ppt_x"/>
                                          </p:val>
                                        </p:tav>
                                      </p:tavLst>
                                    </p:anim>
                                    <p:anim calcmode="lin" valueType="num">
                                      <p:cBhvr additive="base">
                                        <p:cTn id="8" dur="12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750" fill="hold"/>
                                        <p:tgtEl>
                                          <p:spTgt spid="4"/>
                                        </p:tgtEl>
                                        <p:attrNameLst>
                                          <p:attrName>ppt_x</p:attrName>
                                        </p:attrNameLst>
                                      </p:cBhvr>
                                      <p:tavLst>
                                        <p:tav tm="0">
                                          <p:val>
                                            <p:strVal val="#ppt_x"/>
                                          </p:val>
                                        </p:tav>
                                        <p:tav tm="100000">
                                          <p:val>
                                            <p:strVal val="#ppt_x"/>
                                          </p:val>
                                        </p:tav>
                                      </p:tavLst>
                                    </p:anim>
                                    <p:anim calcmode="lin" valueType="num">
                                      <p:cBhvr additive="base">
                                        <p:cTn id="16" dur="75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nodeType="withEffect">
                                  <p:stCondLst>
                                    <p:cond delay="25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750" fill="hold"/>
                                        <p:tgtEl>
                                          <p:spTgt spid="7"/>
                                        </p:tgtEl>
                                        <p:attrNameLst>
                                          <p:attrName>ppt_x</p:attrName>
                                        </p:attrNameLst>
                                      </p:cBhvr>
                                      <p:tavLst>
                                        <p:tav tm="0">
                                          <p:val>
                                            <p:strVal val="#ppt_x"/>
                                          </p:val>
                                        </p:tav>
                                        <p:tav tm="100000">
                                          <p:val>
                                            <p:strVal val="#ppt_x"/>
                                          </p:val>
                                        </p:tav>
                                      </p:tavLst>
                                    </p:anim>
                                    <p:anim calcmode="lin" valueType="num">
                                      <p:cBhvr additive="base">
                                        <p:cTn id="20" dur="750" fill="hold"/>
                                        <p:tgtEl>
                                          <p:spTgt spid="7"/>
                                        </p:tgtEl>
                                        <p:attrNameLst>
                                          <p:attrName>ppt_y</p:attrName>
                                        </p:attrNameLst>
                                      </p:cBhvr>
                                      <p:tavLst>
                                        <p:tav tm="0">
                                          <p:val>
                                            <p:strVal val="1+#ppt_h/2"/>
                                          </p:val>
                                        </p:tav>
                                        <p:tav tm="100000">
                                          <p:val>
                                            <p:strVal val="#ppt_y"/>
                                          </p:val>
                                        </p:tav>
                                      </p:tavLst>
                                    </p:anim>
                                  </p:childTnLst>
                                </p:cTn>
                              </p:par>
                              <p:par>
                                <p:cTn id="21" presetID="2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1000"/>
                                        <p:tgtEl>
                                          <p:spTgt spid="10"/>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Background Circle">
            <a:extLst>
              <a:ext uri="{FF2B5EF4-FFF2-40B4-BE49-F238E27FC236}">
                <a16:creationId xmlns:a16="http://schemas.microsoft.com/office/drawing/2014/main" id="{4CBDA69C-4091-D345-B717-EF3B4418B1E6}"/>
              </a:ext>
            </a:extLst>
          </p:cNvPr>
          <p:cNvGrpSpPr/>
          <p:nvPr/>
        </p:nvGrpSpPr>
        <p:grpSpPr>
          <a:xfrm>
            <a:off x="910800" y="909000"/>
            <a:ext cx="5040000" cy="5040000"/>
            <a:chOff x="910800" y="909000"/>
            <a:chExt cx="5040000" cy="5040000"/>
          </a:xfrm>
        </p:grpSpPr>
        <p:sp>
          <p:nvSpPr>
            <p:cNvPr id="2" name="Oval 1">
              <a:extLst>
                <a:ext uri="{FF2B5EF4-FFF2-40B4-BE49-F238E27FC236}">
                  <a16:creationId xmlns:a16="http://schemas.microsoft.com/office/drawing/2014/main" id="{6FED14C2-9D57-574C-95E9-EE355178B313}"/>
                </a:ext>
              </a:extLst>
            </p:cNvPr>
            <p:cNvSpPr/>
            <p:nvPr/>
          </p:nvSpPr>
          <p:spPr>
            <a:xfrm>
              <a:off x="910800" y="909000"/>
              <a:ext cx="5040000" cy="5040000"/>
            </a:xfrm>
            <a:prstGeom prst="ellipse">
              <a:avLst/>
            </a:prstGeom>
            <a:solidFill>
              <a:srgbClr val="E7E8ED"/>
            </a:solidFill>
            <a:ln>
              <a:noFill/>
            </a:ln>
            <a:effectLst>
              <a:outerShdw blurRad="254000" dist="1270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82495544-AC52-DD4B-96F0-F89AFF9990B3}"/>
                </a:ext>
              </a:extLst>
            </p:cNvPr>
            <p:cNvSpPr/>
            <p:nvPr/>
          </p:nvSpPr>
          <p:spPr>
            <a:xfrm>
              <a:off x="910800" y="909000"/>
              <a:ext cx="5040000" cy="5040000"/>
            </a:xfrm>
            <a:prstGeom prst="ellipse">
              <a:avLst/>
            </a:prstGeom>
            <a:solidFill>
              <a:srgbClr val="E7E8ED"/>
            </a:solidFill>
            <a:ln>
              <a:noFill/>
            </a:ln>
            <a:effectLst>
              <a:outerShdw blurRad="254000" dist="127000" dir="13500000" algn="tl" rotWithShape="0">
                <a:srgbClr val="FCFCFC">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Peanut Butter Pie">
            <a:extLst>
              <a:ext uri="{FF2B5EF4-FFF2-40B4-BE49-F238E27FC236}">
                <a16:creationId xmlns:a16="http://schemas.microsoft.com/office/drawing/2014/main" id="{31FD2F6E-17C1-CA4C-A154-EA48A0CC3F22}"/>
              </a:ext>
            </a:extLst>
          </p:cNvPr>
          <p:cNvSpPr>
            <a:spLocks noChangeAspect="1"/>
          </p:cNvSpPr>
          <p:nvPr/>
        </p:nvSpPr>
        <p:spPr>
          <a:xfrm>
            <a:off x="1180800" y="1179000"/>
            <a:ext cx="4500000" cy="4500000"/>
          </a:xfrm>
          <a:prstGeom prst="pie">
            <a:avLst>
              <a:gd name="adj1" fmla="val 13617716"/>
              <a:gd name="adj2" fmla="val 16207343"/>
            </a:avLst>
          </a:prstGeom>
          <a:solidFill>
            <a:srgbClr val="E9F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Pumpkin Pie">
            <a:extLst>
              <a:ext uri="{FF2B5EF4-FFF2-40B4-BE49-F238E27FC236}">
                <a16:creationId xmlns:a16="http://schemas.microsoft.com/office/drawing/2014/main" id="{B01B31DE-72B2-B84C-AD48-3C6CEC7C301A}"/>
              </a:ext>
            </a:extLst>
          </p:cNvPr>
          <p:cNvSpPr>
            <a:spLocks noChangeAspect="1"/>
          </p:cNvSpPr>
          <p:nvPr/>
        </p:nvSpPr>
        <p:spPr>
          <a:xfrm>
            <a:off x="1180800" y="1179000"/>
            <a:ext cx="4500000" cy="4500000"/>
          </a:xfrm>
          <a:prstGeom prst="pie">
            <a:avLst>
              <a:gd name="adj1" fmla="val 12636105"/>
              <a:gd name="adj2" fmla="val 13639730"/>
            </a:avLst>
          </a:prstGeom>
          <a:solidFill>
            <a:srgbClr val="CFE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Strawberry Pie">
            <a:extLst>
              <a:ext uri="{FF2B5EF4-FFF2-40B4-BE49-F238E27FC236}">
                <a16:creationId xmlns:a16="http://schemas.microsoft.com/office/drawing/2014/main" id="{B11C77FA-9E8C-5149-ACC7-04E9A0545B4C}"/>
              </a:ext>
            </a:extLst>
          </p:cNvPr>
          <p:cNvSpPr>
            <a:spLocks noChangeAspect="1"/>
          </p:cNvSpPr>
          <p:nvPr/>
        </p:nvSpPr>
        <p:spPr>
          <a:xfrm>
            <a:off x="1180800" y="1179000"/>
            <a:ext cx="4500000" cy="4500000"/>
          </a:xfrm>
          <a:prstGeom prst="pie">
            <a:avLst>
              <a:gd name="adj1" fmla="val 11337606"/>
              <a:gd name="adj2" fmla="val 12635890"/>
            </a:avLst>
          </a:prstGeom>
          <a:solidFill>
            <a:srgbClr val="B5C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Cherry Pie">
            <a:extLst>
              <a:ext uri="{FF2B5EF4-FFF2-40B4-BE49-F238E27FC236}">
                <a16:creationId xmlns:a16="http://schemas.microsoft.com/office/drawing/2014/main" id="{8A1B0F0E-6749-8C40-A0AC-0A1EE5578ABD}"/>
              </a:ext>
            </a:extLst>
          </p:cNvPr>
          <p:cNvSpPr>
            <a:spLocks noChangeAspect="1"/>
          </p:cNvSpPr>
          <p:nvPr/>
        </p:nvSpPr>
        <p:spPr>
          <a:xfrm>
            <a:off x="1180800" y="1179000"/>
            <a:ext cx="4500000" cy="4500000"/>
          </a:xfrm>
          <a:prstGeom prst="pie">
            <a:avLst>
              <a:gd name="adj1" fmla="val 9805383"/>
              <a:gd name="adj2" fmla="val 11360977"/>
            </a:avLst>
          </a:prstGeom>
          <a:solidFill>
            <a:srgbClr val="97A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Key Lime Pie">
            <a:extLst>
              <a:ext uri="{FF2B5EF4-FFF2-40B4-BE49-F238E27FC236}">
                <a16:creationId xmlns:a16="http://schemas.microsoft.com/office/drawing/2014/main" id="{4E418CF2-4C46-AE4A-A02F-0FEDEB362999}"/>
              </a:ext>
            </a:extLst>
          </p:cNvPr>
          <p:cNvSpPr>
            <a:spLocks noChangeAspect="1"/>
          </p:cNvSpPr>
          <p:nvPr/>
        </p:nvSpPr>
        <p:spPr>
          <a:xfrm>
            <a:off x="1180800" y="1179000"/>
            <a:ext cx="4500000" cy="4500000"/>
          </a:xfrm>
          <a:prstGeom prst="pie">
            <a:avLst>
              <a:gd name="adj1" fmla="val 5069027"/>
              <a:gd name="adj2" fmla="val 9808630"/>
            </a:avLst>
          </a:prstGeom>
          <a:solidFill>
            <a:srgbClr val="879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Apple Pie">
            <a:extLst>
              <a:ext uri="{FF2B5EF4-FFF2-40B4-BE49-F238E27FC236}">
                <a16:creationId xmlns:a16="http://schemas.microsoft.com/office/drawing/2014/main" id="{EAF2635F-03F8-FD4B-9AE8-17D089369AAF}"/>
              </a:ext>
            </a:extLst>
          </p:cNvPr>
          <p:cNvSpPr>
            <a:spLocks noChangeAspect="1"/>
          </p:cNvSpPr>
          <p:nvPr/>
        </p:nvSpPr>
        <p:spPr>
          <a:xfrm>
            <a:off x="1180800" y="1179000"/>
            <a:ext cx="4500000" cy="4500000"/>
          </a:xfrm>
          <a:prstGeom prst="pie">
            <a:avLst>
              <a:gd name="adj1" fmla="val 16197095"/>
              <a:gd name="adj2" fmla="val 5104891"/>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Center Circle Raised">
            <a:extLst>
              <a:ext uri="{FF2B5EF4-FFF2-40B4-BE49-F238E27FC236}">
                <a16:creationId xmlns:a16="http://schemas.microsoft.com/office/drawing/2014/main" id="{8055EFB0-144C-8548-A611-90FAA9A738BC}"/>
              </a:ext>
            </a:extLst>
          </p:cNvPr>
          <p:cNvGrpSpPr/>
          <p:nvPr/>
        </p:nvGrpSpPr>
        <p:grpSpPr>
          <a:xfrm>
            <a:off x="2305800" y="2304000"/>
            <a:ext cx="2250000" cy="2250000"/>
            <a:chOff x="910800" y="909000"/>
            <a:chExt cx="5040000" cy="5040000"/>
          </a:xfrm>
        </p:grpSpPr>
        <p:sp>
          <p:nvSpPr>
            <p:cNvPr id="6" name="Oval 5">
              <a:extLst>
                <a:ext uri="{FF2B5EF4-FFF2-40B4-BE49-F238E27FC236}">
                  <a16:creationId xmlns:a16="http://schemas.microsoft.com/office/drawing/2014/main" id="{F4FEE7A3-CA12-8D4A-A715-DF39B3AA2866}"/>
                </a:ext>
              </a:extLst>
            </p:cNvPr>
            <p:cNvSpPr/>
            <p:nvPr/>
          </p:nvSpPr>
          <p:spPr>
            <a:xfrm>
              <a:off x="910800" y="909000"/>
              <a:ext cx="5040000" cy="5040000"/>
            </a:xfrm>
            <a:prstGeom prst="ellipse">
              <a:avLst/>
            </a:prstGeom>
            <a:solidFill>
              <a:srgbClr val="E7E8ED"/>
            </a:solidFill>
            <a:ln>
              <a:noFill/>
            </a:ln>
            <a:effectLst>
              <a:outerShdw blurRad="254000" dist="1270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489894A-A1D8-9349-ACD8-25CF1E672543}"/>
                </a:ext>
              </a:extLst>
            </p:cNvPr>
            <p:cNvSpPr/>
            <p:nvPr/>
          </p:nvSpPr>
          <p:spPr>
            <a:xfrm>
              <a:off x="910800" y="909000"/>
              <a:ext cx="5040000" cy="5040000"/>
            </a:xfrm>
            <a:prstGeom prst="ellipse">
              <a:avLst/>
            </a:prstGeom>
            <a:solidFill>
              <a:srgbClr val="E7E8ED"/>
            </a:solidFill>
            <a:ln>
              <a:noFill/>
            </a:ln>
            <a:effectLst>
              <a:outerShdw blurRad="254000" dist="127000" dir="13500000" algn="tl" rotWithShape="0">
                <a:srgbClr val="FCFCF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enter Circle Pressed">
            <a:extLst>
              <a:ext uri="{FF2B5EF4-FFF2-40B4-BE49-F238E27FC236}">
                <a16:creationId xmlns:a16="http://schemas.microsoft.com/office/drawing/2014/main" id="{11D98750-F858-0B46-B914-0BEDC8425515}"/>
              </a:ext>
            </a:extLst>
          </p:cNvPr>
          <p:cNvSpPr/>
          <p:nvPr/>
        </p:nvSpPr>
        <p:spPr>
          <a:xfrm>
            <a:off x="2755800" y="2754000"/>
            <a:ext cx="1350000" cy="1350000"/>
          </a:xfrm>
          <a:prstGeom prst="ellipse">
            <a:avLst/>
          </a:prstGeom>
          <a:gradFill>
            <a:gsLst>
              <a:gs pos="50000">
                <a:srgbClr val="E7E8ED"/>
              </a:gs>
              <a:gs pos="100000">
                <a:srgbClr val="FCFCFC"/>
              </a:gs>
            </a:gsLst>
            <a:lin ang="2700000" scaled="0"/>
          </a:gradFill>
          <a:ln>
            <a:noFill/>
          </a:ln>
          <a:effectLst>
            <a:innerShdw blurRad="190500" dist="889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avorite Pies">
            <a:extLst>
              <a:ext uri="{FF2B5EF4-FFF2-40B4-BE49-F238E27FC236}">
                <a16:creationId xmlns:a16="http://schemas.microsoft.com/office/drawing/2014/main" id="{02BCFFA1-6AE8-2E4B-973D-DBC6DAAEBA8C}"/>
              </a:ext>
            </a:extLst>
          </p:cNvPr>
          <p:cNvSpPr txBox="1"/>
          <p:nvPr/>
        </p:nvSpPr>
        <p:spPr>
          <a:xfrm>
            <a:off x="7709047" y="753306"/>
            <a:ext cx="3148106" cy="646331"/>
          </a:xfrm>
          <a:prstGeom prst="rect">
            <a:avLst/>
          </a:prstGeom>
          <a:noFill/>
        </p:spPr>
        <p:txBody>
          <a:bodyPr wrap="none" rtlCol="0">
            <a:spAutoFit/>
          </a:bodyPr>
          <a:lstStyle/>
          <a:p>
            <a:r>
              <a:rPr lang="en-UM" sz="3600" dirty="0">
                <a:solidFill>
                  <a:srgbClr val="7C8090"/>
                </a:solidFill>
                <a:latin typeface="Gibson Medium" pitchFamily="2" charset="77"/>
              </a:rPr>
              <a:t>Top Performers</a:t>
            </a:r>
            <a:endParaRPr lang="en-US" sz="3600" dirty="0">
              <a:solidFill>
                <a:srgbClr val="7C8090"/>
              </a:solidFill>
              <a:latin typeface="Gibson Medium" pitchFamily="2" charset="77"/>
            </a:endParaRPr>
          </a:p>
        </p:txBody>
      </p:sp>
      <p:sp>
        <p:nvSpPr>
          <p:cNvPr id="93" name="Peanut Butter">
            <a:extLst>
              <a:ext uri="{FF2B5EF4-FFF2-40B4-BE49-F238E27FC236}">
                <a16:creationId xmlns:a16="http://schemas.microsoft.com/office/drawing/2014/main" id="{54A17A7B-EA32-344E-A644-24738A422944}"/>
              </a:ext>
            </a:extLst>
          </p:cNvPr>
          <p:cNvSpPr txBox="1"/>
          <p:nvPr/>
        </p:nvSpPr>
        <p:spPr>
          <a:xfrm>
            <a:off x="7729612" y="5057575"/>
            <a:ext cx="890437" cy="400110"/>
          </a:xfrm>
          <a:prstGeom prst="rect">
            <a:avLst/>
          </a:prstGeom>
          <a:noFill/>
        </p:spPr>
        <p:txBody>
          <a:bodyPr wrap="none" rtlCol="0">
            <a:spAutoFit/>
          </a:bodyPr>
          <a:lstStyle/>
          <a:p>
            <a:r>
              <a:rPr lang="en-UM" sz="2000" dirty="0">
                <a:solidFill>
                  <a:srgbClr val="7C8090"/>
                </a:solidFill>
                <a:latin typeface="Gibson Light" pitchFamily="2" charset="77"/>
              </a:rPr>
              <a:t>Others</a:t>
            </a:r>
            <a:endParaRPr lang="en-US" sz="2000" dirty="0">
              <a:solidFill>
                <a:srgbClr val="7C8090"/>
              </a:solidFill>
              <a:latin typeface="Gibson Light" pitchFamily="2" charset="77"/>
            </a:endParaRPr>
          </a:p>
        </p:txBody>
      </p:sp>
      <p:sp>
        <p:nvSpPr>
          <p:cNvPr id="92" name="Pumpkin">
            <a:extLst>
              <a:ext uri="{FF2B5EF4-FFF2-40B4-BE49-F238E27FC236}">
                <a16:creationId xmlns:a16="http://schemas.microsoft.com/office/drawing/2014/main" id="{927D4A5C-0F6F-264B-98A0-5CC0ABA8C7C9}"/>
              </a:ext>
            </a:extLst>
          </p:cNvPr>
          <p:cNvSpPr txBox="1"/>
          <p:nvPr/>
        </p:nvSpPr>
        <p:spPr>
          <a:xfrm>
            <a:off x="7729612" y="4235180"/>
            <a:ext cx="1829603" cy="707886"/>
          </a:xfrm>
          <a:prstGeom prst="rect">
            <a:avLst/>
          </a:prstGeom>
          <a:noFill/>
        </p:spPr>
        <p:txBody>
          <a:bodyPr wrap="none" rtlCol="0">
            <a:spAutoFit/>
          </a:bodyPr>
          <a:lstStyle/>
          <a:p>
            <a:r>
              <a:rPr lang="en-UM" sz="2000" dirty="0">
                <a:solidFill>
                  <a:srgbClr val="7C8090"/>
                </a:solidFill>
                <a:latin typeface="Gibson Light" pitchFamily="2" charset="77"/>
              </a:rPr>
              <a:t>Private Room in</a:t>
            </a:r>
          </a:p>
          <a:p>
            <a:r>
              <a:rPr lang="en-UM" sz="2000" dirty="0">
                <a:solidFill>
                  <a:srgbClr val="7C8090"/>
                </a:solidFill>
                <a:latin typeface="Gibson Light" pitchFamily="2" charset="77"/>
              </a:rPr>
              <a:t>Rental Unit</a:t>
            </a:r>
            <a:endParaRPr lang="en-US" sz="2000" dirty="0">
              <a:solidFill>
                <a:srgbClr val="7C8090"/>
              </a:solidFill>
              <a:latin typeface="Gibson Light" pitchFamily="2" charset="77"/>
            </a:endParaRPr>
          </a:p>
        </p:txBody>
      </p:sp>
      <p:sp>
        <p:nvSpPr>
          <p:cNvPr id="91" name="Strawberry">
            <a:extLst>
              <a:ext uri="{FF2B5EF4-FFF2-40B4-BE49-F238E27FC236}">
                <a16:creationId xmlns:a16="http://schemas.microsoft.com/office/drawing/2014/main" id="{C95BCCCB-49E9-874E-B870-43E9C4C5E418}"/>
              </a:ext>
            </a:extLst>
          </p:cNvPr>
          <p:cNvSpPr txBox="1"/>
          <p:nvPr/>
        </p:nvSpPr>
        <p:spPr>
          <a:xfrm>
            <a:off x="7729612" y="3515776"/>
            <a:ext cx="1267335" cy="400110"/>
          </a:xfrm>
          <a:prstGeom prst="rect">
            <a:avLst/>
          </a:prstGeom>
          <a:noFill/>
        </p:spPr>
        <p:txBody>
          <a:bodyPr wrap="none" rtlCol="0">
            <a:spAutoFit/>
          </a:bodyPr>
          <a:lstStyle/>
          <a:p>
            <a:r>
              <a:rPr lang="en-UM" sz="2000" dirty="0">
                <a:solidFill>
                  <a:srgbClr val="7C8090"/>
                </a:solidFill>
                <a:latin typeface="Gibson Light" pitchFamily="2" charset="77"/>
              </a:rPr>
              <a:t>Entire Loft</a:t>
            </a:r>
            <a:endParaRPr lang="en-US" sz="2000" dirty="0">
              <a:solidFill>
                <a:srgbClr val="7C8090"/>
              </a:solidFill>
              <a:latin typeface="Gibson Light" pitchFamily="2" charset="77"/>
            </a:endParaRPr>
          </a:p>
        </p:txBody>
      </p:sp>
      <p:sp>
        <p:nvSpPr>
          <p:cNvPr id="90" name="Cherry">
            <a:extLst>
              <a:ext uri="{FF2B5EF4-FFF2-40B4-BE49-F238E27FC236}">
                <a16:creationId xmlns:a16="http://schemas.microsoft.com/office/drawing/2014/main" id="{5072A6C7-15FA-8C4E-9F5D-47B157E6CDD7}"/>
              </a:ext>
            </a:extLst>
          </p:cNvPr>
          <p:cNvSpPr txBox="1"/>
          <p:nvPr/>
        </p:nvSpPr>
        <p:spPr>
          <a:xfrm>
            <a:off x="7729612" y="2874813"/>
            <a:ext cx="1488549" cy="400110"/>
          </a:xfrm>
          <a:prstGeom prst="rect">
            <a:avLst/>
          </a:prstGeom>
          <a:noFill/>
        </p:spPr>
        <p:txBody>
          <a:bodyPr wrap="none" rtlCol="0">
            <a:spAutoFit/>
          </a:bodyPr>
          <a:lstStyle/>
          <a:p>
            <a:r>
              <a:rPr lang="en-UM" sz="2000" dirty="0">
                <a:solidFill>
                  <a:srgbClr val="7C8090"/>
                </a:solidFill>
                <a:latin typeface="Gibson Light" pitchFamily="2" charset="77"/>
              </a:rPr>
              <a:t>Entire Home</a:t>
            </a:r>
            <a:endParaRPr lang="en-US" sz="2000" dirty="0">
              <a:solidFill>
                <a:srgbClr val="7C8090"/>
              </a:solidFill>
              <a:latin typeface="Gibson Light" pitchFamily="2" charset="77"/>
            </a:endParaRPr>
          </a:p>
        </p:txBody>
      </p:sp>
      <p:sp>
        <p:nvSpPr>
          <p:cNvPr id="89" name="Key Lime">
            <a:extLst>
              <a:ext uri="{FF2B5EF4-FFF2-40B4-BE49-F238E27FC236}">
                <a16:creationId xmlns:a16="http://schemas.microsoft.com/office/drawing/2014/main" id="{E9F14705-D402-1E4C-AEC8-8C7675CDC753}"/>
              </a:ext>
            </a:extLst>
          </p:cNvPr>
          <p:cNvSpPr txBox="1"/>
          <p:nvPr/>
        </p:nvSpPr>
        <p:spPr>
          <a:xfrm>
            <a:off x="7729612" y="2273740"/>
            <a:ext cx="1535036" cy="400110"/>
          </a:xfrm>
          <a:prstGeom prst="rect">
            <a:avLst/>
          </a:prstGeom>
          <a:noFill/>
        </p:spPr>
        <p:txBody>
          <a:bodyPr wrap="none" rtlCol="0">
            <a:spAutoFit/>
          </a:bodyPr>
          <a:lstStyle/>
          <a:p>
            <a:r>
              <a:rPr lang="en-UM" sz="2000" dirty="0">
                <a:solidFill>
                  <a:srgbClr val="7C8090"/>
                </a:solidFill>
                <a:latin typeface="Gibson Light" pitchFamily="2" charset="77"/>
              </a:rPr>
              <a:t>Entire Condo</a:t>
            </a:r>
            <a:endParaRPr lang="en-US" sz="2000" dirty="0">
              <a:solidFill>
                <a:srgbClr val="7C8090"/>
              </a:solidFill>
              <a:latin typeface="Gibson Light" pitchFamily="2" charset="77"/>
            </a:endParaRPr>
          </a:p>
        </p:txBody>
      </p:sp>
      <p:sp>
        <p:nvSpPr>
          <p:cNvPr id="88" name="Apple">
            <a:extLst>
              <a:ext uri="{FF2B5EF4-FFF2-40B4-BE49-F238E27FC236}">
                <a16:creationId xmlns:a16="http://schemas.microsoft.com/office/drawing/2014/main" id="{6EA90B4B-5383-5048-87B2-D05A6D230D65}"/>
              </a:ext>
            </a:extLst>
          </p:cNvPr>
          <p:cNvSpPr txBox="1"/>
          <p:nvPr/>
        </p:nvSpPr>
        <p:spPr>
          <a:xfrm>
            <a:off x="7729612" y="1652722"/>
            <a:ext cx="2025170" cy="400110"/>
          </a:xfrm>
          <a:prstGeom prst="rect">
            <a:avLst/>
          </a:prstGeom>
          <a:noFill/>
        </p:spPr>
        <p:txBody>
          <a:bodyPr wrap="none" rtlCol="0">
            <a:spAutoFit/>
          </a:bodyPr>
          <a:lstStyle/>
          <a:p>
            <a:r>
              <a:rPr lang="en-UM" sz="2000" dirty="0">
                <a:solidFill>
                  <a:srgbClr val="7C8090"/>
                </a:solidFill>
                <a:latin typeface="Gibson Light" pitchFamily="2" charset="77"/>
              </a:rPr>
              <a:t>Entire Rental Unit</a:t>
            </a:r>
            <a:endParaRPr lang="en-US" sz="2000" dirty="0">
              <a:solidFill>
                <a:srgbClr val="7C8090"/>
              </a:solidFill>
              <a:latin typeface="Gibson Light" pitchFamily="2" charset="77"/>
            </a:endParaRPr>
          </a:p>
        </p:txBody>
      </p:sp>
      <p:sp>
        <p:nvSpPr>
          <p:cNvPr id="99" name="12%">
            <a:extLst>
              <a:ext uri="{FF2B5EF4-FFF2-40B4-BE49-F238E27FC236}">
                <a16:creationId xmlns:a16="http://schemas.microsoft.com/office/drawing/2014/main" id="{C1B07C4E-B11B-AF44-93E7-C448F1A52B71}"/>
              </a:ext>
            </a:extLst>
          </p:cNvPr>
          <p:cNvSpPr txBox="1"/>
          <p:nvPr/>
        </p:nvSpPr>
        <p:spPr>
          <a:xfrm>
            <a:off x="10300302" y="5062275"/>
            <a:ext cx="667170" cy="400110"/>
          </a:xfrm>
          <a:prstGeom prst="rect">
            <a:avLst/>
          </a:prstGeom>
          <a:noFill/>
        </p:spPr>
        <p:txBody>
          <a:bodyPr wrap="none" rtlCol="0">
            <a:spAutoFit/>
          </a:bodyPr>
          <a:lstStyle/>
          <a:p>
            <a:r>
              <a:rPr lang="en-US" sz="2000" dirty="0">
                <a:solidFill>
                  <a:srgbClr val="7C8090"/>
                </a:solidFill>
                <a:latin typeface="Gibson Medium" pitchFamily="2" charset="77"/>
              </a:rPr>
              <a:t>12%</a:t>
            </a:r>
          </a:p>
        </p:txBody>
      </p:sp>
      <p:sp>
        <p:nvSpPr>
          <p:cNvPr id="98" name="25%">
            <a:extLst>
              <a:ext uri="{FF2B5EF4-FFF2-40B4-BE49-F238E27FC236}">
                <a16:creationId xmlns:a16="http://schemas.microsoft.com/office/drawing/2014/main" id="{842D9563-E47D-8849-BD40-5D507BF576B7}"/>
              </a:ext>
            </a:extLst>
          </p:cNvPr>
          <p:cNvSpPr txBox="1"/>
          <p:nvPr/>
        </p:nvSpPr>
        <p:spPr>
          <a:xfrm>
            <a:off x="10300302" y="4325594"/>
            <a:ext cx="497252" cy="400110"/>
          </a:xfrm>
          <a:prstGeom prst="rect">
            <a:avLst/>
          </a:prstGeom>
          <a:noFill/>
        </p:spPr>
        <p:txBody>
          <a:bodyPr wrap="none" rtlCol="0">
            <a:spAutoFit/>
          </a:bodyPr>
          <a:lstStyle/>
          <a:p>
            <a:r>
              <a:rPr lang="en-UM" sz="2000" dirty="0">
                <a:solidFill>
                  <a:srgbClr val="7C8090"/>
                </a:solidFill>
                <a:latin typeface="Gibson Medium" pitchFamily="2" charset="77"/>
              </a:rPr>
              <a:t>4</a:t>
            </a:r>
            <a:r>
              <a:rPr lang="en-US" sz="2000" dirty="0">
                <a:solidFill>
                  <a:srgbClr val="7C8090"/>
                </a:solidFill>
                <a:latin typeface="Gibson Medium" pitchFamily="2" charset="77"/>
              </a:rPr>
              <a:t>%</a:t>
            </a:r>
          </a:p>
        </p:txBody>
      </p:sp>
      <p:sp>
        <p:nvSpPr>
          <p:cNvPr id="97" name="10%">
            <a:extLst>
              <a:ext uri="{FF2B5EF4-FFF2-40B4-BE49-F238E27FC236}">
                <a16:creationId xmlns:a16="http://schemas.microsoft.com/office/drawing/2014/main" id="{8A53123D-4D67-C34A-BE74-464B60FDFA0A}"/>
              </a:ext>
            </a:extLst>
          </p:cNvPr>
          <p:cNvSpPr txBox="1"/>
          <p:nvPr/>
        </p:nvSpPr>
        <p:spPr>
          <a:xfrm>
            <a:off x="10300302" y="3574867"/>
            <a:ext cx="497252" cy="400110"/>
          </a:xfrm>
          <a:prstGeom prst="rect">
            <a:avLst/>
          </a:prstGeom>
          <a:noFill/>
        </p:spPr>
        <p:txBody>
          <a:bodyPr wrap="none" rtlCol="0">
            <a:spAutoFit/>
          </a:bodyPr>
          <a:lstStyle/>
          <a:p>
            <a:r>
              <a:rPr lang="en-UM" sz="2000" dirty="0">
                <a:solidFill>
                  <a:srgbClr val="7C8090"/>
                </a:solidFill>
                <a:latin typeface="Gibson Medium" pitchFamily="2" charset="77"/>
              </a:rPr>
              <a:t>6</a:t>
            </a:r>
            <a:r>
              <a:rPr lang="en-US" sz="2000" dirty="0">
                <a:solidFill>
                  <a:srgbClr val="7C8090"/>
                </a:solidFill>
                <a:latin typeface="Gibson Medium" pitchFamily="2" charset="77"/>
              </a:rPr>
              <a:t>%</a:t>
            </a:r>
          </a:p>
        </p:txBody>
      </p:sp>
      <p:sp>
        <p:nvSpPr>
          <p:cNvPr id="96" name="8%">
            <a:extLst>
              <a:ext uri="{FF2B5EF4-FFF2-40B4-BE49-F238E27FC236}">
                <a16:creationId xmlns:a16="http://schemas.microsoft.com/office/drawing/2014/main" id="{24A1BE12-8DCC-B846-94E1-E91C9DCBD1B7}"/>
              </a:ext>
            </a:extLst>
          </p:cNvPr>
          <p:cNvSpPr txBox="1"/>
          <p:nvPr/>
        </p:nvSpPr>
        <p:spPr>
          <a:xfrm>
            <a:off x="10300302" y="2953849"/>
            <a:ext cx="497252" cy="400110"/>
          </a:xfrm>
          <a:prstGeom prst="rect">
            <a:avLst/>
          </a:prstGeom>
          <a:noFill/>
        </p:spPr>
        <p:txBody>
          <a:bodyPr wrap="none" rtlCol="0">
            <a:spAutoFit/>
          </a:bodyPr>
          <a:lstStyle/>
          <a:p>
            <a:r>
              <a:rPr lang="en-UM" sz="2000" dirty="0">
                <a:solidFill>
                  <a:srgbClr val="7C8090"/>
                </a:solidFill>
                <a:latin typeface="Gibson Medium" pitchFamily="2" charset="77"/>
              </a:rPr>
              <a:t>7</a:t>
            </a:r>
            <a:r>
              <a:rPr lang="en-US" sz="2000" dirty="0">
                <a:solidFill>
                  <a:srgbClr val="7C8090"/>
                </a:solidFill>
                <a:latin typeface="Gibson Medium" pitchFamily="2" charset="77"/>
              </a:rPr>
              <a:t>%</a:t>
            </a:r>
          </a:p>
        </p:txBody>
      </p:sp>
      <p:sp>
        <p:nvSpPr>
          <p:cNvPr id="95" name="15%">
            <a:extLst>
              <a:ext uri="{FF2B5EF4-FFF2-40B4-BE49-F238E27FC236}">
                <a16:creationId xmlns:a16="http://schemas.microsoft.com/office/drawing/2014/main" id="{64ED9811-7128-F148-93C8-BEADF7D194C7}"/>
              </a:ext>
            </a:extLst>
          </p:cNvPr>
          <p:cNvSpPr txBox="1"/>
          <p:nvPr/>
        </p:nvSpPr>
        <p:spPr>
          <a:xfrm>
            <a:off x="10300302" y="2332831"/>
            <a:ext cx="627095" cy="400110"/>
          </a:xfrm>
          <a:prstGeom prst="rect">
            <a:avLst/>
          </a:prstGeom>
          <a:noFill/>
        </p:spPr>
        <p:txBody>
          <a:bodyPr wrap="none" rtlCol="0">
            <a:spAutoFit/>
          </a:bodyPr>
          <a:lstStyle/>
          <a:p>
            <a:r>
              <a:rPr lang="en-UM" sz="2000" dirty="0">
                <a:solidFill>
                  <a:srgbClr val="7C8090"/>
                </a:solidFill>
                <a:latin typeface="Gibson Medium" pitchFamily="2" charset="77"/>
              </a:rPr>
              <a:t>22</a:t>
            </a:r>
            <a:r>
              <a:rPr lang="en-US" sz="2000" dirty="0">
                <a:solidFill>
                  <a:srgbClr val="7C8090"/>
                </a:solidFill>
                <a:latin typeface="Gibson Medium" pitchFamily="2" charset="77"/>
              </a:rPr>
              <a:t>%</a:t>
            </a:r>
          </a:p>
        </p:txBody>
      </p:sp>
      <p:sp>
        <p:nvSpPr>
          <p:cNvPr id="94" name="30%">
            <a:extLst>
              <a:ext uri="{FF2B5EF4-FFF2-40B4-BE49-F238E27FC236}">
                <a16:creationId xmlns:a16="http://schemas.microsoft.com/office/drawing/2014/main" id="{64C444ED-4066-FF41-A131-EE361CB359F7}"/>
              </a:ext>
            </a:extLst>
          </p:cNvPr>
          <p:cNvSpPr txBox="1"/>
          <p:nvPr/>
        </p:nvSpPr>
        <p:spPr>
          <a:xfrm>
            <a:off x="10300302" y="1711813"/>
            <a:ext cx="627095" cy="400110"/>
          </a:xfrm>
          <a:prstGeom prst="rect">
            <a:avLst/>
          </a:prstGeom>
          <a:noFill/>
        </p:spPr>
        <p:txBody>
          <a:bodyPr wrap="none" rtlCol="0">
            <a:spAutoFit/>
          </a:bodyPr>
          <a:lstStyle/>
          <a:p>
            <a:r>
              <a:rPr lang="en-UM" sz="2000" dirty="0">
                <a:solidFill>
                  <a:srgbClr val="7C8090"/>
                </a:solidFill>
                <a:latin typeface="Gibson Medium" pitchFamily="2" charset="77"/>
              </a:rPr>
              <a:t>48</a:t>
            </a:r>
            <a:r>
              <a:rPr lang="en-US" sz="2000" dirty="0">
                <a:solidFill>
                  <a:srgbClr val="7C8090"/>
                </a:solidFill>
                <a:latin typeface="Gibson Medium" pitchFamily="2" charset="77"/>
              </a:rPr>
              <a:t>%</a:t>
            </a:r>
          </a:p>
        </p:txBody>
      </p:sp>
      <p:sp>
        <p:nvSpPr>
          <p:cNvPr id="67" name="Apple Pressed" descr="Apple with solid fill">
            <a:extLst>
              <a:ext uri="{FF2B5EF4-FFF2-40B4-BE49-F238E27FC236}">
                <a16:creationId xmlns:a16="http://schemas.microsoft.com/office/drawing/2014/main" id="{C33BAE4A-745E-BC49-ABD1-68050C48D06A}"/>
              </a:ext>
            </a:extLst>
          </p:cNvPr>
          <p:cNvSpPr/>
          <p:nvPr/>
        </p:nvSpPr>
        <p:spPr>
          <a:xfrm>
            <a:off x="7273788" y="1717777"/>
            <a:ext cx="270000" cy="270000"/>
          </a:xfrm>
          <a:prstGeom prst="ellipse">
            <a:avLst/>
          </a:prstGeom>
          <a:solidFill>
            <a:srgbClr val="5D6A46"/>
          </a:solidFill>
          <a:ln w="4663" cap="flat">
            <a:noFill/>
            <a:prstDash val="solid"/>
            <a:miter/>
          </a:ln>
          <a:effectLst>
            <a:innerShdw blurRad="63500" dist="25400" dir="13500000">
              <a:srgbClr val="A1A5B9">
                <a:alpha val="50000"/>
              </a:srgbClr>
            </a:innerShdw>
          </a:effectLst>
        </p:spPr>
        <p:txBody>
          <a:bodyPr rtlCol="0" anchor="ctr"/>
          <a:lstStyle/>
          <a:p>
            <a:endParaRPr lang="en-US"/>
          </a:p>
        </p:txBody>
      </p:sp>
      <p:cxnSp>
        <p:nvCxnSpPr>
          <p:cNvPr id="20" name="Straight Connector 19">
            <a:extLst>
              <a:ext uri="{FF2B5EF4-FFF2-40B4-BE49-F238E27FC236}">
                <a16:creationId xmlns:a16="http://schemas.microsoft.com/office/drawing/2014/main" id="{3459C87F-6EAB-B92D-8401-C5964903D235}"/>
              </a:ext>
            </a:extLst>
          </p:cNvPr>
          <p:cNvCxnSpPr>
            <a:cxnSpLocks/>
          </p:cNvCxnSpPr>
          <p:nvPr/>
        </p:nvCxnSpPr>
        <p:spPr>
          <a:xfrm>
            <a:off x="8219386" y="2146867"/>
            <a:ext cx="2090889" cy="0"/>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0143A1-5DBC-AD12-3ECA-1BB8F22A3238}"/>
              </a:ext>
            </a:extLst>
          </p:cNvPr>
          <p:cNvCxnSpPr>
            <a:cxnSpLocks/>
          </p:cNvCxnSpPr>
          <p:nvPr/>
        </p:nvCxnSpPr>
        <p:spPr>
          <a:xfrm>
            <a:off x="8219386" y="2799604"/>
            <a:ext cx="2090889" cy="0"/>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69C719F-A1A2-8CA9-3CDC-673F556FB423}"/>
              </a:ext>
            </a:extLst>
          </p:cNvPr>
          <p:cNvCxnSpPr>
            <a:cxnSpLocks/>
          </p:cNvCxnSpPr>
          <p:nvPr/>
        </p:nvCxnSpPr>
        <p:spPr>
          <a:xfrm>
            <a:off x="8219386" y="3452341"/>
            <a:ext cx="2090889" cy="0"/>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36A10FB-307F-BF16-5870-76BFF5E9E6C4}"/>
              </a:ext>
            </a:extLst>
          </p:cNvPr>
          <p:cNvCxnSpPr>
            <a:cxnSpLocks/>
          </p:cNvCxnSpPr>
          <p:nvPr/>
        </p:nvCxnSpPr>
        <p:spPr>
          <a:xfrm>
            <a:off x="8219386" y="4105078"/>
            <a:ext cx="2090889" cy="0"/>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1DD3B7-595B-EA8D-72C3-4593C6A101FE}"/>
              </a:ext>
            </a:extLst>
          </p:cNvPr>
          <p:cNvCxnSpPr>
            <a:cxnSpLocks/>
          </p:cNvCxnSpPr>
          <p:nvPr/>
        </p:nvCxnSpPr>
        <p:spPr>
          <a:xfrm>
            <a:off x="8219386" y="5034249"/>
            <a:ext cx="2090889" cy="0"/>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sp>
        <p:nvSpPr>
          <p:cNvPr id="28" name="Apple Pressed" descr="Apple with solid fill">
            <a:extLst>
              <a:ext uri="{FF2B5EF4-FFF2-40B4-BE49-F238E27FC236}">
                <a16:creationId xmlns:a16="http://schemas.microsoft.com/office/drawing/2014/main" id="{C4A521F7-F501-9479-43CB-8B59B9ABBC10}"/>
              </a:ext>
            </a:extLst>
          </p:cNvPr>
          <p:cNvSpPr/>
          <p:nvPr/>
        </p:nvSpPr>
        <p:spPr>
          <a:xfrm>
            <a:off x="7273788" y="2338795"/>
            <a:ext cx="270000" cy="270000"/>
          </a:xfrm>
          <a:prstGeom prst="ellipse">
            <a:avLst/>
          </a:prstGeom>
          <a:solidFill>
            <a:srgbClr val="87986A"/>
          </a:solidFill>
          <a:ln w="4663" cap="flat">
            <a:noFill/>
            <a:prstDash val="solid"/>
            <a:miter/>
          </a:ln>
          <a:effectLst>
            <a:innerShdw blurRad="63500" dist="25400" dir="13500000">
              <a:srgbClr val="A1A5B9">
                <a:alpha val="50000"/>
              </a:srgbClr>
            </a:innerShdw>
          </a:effectLst>
        </p:spPr>
        <p:txBody>
          <a:bodyPr rtlCol="0" anchor="ctr"/>
          <a:lstStyle/>
          <a:p>
            <a:endParaRPr lang="en-US"/>
          </a:p>
        </p:txBody>
      </p:sp>
      <p:sp>
        <p:nvSpPr>
          <p:cNvPr id="29" name="Apple Pressed" descr="Apple with solid fill">
            <a:extLst>
              <a:ext uri="{FF2B5EF4-FFF2-40B4-BE49-F238E27FC236}">
                <a16:creationId xmlns:a16="http://schemas.microsoft.com/office/drawing/2014/main" id="{F32A99CC-40B7-A0F1-CFB6-C5F4B90EEC27}"/>
              </a:ext>
            </a:extLst>
          </p:cNvPr>
          <p:cNvSpPr/>
          <p:nvPr/>
        </p:nvSpPr>
        <p:spPr>
          <a:xfrm>
            <a:off x="7269860" y="2953849"/>
            <a:ext cx="270000" cy="270000"/>
          </a:xfrm>
          <a:prstGeom prst="ellipse">
            <a:avLst/>
          </a:prstGeom>
          <a:solidFill>
            <a:srgbClr val="97A97C"/>
          </a:solidFill>
          <a:ln w="4663" cap="flat">
            <a:noFill/>
            <a:prstDash val="solid"/>
            <a:miter/>
          </a:ln>
          <a:effectLst>
            <a:innerShdw blurRad="63500" dist="25400" dir="13500000">
              <a:srgbClr val="A1A5B9">
                <a:alpha val="50000"/>
              </a:srgbClr>
            </a:innerShdw>
          </a:effectLst>
        </p:spPr>
        <p:txBody>
          <a:bodyPr rtlCol="0" anchor="ctr"/>
          <a:lstStyle/>
          <a:p>
            <a:endParaRPr lang="en-US"/>
          </a:p>
        </p:txBody>
      </p:sp>
      <p:sp>
        <p:nvSpPr>
          <p:cNvPr id="30" name="Apple Pressed" descr="Apple with solid fill">
            <a:extLst>
              <a:ext uri="{FF2B5EF4-FFF2-40B4-BE49-F238E27FC236}">
                <a16:creationId xmlns:a16="http://schemas.microsoft.com/office/drawing/2014/main" id="{446F5A48-4DCE-3ADD-96C8-57CF5F03FCFD}"/>
              </a:ext>
            </a:extLst>
          </p:cNvPr>
          <p:cNvSpPr/>
          <p:nvPr/>
        </p:nvSpPr>
        <p:spPr>
          <a:xfrm>
            <a:off x="7269860" y="3580831"/>
            <a:ext cx="270000" cy="270000"/>
          </a:xfrm>
          <a:prstGeom prst="ellipse">
            <a:avLst/>
          </a:prstGeom>
          <a:solidFill>
            <a:srgbClr val="B5C99A"/>
          </a:solidFill>
          <a:ln w="4663" cap="flat">
            <a:noFill/>
            <a:prstDash val="solid"/>
            <a:miter/>
          </a:ln>
          <a:effectLst>
            <a:innerShdw blurRad="63500" dist="25400" dir="13500000">
              <a:srgbClr val="A1A5B9">
                <a:alpha val="50000"/>
              </a:srgbClr>
            </a:innerShdw>
          </a:effectLst>
        </p:spPr>
        <p:txBody>
          <a:bodyPr rtlCol="0" anchor="ctr"/>
          <a:lstStyle/>
          <a:p>
            <a:endParaRPr lang="en-US"/>
          </a:p>
        </p:txBody>
      </p:sp>
      <p:sp>
        <p:nvSpPr>
          <p:cNvPr id="31" name="Apple Pressed" descr="Apple with solid fill">
            <a:extLst>
              <a:ext uri="{FF2B5EF4-FFF2-40B4-BE49-F238E27FC236}">
                <a16:creationId xmlns:a16="http://schemas.microsoft.com/office/drawing/2014/main" id="{DE736B1D-A4B1-4944-E54F-82ABA39A5A25}"/>
              </a:ext>
            </a:extLst>
          </p:cNvPr>
          <p:cNvSpPr/>
          <p:nvPr/>
        </p:nvSpPr>
        <p:spPr>
          <a:xfrm>
            <a:off x="7269860" y="4325594"/>
            <a:ext cx="270000" cy="270000"/>
          </a:xfrm>
          <a:prstGeom prst="ellipse">
            <a:avLst/>
          </a:prstGeom>
          <a:solidFill>
            <a:srgbClr val="CFE1B9"/>
          </a:solidFill>
          <a:ln w="4663" cap="flat">
            <a:noFill/>
            <a:prstDash val="solid"/>
            <a:miter/>
          </a:ln>
          <a:effectLst>
            <a:innerShdw blurRad="63500" dist="25400" dir="13500000">
              <a:srgbClr val="A1A5B9">
                <a:alpha val="50000"/>
              </a:srgbClr>
            </a:innerShdw>
          </a:effectLst>
        </p:spPr>
        <p:txBody>
          <a:bodyPr rtlCol="0" anchor="ctr"/>
          <a:lstStyle/>
          <a:p>
            <a:endParaRPr lang="en-US"/>
          </a:p>
        </p:txBody>
      </p:sp>
      <p:sp>
        <p:nvSpPr>
          <p:cNvPr id="32" name="Apple Pressed" descr="Apple with solid fill">
            <a:extLst>
              <a:ext uri="{FF2B5EF4-FFF2-40B4-BE49-F238E27FC236}">
                <a16:creationId xmlns:a16="http://schemas.microsoft.com/office/drawing/2014/main" id="{B1C672D0-41C3-A0F0-A38D-CD153C2CA4BB}"/>
              </a:ext>
            </a:extLst>
          </p:cNvPr>
          <p:cNvSpPr/>
          <p:nvPr/>
        </p:nvSpPr>
        <p:spPr>
          <a:xfrm>
            <a:off x="7269860" y="5122630"/>
            <a:ext cx="270000" cy="270000"/>
          </a:xfrm>
          <a:prstGeom prst="ellipse">
            <a:avLst/>
          </a:prstGeom>
          <a:solidFill>
            <a:srgbClr val="E9F5DB"/>
          </a:solidFill>
          <a:ln w="4663" cap="flat">
            <a:noFill/>
            <a:prstDash val="solid"/>
            <a:miter/>
          </a:ln>
          <a:effectLst>
            <a:innerShdw blurRad="63500" dist="25400" dir="13500000">
              <a:srgbClr val="A1A5B9">
                <a:alpha val="50000"/>
              </a:srgbClr>
            </a:innerShdw>
          </a:effectLst>
        </p:spPr>
        <p:txBody>
          <a:bodyPr rtlCol="0" anchor="ctr"/>
          <a:lstStyle/>
          <a:p>
            <a:endParaRPr lang="en-US"/>
          </a:p>
        </p:txBody>
      </p:sp>
      <p:sp>
        <p:nvSpPr>
          <p:cNvPr id="35" name="30%">
            <a:extLst>
              <a:ext uri="{FF2B5EF4-FFF2-40B4-BE49-F238E27FC236}">
                <a16:creationId xmlns:a16="http://schemas.microsoft.com/office/drawing/2014/main" id="{3F6AF9D9-7338-7E55-FB49-69DA032B9161}"/>
              </a:ext>
            </a:extLst>
          </p:cNvPr>
          <p:cNvSpPr txBox="1"/>
          <p:nvPr/>
        </p:nvSpPr>
        <p:spPr>
          <a:xfrm>
            <a:off x="4781562" y="3274923"/>
            <a:ext cx="627095" cy="400110"/>
          </a:xfrm>
          <a:prstGeom prst="rect">
            <a:avLst/>
          </a:prstGeom>
          <a:noFill/>
        </p:spPr>
        <p:txBody>
          <a:bodyPr wrap="none" rtlCol="0">
            <a:spAutoFit/>
          </a:bodyPr>
          <a:lstStyle/>
          <a:p>
            <a:r>
              <a:rPr lang="en-UM" sz="2000" dirty="0">
                <a:solidFill>
                  <a:schemeClr val="bg1"/>
                </a:solidFill>
                <a:latin typeface="Gibson Medium" pitchFamily="2" charset="77"/>
              </a:rPr>
              <a:t>48</a:t>
            </a:r>
            <a:r>
              <a:rPr lang="en-US" sz="2000" dirty="0">
                <a:solidFill>
                  <a:schemeClr val="bg1"/>
                </a:solidFill>
                <a:latin typeface="Gibson Medium" pitchFamily="2" charset="77"/>
              </a:rPr>
              <a:t>%</a:t>
            </a:r>
          </a:p>
        </p:txBody>
      </p:sp>
      <p:sp>
        <p:nvSpPr>
          <p:cNvPr id="36" name="30%">
            <a:extLst>
              <a:ext uri="{FF2B5EF4-FFF2-40B4-BE49-F238E27FC236}">
                <a16:creationId xmlns:a16="http://schemas.microsoft.com/office/drawing/2014/main" id="{CB321886-783C-960B-B6ED-6CB253817ACD}"/>
              </a:ext>
            </a:extLst>
          </p:cNvPr>
          <p:cNvSpPr txBox="1"/>
          <p:nvPr/>
        </p:nvSpPr>
        <p:spPr>
          <a:xfrm>
            <a:off x="2590471" y="1678890"/>
            <a:ext cx="627095" cy="400110"/>
          </a:xfrm>
          <a:prstGeom prst="rect">
            <a:avLst/>
          </a:prstGeom>
          <a:noFill/>
        </p:spPr>
        <p:txBody>
          <a:bodyPr wrap="none" rtlCol="0">
            <a:spAutoFit/>
          </a:bodyPr>
          <a:lstStyle/>
          <a:p>
            <a:r>
              <a:rPr lang="en-UM" sz="2000" dirty="0">
                <a:solidFill>
                  <a:srgbClr val="657152"/>
                </a:solidFill>
                <a:latin typeface="Gibson Medium" pitchFamily="2" charset="77"/>
              </a:rPr>
              <a:t>12</a:t>
            </a:r>
            <a:r>
              <a:rPr lang="en-US" sz="2000" dirty="0">
                <a:solidFill>
                  <a:srgbClr val="657152"/>
                </a:solidFill>
                <a:latin typeface="Gibson Medium" pitchFamily="2" charset="77"/>
              </a:rPr>
              <a:t>%</a:t>
            </a:r>
          </a:p>
        </p:txBody>
      </p:sp>
      <p:sp>
        <p:nvSpPr>
          <p:cNvPr id="37" name="30%">
            <a:extLst>
              <a:ext uri="{FF2B5EF4-FFF2-40B4-BE49-F238E27FC236}">
                <a16:creationId xmlns:a16="http://schemas.microsoft.com/office/drawing/2014/main" id="{932ABC87-3CA5-2A56-8AA9-59EB528FD517}"/>
              </a:ext>
            </a:extLst>
          </p:cNvPr>
          <p:cNvSpPr txBox="1"/>
          <p:nvPr/>
        </p:nvSpPr>
        <p:spPr>
          <a:xfrm>
            <a:off x="1766490" y="2140729"/>
            <a:ext cx="497252" cy="400110"/>
          </a:xfrm>
          <a:prstGeom prst="rect">
            <a:avLst/>
          </a:prstGeom>
          <a:noFill/>
        </p:spPr>
        <p:txBody>
          <a:bodyPr wrap="none" rtlCol="0">
            <a:spAutoFit/>
          </a:bodyPr>
          <a:lstStyle/>
          <a:p>
            <a:r>
              <a:rPr lang="en-UM" sz="2000" dirty="0">
                <a:solidFill>
                  <a:srgbClr val="657152"/>
                </a:solidFill>
                <a:latin typeface="Gibson Medium" pitchFamily="2" charset="77"/>
              </a:rPr>
              <a:t>4</a:t>
            </a:r>
            <a:r>
              <a:rPr lang="en-US" sz="2000" dirty="0">
                <a:solidFill>
                  <a:srgbClr val="657152"/>
                </a:solidFill>
                <a:latin typeface="Gibson Medium" pitchFamily="2" charset="77"/>
              </a:rPr>
              <a:t>%</a:t>
            </a:r>
          </a:p>
        </p:txBody>
      </p:sp>
      <p:sp>
        <p:nvSpPr>
          <p:cNvPr id="38" name="30%">
            <a:extLst>
              <a:ext uri="{FF2B5EF4-FFF2-40B4-BE49-F238E27FC236}">
                <a16:creationId xmlns:a16="http://schemas.microsoft.com/office/drawing/2014/main" id="{1EC8187A-1CC0-058C-191B-060132FA822E}"/>
              </a:ext>
            </a:extLst>
          </p:cNvPr>
          <p:cNvSpPr txBox="1"/>
          <p:nvPr/>
        </p:nvSpPr>
        <p:spPr>
          <a:xfrm>
            <a:off x="1470406" y="2676589"/>
            <a:ext cx="497252" cy="400110"/>
          </a:xfrm>
          <a:prstGeom prst="rect">
            <a:avLst/>
          </a:prstGeom>
          <a:noFill/>
        </p:spPr>
        <p:txBody>
          <a:bodyPr wrap="none" rtlCol="0">
            <a:spAutoFit/>
          </a:bodyPr>
          <a:lstStyle/>
          <a:p>
            <a:r>
              <a:rPr lang="en-UM" sz="2000" dirty="0">
                <a:solidFill>
                  <a:srgbClr val="657152"/>
                </a:solidFill>
                <a:latin typeface="Gibson Medium" pitchFamily="2" charset="77"/>
              </a:rPr>
              <a:t>6</a:t>
            </a:r>
            <a:r>
              <a:rPr lang="en-US" sz="2000" dirty="0">
                <a:solidFill>
                  <a:srgbClr val="657152"/>
                </a:solidFill>
                <a:latin typeface="Gibson Medium" pitchFamily="2" charset="77"/>
              </a:rPr>
              <a:t>%</a:t>
            </a:r>
          </a:p>
        </p:txBody>
      </p:sp>
      <p:sp>
        <p:nvSpPr>
          <p:cNvPr id="39" name="30%">
            <a:extLst>
              <a:ext uri="{FF2B5EF4-FFF2-40B4-BE49-F238E27FC236}">
                <a16:creationId xmlns:a16="http://schemas.microsoft.com/office/drawing/2014/main" id="{C79AF455-78BB-5609-FA6F-FDB559F03002}"/>
              </a:ext>
            </a:extLst>
          </p:cNvPr>
          <p:cNvSpPr txBox="1"/>
          <p:nvPr/>
        </p:nvSpPr>
        <p:spPr>
          <a:xfrm>
            <a:off x="1406562" y="3355790"/>
            <a:ext cx="497252" cy="400110"/>
          </a:xfrm>
          <a:prstGeom prst="rect">
            <a:avLst/>
          </a:prstGeom>
          <a:noFill/>
        </p:spPr>
        <p:txBody>
          <a:bodyPr wrap="none" rtlCol="0">
            <a:spAutoFit/>
          </a:bodyPr>
          <a:lstStyle/>
          <a:p>
            <a:r>
              <a:rPr lang="en-UM" sz="2000" dirty="0">
                <a:solidFill>
                  <a:srgbClr val="657152"/>
                </a:solidFill>
                <a:latin typeface="Gibson Medium" pitchFamily="2" charset="77"/>
              </a:rPr>
              <a:t>7</a:t>
            </a:r>
            <a:r>
              <a:rPr lang="en-US" sz="2000" dirty="0">
                <a:solidFill>
                  <a:srgbClr val="657152"/>
                </a:solidFill>
                <a:latin typeface="Gibson Medium" pitchFamily="2" charset="77"/>
              </a:rPr>
              <a:t>%</a:t>
            </a:r>
          </a:p>
        </p:txBody>
      </p:sp>
      <p:sp>
        <p:nvSpPr>
          <p:cNvPr id="40" name="30%">
            <a:extLst>
              <a:ext uri="{FF2B5EF4-FFF2-40B4-BE49-F238E27FC236}">
                <a16:creationId xmlns:a16="http://schemas.microsoft.com/office/drawing/2014/main" id="{9E9CEF3E-FE67-72AD-CDDF-E6DD5EF3B7DA}"/>
              </a:ext>
            </a:extLst>
          </p:cNvPr>
          <p:cNvSpPr txBox="1"/>
          <p:nvPr/>
        </p:nvSpPr>
        <p:spPr>
          <a:xfrm>
            <a:off x="2198138" y="4603890"/>
            <a:ext cx="627095" cy="400110"/>
          </a:xfrm>
          <a:prstGeom prst="rect">
            <a:avLst/>
          </a:prstGeom>
          <a:noFill/>
        </p:spPr>
        <p:txBody>
          <a:bodyPr wrap="none" rtlCol="0">
            <a:spAutoFit/>
          </a:bodyPr>
          <a:lstStyle/>
          <a:p>
            <a:r>
              <a:rPr lang="en-UM" sz="2000" dirty="0">
                <a:solidFill>
                  <a:srgbClr val="657152"/>
                </a:solidFill>
                <a:latin typeface="Gibson Medium" pitchFamily="2" charset="77"/>
              </a:rPr>
              <a:t>22</a:t>
            </a:r>
            <a:r>
              <a:rPr lang="en-US" sz="2000" dirty="0">
                <a:solidFill>
                  <a:srgbClr val="657152"/>
                </a:solidFill>
                <a:latin typeface="Gibson Medium" pitchFamily="2" charset="77"/>
              </a:rPr>
              <a:t>%</a:t>
            </a:r>
          </a:p>
        </p:txBody>
      </p:sp>
    </p:spTree>
    <p:extLst>
      <p:ext uri="{BB962C8B-B14F-4D97-AF65-F5344CB8AC3E}">
        <p14:creationId xmlns:p14="http://schemas.microsoft.com/office/powerpoint/2010/main" val="3046519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500"/>
                                        <p:tgtEl>
                                          <p:spTgt spid="10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0"/>
                                        </p:tgtEl>
                                        <p:attrNameLst>
                                          <p:attrName>style.visibility</p:attrName>
                                        </p:attrNameLst>
                                      </p:cBhvr>
                                      <p:to>
                                        <p:strVal val="visible"/>
                                      </p:to>
                                    </p:set>
                                    <p:animEffect transition="in" filter="fade">
                                      <p:cBhvr>
                                        <p:cTn id="23" dur="500"/>
                                        <p:tgtEl>
                                          <p:spTgt spid="110"/>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0" grpId="0" animBg="1"/>
      <p:bldP spid="109" grpId="0" animBg="1"/>
      <p:bldP spid="105" grpId="0" animBg="1"/>
      <p:bldP spid="101" grpId="0" animBg="1"/>
      <p:bldP spid="10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D8ECB-37C9-7858-B8B5-14ED44CD764C}"/>
            </a:ext>
          </a:extLst>
        </p:cNvPr>
        <p:cNvGrpSpPr/>
        <p:nvPr/>
      </p:nvGrpSpPr>
      <p:grpSpPr>
        <a:xfrm>
          <a:off x="0" y="0"/>
          <a:ext cx="0" cy="0"/>
          <a:chOff x="0" y="0"/>
          <a:chExt cx="0" cy="0"/>
        </a:xfrm>
      </p:grpSpPr>
      <p:grpSp>
        <p:nvGrpSpPr>
          <p:cNvPr id="4" name="Background Circle">
            <a:extLst>
              <a:ext uri="{FF2B5EF4-FFF2-40B4-BE49-F238E27FC236}">
                <a16:creationId xmlns:a16="http://schemas.microsoft.com/office/drawing/2014/main" id="{FAC3EDBB-2BB8-3410-F6D5-D4730E0A0BD5}"/>
              </a:ext>
            </a:extLst>
          </p:cNvPr>
          <p:cNvGrpSpPr/>
          <p:nvPr/>
        </p:nvGrpSpPr>
        <p:grpSpPr>
          <a:xfrm>
            <a:off x="-2928478" y="103096"/>
            <a:ext cx="6651808" cy="6651808"/>
            <a:chOff x="910800" y="909000"/>
            <a:chExt cx="5040000" cy="5040000"/>
          </a:xfrm>
        </p:grpSpPr>
        <p:sp>
          <p:nvSpPr>
            <p:cNvPr id="2" name="Oval 1">
              <a:extLst>
                <a:ext uri="{FF2B5EF4-FFF2-40B4-BE49-F238E27FC236}">
                  <a16:creationId xmlns:a16="http://schemas.microsoft.com/office/drawing/2014/main" id="{BD10936D-8DE0-9104-7AFE-8806BEE99188}"/>
                </a:ext>
              </a:extLst>
            </p:cNvPr>
            <p:cNvSpPr/>
            <p:nvPr/>
          </p:nvSpPr>
          <p:spPr>
            <a:xfrm>
              <a:off x="910800" y="909000"/>
              <a:ext cx="5040000" cy="5040000"/>
            </a:xfrm>
            <a:prstGeom prst="ellipse">
              <a:avLst/>
            </a:prstGeom>
            <a:solidFill>
              <a:srgbClr val="E7E8ED"/>
            </a:solidFill>
            <a:ln>
              <a:noFill/>
            </a:ln>
            <a:effectLst>
              <a:outerShdw blurRad="254000" dist="1270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4A2D232-B303-3C4C-C18F-FCD38803A57D}"/>
                </a:ext>
              </a:extLst>
            </p:cNvPr>
            <p:cNvSpPr/>
            <p:nvPr/>
          </p:nvSpPr>
          <p:spPr>
            <a:xfrm>
              <a:off x="910800" y="909000"/>
              <a:ext cx="5040000" cy="5040000"/>
            </a:xfrm>
            <a:prstGeom prst="ellipse">
              <a:avLst/>
            </a:prstGeom>
            <a:solidFill>
              <a:srgbClr val="E7E8ED"/>
            </a:solidFill>
            <a:ln>
              <a:noFill/>
            </a:ln>
            <a:effectLst>
              <a:outerShdw blurRad="254000" dist="127000" dir="13500000" algn="tl" rotWithShape="0">
                <a:srgbClr val="FCFCFC">
                  <a:alpha val="7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 name="Peanut Butter Pie">
            <a:extLst>
              <a:ext uri="{FF2B5EF4-FFF2-40B4-BE49-F238E27FC236}">
                <a16:creationId xmlns:a16="http://schemas.microsoft.com/office/drawing/2014/main" id="{5E36ADB5-CAAF-B1A7-DAC8-91CA9233E902}"/>
              </a:ext>
            </a:extLst>
          </p:cNvPr>
          <p:cNvSpPr>
            <a:spLocks noChangeAspect="1"/>
          </p:cNvSpPr>
          <p:nvPr/>
        </p:nvSpPr>
        <p:spPr>
          <a:xfrm>
            <a:off x="-2572131" y="459443"/>
            <a:ext cx="5939114" cy="5939114"/>
          </a:xfrm>
          <a:prstGeom prst="pie">
            <a:avLst>
              <a:gd name="adj1" fmla="val 13617716"/>
              <a:gd name="adj2" fmla="val 16207343"/>
            </a:avLst>
          </a:prstGeom>
          <a:solidFill>
            <a:srgbClr val="E9F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0" name="Pumpkin Pie">
            <a:extLst>
              <a:ext uri="{FF2B5EF4-FFF2-40B4-BE49-F238E27FC236}">
                <a16:creationId xmlns:a16="http://schemas.microsoft.com/office/drawing/2014/main" id="{5CC16864-87D3-5720-1B88-9B1E14A85C22}"/>
              </a:ext>
            </a:extLst>
          </p:cNvPr>
          <p:cNvSpPr>
            <a:spLocks noChangeAspect="1"/>
          </p:cNvSpPr>
          <p:nvPr/>
        </p:nvSpPr>
        <p:spPr>
          <a:xfrm>
            <a:off x="-2572131" y="459443"/>
            <a:ext cx="5939114" cy="5939114"/>
          </a:xfrm>
          <a:prstGeom prst="pie">
            <a:avLst>
              <a:gd name="adj1" fmla="val 12636105"/>
              <a:gd name="adj2" fmla="val 13639730"/>
            </a:avLst>
          </a:prstGeom>
          <a:solidFill>
            <a:srgbClr val="CFE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Strawberry Pie">
            <a:extLst>
              <a:ext uri="{FF2B5EF4-FFF2-40B4-BE49-F238E27FC236}">
                <a16:creationId xmlns:a16="http://schemas.microsoft.com/office/drawing/2014/main" id="{9E67AE45-8FB3-9BBC-0985-32B7F2AB50DB}"/>
              </a:ext>
            </a:extLst>
          </p:cNvPr>
          <p:cNvSpPr>
            <a:spLocks noChangeAspect="1"/>
          </p:cNvSpPr>
          <p:nvPr/>
        </p:nvSpPr>
        <p:spPr>
          <a:xfrm>
            <a:off x="-2572131" y="459443"/>
            <a:ext cx="5939114" cy="5939114"/>
          </a:xfrm>
          <a:prstGeom prst="pie">
            <a:avLst>
              <a:gd name="adj1" fmla="val 11337606"/>
              <a:gd name="adj2" fmla="val 12635890"/>
            </a:avLst>
          </a:prstGeom>
          <a:solidFill>
            <a:srgbClr val="B5C9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Cherry Pie">
            <a:extLst>
              <a:ext uri="{FF2B5EF4-FFF2-40B4-BE49-F238E27FC236}">
                <a16:creationId xmlns:a16="http://schemas.microsoft.com/office/drawing/2014/main" id="{728B844C-6D81-9A28-8202-4246538231DA}"/>
              </a:ext>
            </a:extLst>
          </p:cNvPr>
          <p:cNvSpPr>
            <a:spLocks noChangeAspect="1"/>
          </p:cNvSpPr>
          <p:nvPr/>
        </p:nvSpPr>
        <p:spPr>
          <a:xfrm>
            <a:off x="-2572131" y="459443"/>
            <a:ext cx="5939114" cy="5939114"/>
          </a:xfrm>
          <a:prstGeom prst="pie">
            <a:avLst>
              <a:gd name="adj1" fmla="val 9805383"/>
              <a:gd name="adj2" fmla="val 11360977"/>
            </a:avLst>
          </a:prstGeom>
          <a:solidFill>
            <a:srgbClr val="97A9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Key Lime Pie">
            <a:extLst>
              <a:ext uri="{FF2B5EF4-FFF2-40B4-BE49-F238E27FC236}">
                <a16:creationId xmlns:a16="http://schemas.microsoft.com/office/drawing/2014/main" id="{5EE47EEE-2115-A5F4-F8F2-D11148AEFAC2}"/>
              </a:ext>
            </a:extLst>
          </p:cNvPr>
          <p:cNvSpPr>
            <a:spLocks noChangeAspect="1"/>
          </p:cNvSpPr>
          <p:nvPr/>
        </p:nvSpPr>
        <p:spPr>
          <a:xfrm>
            <a:off x="-2572131" y="459443"/>
            <a:ext cx="5939114" cy="5939114"/>
          </a:xfrm>
          <a:prstGeom prst="pie">
            <a:avLst>
              <a:gd name="adj1" fmla="val 5069027"/>
              <a:gd name="adj2" fmla="val 9808630"/>
            </a:avLst>
          </a:prstGeom>
          <a:solidFill>
            <a:srgbClr val="8798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Apple Pie">
            <a:extLst>
              <a:ext uri="{FF2B5EF4-FFF2-40B4-BE49-F238E27FC236}">
                <a16:creationId xmlns:a16="http://schemas.microsoft.com/office/drawing/2014/main" id="{359B5AD5-BACA-D312-0194-E2D30CF35D7B}"/>
              </a:ext>
            </a:extLst>
          </p:cNvPr>
          <p:cNvSpPr>
            <a:spLocks noChangeAspect="1"/>
          </p:cNvSpPr>
          <p:nvPr/>
        </p:nvSpPr>
        <p:spPr>
          <a:xfrm>
            <a:off x="-2572131" y="459443"/>
            <a:ext cx="5939114" cy="5939114"/>
          </a:xfrm>
          <a:prstGeom prst="pie">
            <a:avLst>
              <a:gd name="adj1" fmla="val 16197095"/>
              <a:gd name="adj2" fmla="val 5104891"/>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 name="Center Circle Raised">
            <a:extLst>
              <a:ext uri="{FF2B5EF4-FFF2-40B4-BE49-F238E27FC236}">
                <a16:creationId xmlns:a16="http://schemas.microsoft.com/office/drawing/2014/main" id="{9330D0E0-F0A3-1BA1-0AA7-F90ABF2367B4}"/>
              </a:ext>
            </a:extLst>
          </p:cNvPr>
          <p:cNvGrpSpPr/>
          <p:nvPr/>
        </p:nvGrpSpPr>
        <p:grpSpPr>
          <a:xfrm>
            <a:off x="-1087353" y="1944221"/>
            <a:ext cx="2969558" cy="2969558"/>
            <a:chOff x="910800" y="909000"/>
            <a:chExt cx="5040000" cy="5040000"/>
          </a:xfrm>
        </p:grpSpPr>
        <p:sp>
          <p:nvSpPr>
            <p:cNvPr id="6" name="Oval 5">
              <a:extLst>
                <a:ext uri="{FF2B5EF4-FFF2-40B4-BE49-F238E27FC236}">
                  <a16:creationId xmlns:a16="http://schemas.microsoft.com/office/drawing/2014/main" id="{012F5979-E02F-FD83-40F4-FDD7E0951B3A}"/>
                </a:ext>
              </a:extLst>
            </p:cNvPr>
            <p:cNvSpPr/>
            <p:nvPr/>
          </p:nvSpPr>
          <p:spPr>
            <a:xfrm>
              <a:off x="910800" y="909000"/>
              <a:ext cx="5040000" cy="5040000"/>
            </a:xfrm>
            <a:prstGeom prst="ellipse">
              <a:avLst/>
            </a:prstGeom>
            <a:solidFill>
              <a:srgbClr val="E7E8ED"/>
            </a:solidFill>
            <a:ln>
              <a:noFill/>
            </a:ln>
            <a:effectLst>
              <a:outerShdw blurRad="254000" dist="127000" dir="2700000" algn="tl" rotWithShape="0">
                <a:srgbClr val="A1A5B9">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AE03751-6B01-E291-F8B1-027C3EE9F0DC}"/>
                </a:ext>
              </a:extLst>
            </p:cNvPr>
            <p:cNvSpPr/>
            <p:nvPr/>
          </p:nvSpPr>
          <p:spPr>
            <a:xfrm>
              <a:off x="910800" y="909000"/>
              <a:ext cx="5040000" cy="5040000"/>
            </a:xfrm>
            <a:prstGeom prst="ellipse">
              <a:avLst/>
            </a:prstGeom>
            <a:solidFill>
              <a:srgbClr val="E7E8ED"/>
            </a:solidFill>
            <a:ln>
              <a:noFill/>
            </a:ln>
            <a:effectLst>
              <a:outerShdw blurRad="254000" dist="127000" dir="13500000" algn="tl" rotWithShape="0">
                <a:srgbClr val="FCFCF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enter Circle Pressed">
            <a:extLst>
              <a:ext uri="{FF2B5EF4-FFF2-40B4-BE49-F238E27FC236}">
                <a16:creationId xmlns:a16="http://schemas.microsoft.com/office/drawing/2014/main" id="{9E8FD6AB-E9C0-D117-3335-BB25C37CE879}"/>
              </a:ext>
            </a:extLst>
          </p:cNvPr>
          <p:cNvSpPr/>
          <p:nvPr/>
        </p:nvSpPr>
        <p:spPr>
          <a:xfrm>
            <a:off x="-493441" y="2538133"/>
            <a:ext cx="1781734" cy="1781734"/>
          </a:xfrm>
          <a:prstGeom prst="ellipse">
            <a:avLst/>
          </a:prstGeom>
          <a:gradFill>
            <a:gsLst>
              <a:gs pos="50000">
                <a:srgbClr val="E7E8ED"/>
              </a:gs>
              <a:gs pos="100000">
                <a:srgbClr val="FCFCFC"/>
              </a:gs>
            </a:gsLst>
            <a:lin ang="2700000" scaled="0"/>
          </a:gradFill>
          <a:ln>
            <a:noFill/>
          </a:ln>
          <a:effectLst>
            <a:innerShdw blurRad="190500" dist="889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2D462E4-E45A-27C5-F6A8-7EB4E4100BE8}"/>
              </a:ext>
            </a:extLst>
          </p:cNvPr>
          <p:cNvSpPr txBox="1"/>
          <p:nvPr/>
        </p:nvSpPr>
        <p:spPr>
          <a:xfrm>
            <a:off x="5286490" y="3719771"/>
            <a:ext cx="5971037" cy="1631216"/>
          </a:xfrm>
          <a:prstGeom prst="rect">
            <a:avLst/>
          </a:prstGeom>
          <a:noFill/>
        </p:spPr>
        <p:txBody>
          <a:bodyPr wrap="square" rtlCol="0">
            <a:spAutoFit/>
          </a:bodyPr>
          <a:lstStyle/>
          <a:p>
            <a:r>
              <a:rPr lang="en-GB" sz="2500" dirty="0">
                <a:solidFill>
                  <a:srgbClr val="A1A5B9"/>
                </a:solidFill>
                <a:latin typeface="Gibson Light" pitchFamily="2" charset="77"/>
              </a:rPr>
              <a:t>Almost half of the reviews were for entire rental units, </a:t>
            </a:r>
            <a:r>
              <a:rPr lang="en-UM" sz="2500" dirty="0">
                <a:solidFill>
                  <a:srgbClr val="A1A5B9"/>
                </a:solidFill>
                <a:latin typeface="Gibson Light" pitchFamily="2" charset="77"/>
              </a:rPr>
              <a:t>about 27 thousand review, </a:t>
            </a:r>
            <a:r>
              <a:rPr lang="en-GB" sz="2500" dirty="0">
                <a:solidFill>
                  <a:srgbClr val="A1A5B9"/>
                </a:solidFill>
                <a:latin typeface="Gibson Light" pitchFamily="2" charset="77"/>
              </a:rPr>
              <a:t>making them the most preferred type of accommodation by guests.</a:t>
            </a:r>
          </a:p>
        </p:txBody>
      </p:sp>
      <p:sp>
        <p:nvSpPr>
          <p:cNvPr id="9" name="30%">
            <a:extLst>
              <a:ext uri="{FF2B5EF4-FFF2-40B4-BE49-F238E27FC236}">
                <a16:creationId xmlns:a16="http://schemas.microsoft.com/office/drawing/2014/main" id="{4A6F146F-4022-2413-AF77-E22123D700F6}"/>
              </a:ext>
            </a:extLst>
          </p:cNvPr>
          <p:cNvSpPr txBox="1"/>
          <p:nvPr/>
        </p:nvSpPr>
        <p:spPr>
          <a:xfrm>
            <a:off x="5368623" y="1484752"/>
            <a:ext cx="2605200" cy="2292935"/>
          </a:xfrm>
          <a:prstGeom prst="rect">
            <a:avLst/>
          </a:prstGeom>
          <a:noFill/>
        </p:spPr>
        <p:txBody>
          <a:bodyPr wrap="none" rtlCol="0">
            <a:spAutoFit/>
          </a:bodyPr>
          <a:lstStyle/>
          <a:p>
            <a:r>
              <a:rPr lang="en-UM" sz="14300" b="1" dirty="0">
                <a:solidFill>
                  <a:srgbClr val="7C8090"/>
                </a:solidFill>
                <a:latin typeface="Gibson Medium" pitchFamily="2" charset="77"/>
              </a:rPr>
              <a:t>48</a:t>
            </a:r>
            <a:r>
              <a:rPr lang="en-US" sz="6000" b="1" dirty="0">
                <a:solidFill>
                  <a:srgbClr val="7C8090"/>
                </a:solidFill>
                <a:latin typeface="Gibson Medium" pitchFamily="2" charset="77"/>
              </a:rPr>
              <a:t>%</a:t>
            </a:r>
          </a:p>
        </p:txBody>
      </p:sp>
    </p:spTree>
    <p:extLst>
      <p:ext uri="{BB962C8B-B14F-4D97-AF65-F5344CB8AC3E}">
        <p14:creationId xmlns:p14="http://schemas.microsoft.com/office/powerpoint/2010/main" val="3217594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63DF030-7B5D-4E0E-9DB4-03CB52A45F37}"/>
              </a:ext>
            </a:extLst>
          </p:cNvPr>
          <p:cNvSpPr/>
          <p:nvPr/>
        </p:nvSpPr>
        <p:spPr>
          <a:xfrm>
            <a:off x="0" y="-1"/>
            <a:ext cx="12192000" cy="1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sz="3200" dirty="0">
                <a:solidFill>
                  <a:schemeClr val="bg2">
                    <a:lumMod val="50000"/>
                  </a:schemeClr>
                </a:solidFill>
                <a:latin typeface="Montserrat SemiBold" panose="00000700000000000000" pitchFamily="2" charset="0"/>
              </a:rPr>
              <a:t>Successful </a:t>
            </a:r>
          </a:p>
          <a:p>
            <a:pPr algn="ctr"/>
            <a:r>
              <a:rPr lang="en-UM" sz="3200" dirty="0">
                <a:solidFill>
                  <a:schemeClr val="bg2">
                    <a:lumMod val="50000"/>
                  </a:schemeClr>
                </a:solidFill>
                <a:latin typeface="Montserrat SemiBold" panose="00000700000000000000" pitchFamily="2" charset="0"/>
              </a:rPr>
              <a:t>Hosts Revenue </a:t>
            </a:r>
            <a:endParaRPr lang="en-NZ" sz="3200" dirty="0">
              <a:solidFill>
                <a:schemeClr val="bg2">
                  <a:lumMod val="50000"/>
                </a:schemeClr>
              </a:solidFill>
              <a:latin typeface="Montserrat SemiBold" panose="00000700000000000000" pitchFamily="2" charset="0"/>
            </a:endParaRPr>
          </a:p>
        </p:txBody>
      </p:sp>
      <p:grpSp>
        <p:nvGrpSpPr>
          <p:cNvPr id="38" name="Group 37">
            <a:extLst>
              <a:ext uri="{FF2B5EF4-FFF2-40B4-BE49-F238E27FC236}">
                <a16:creationId xmlns:a16="http://schemas.microsoft.com/office/drawing/2014/main" id="{FE7E55E7-C33E-165F-96BB-01E1E417FF68}"/>
              </a:ext>
            </a:extLst>
          </p:cNvPr>
          <p:cNvGrpSpPr/>
          <p:nvPr/>
        </p:nvGrpSpPr>
        <p:grpSpPr>
          <a:xfrm>
            <a:off x="2026763" y="4147448"/>
            <a:ext cx="1080000" cy="5040000"/>
            <a:chOff x="2026763" y="4375013"/>
            <a:chExt cx="1080000" cy="5040000"/>
          </a:xfrm>
        </p:grpSpPr>
        <p:sp>
          <p:nvSpPr>
            <p:cNvPr id="39" name="Rectangle: Rounded Corners 38">
              <a:extLst>
                <a:ext uri="{FF2B5EF4-FFF2-40B4-BE49-F238E27FC236}">
                  <a16:creationId xmlns:a16="http://schemas.microsoft.com/office/drawing/2014/main" id="{5C74F225-BF1A-E1D3-B078-552D2730215E}"/>
                </a:ext>
              </a:extLst>
            </p:cNvPr>
            <p:cNvSpPr/>
            <p:nvPr/>
          </p:nvSpPr>
          <p:spPr>
            <a:xfrm>
              <a:off x="2026763" y="4375013"/>
              <a:ext cx="1080000" cy="5040000"/>
            </a:xfrm>
            <a:prstGeom prst="roundRect">
              <a:avLst>
                <a:gd name="adj" fmla="val 50000"/>
              </a:avLst>
            </a:prstGeom>
            <a:gradFill>
              <a:gsLst>
                <a:gs pos="0">
                  <a:schemeClr val="accent2">
                    <a:lumMod val="60000"/>
                    <a:lumOff val="40000"/>
                  </a:schemeClr>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40" name="Oval 39">
              <a:extLst>
                <a:ext uri="{FF2B5EF4-FFF2-40B4-BE49-F238E27FC236}">
                  <a16:creationId xmlns:a16="http://schemas.microsoft.com/office/drawing/2014/main" id="{BE5437B3-0C0B-6B26-142D-CA3EEDB3FA8A}"/>
                </a:ext>
              </a:extLst>
            </p:cNvPr>
            <p:cNvSpPr/>
            <p:nvPr/>
          </p:nvSpPr>
          <p:spPr>
            <a:xfrm>
              <a:off x="2026763" y="4375013"/>
              <a:ext cx="1080000" cy="1080000"/>
            </a:xfrm>
            <a:prstGeom prst="ellipse">
              <a:avLst/>
            </a:prstGeom>
            <a:solidFill>
              <a:schemeClr val="accent2">
                <a:lumMod val="75000"/>
              </a:schemeClr>
            </a:solid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1.22M$</a:t>
              </a:r>
              <a:endParaRPr lang="en-NZ" dirty="0">
                <a:latin typeface="Montserrat SemiBold" panose="00000700000000000000" pitchFamily="2" charset="0"/>
              </a:endParaRPr>
            </a:p>
          </p:txBody>
        </p:sp>
      </p:grpSp>
      <p:grpSp>
        <p:nvGrpSpPr>
          <p:cNvPr id="41" name="Group 40">
            <a:extLst>
              <a:ext uri="{FF2B5EF4-FFF2-40B4-BE49-F238E27FC236}">
                <a16:creationId xmlns:a16="http://schemas.microsoft.com/office/drawing/2014/main" id="{91EBA6EE-C58E-11E9-24CA-2827C9666D10}"/>
              </a:ext>
            </a:extLst>
          </p:cNvPr>
          <p:cNvGrpSpPr/>
          <p:nvPr/>
        </p:nvGrpSpPr>
        <p:grpSpPr>
          <a:xfrm>
            <a:off x="3791381" y="4147448"/>
            <a:ext cx="1080000" cy="5040000"/>
            <a:chOff x="3791381" y="3495560"/>
            <a:chExt cx="1080000" cy="5040000"/>
          </a:xfrm>
          <a:gradFill>
            <a:gsLst>
              <a:gs pos="0">
                <a:schemeClr val="accent2">
                  <a:lumMod val="60000"/>
                  <a:lumOff val="40000"/>
                </a:schemeClr>
              </a:gs>
              <a:gs pos="100000">
                <a:schemeClr val="accent2">
                  <a:lumMod val="75000"/>
                </a:schemeClr>
              </a:gs>
            </a:gsLst>
            <a:lin ang="5400000" scaled="1"/>
          </a:gradFill>
        </p:grpSpPr>
        <p:sp>
          <p:nvSpPr>
            <p:cNvPr id="42" name="Rectangle: Rounded Corners 41">
              <a:extLst>
                <a:ext uri="{FF2B5EF4-FFF2-40B4-BE49-F238E27FC236}">
                  <a16:creationId xmlns:a16="http://schemas.microsoft.com/office/drawing/2014/main" id="{17ED290B-B8C6-2CF2-D71C-B9DA733C4DCF}"/>
                </a:ext>
              </a:extLst>
            </p:cNvPr>
            <p:cNvSpPr/>
            <p:nvPr/>
          </p:nvSpPr>
          <p:spPr>
            <a:xfrm>
              <a:off x="3791381" y="3495560"/>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43" name="Oval 42">
              <a:extLst>
                <a:ext uri="{FF2B5EF4-FFF2-40B4-BE49-F238E27FC236}">
                  <a16:creationId xmlns:a16="http://schemas.microsoft.com/office/drawing/2014/main" id="{13CD7065-5FCA-04EC-B759-4D47BE6E8784}"/>
                </a:ext>
              </a:extLst>
            </p:cNvPr>
            <p:cNvSpPr/>
            <p:nvPr/>
          </p:nvSpPr>
          <p:spPr>
            <a:xfrm>
              <a:off x="3791381" y="3495560"/>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1.18M$</a:t>
              </a:r>
              <a:endParaRPr lang="en-NZ" dirty="0">
                <a:latin typeface="Montserrat SemiBold" panose="00000700000000000000" pitchFamily="2" charset="0"/>
              </a:endParaRPr>
            </a:p>
          </p:txBody>
        </p:sp>
      </p:grpSp>
      <p:grpSp>
        <p:nvGrpSpPr>
          <p:cNvPr id="44" name="Group 43">
            <a:extLst>
              <a:ext uri="{FF2B5EF4-FFF2-40B4-BE49-F238E27FC236}">
                <a16:creationId xmlns:a16="http://schemas.microsoft.com/office/drawing/2014/main" id="{C999EEB3-ECA5-DDB1-FD5A-7CEB28067A9C}"/>
              </a:ext>
            </a:extLst>
          </p:cNvPr>
          <p:cNvGrpSpPr/>
          <p:nvPr/>
        </p:nvGrpSpPr>
        <p:grpSpPr>
          <a:xfrm>
            <a:off x="5555999" y="4147448"/>
            <a:ext cx="1080000" cy="5040000"/>
            <a:chOff x="5555999" y="4689520"/>
            <a:chExt cx="1080000" cy="5040000"/>
          </a:xfrm>
          <a:gradFill>
            <a:gsLst>
              <a:gs pos="0">
                <a:schemeClr val="accent2">
                  <a:lumMod val="60000"/>
                  <a:lumOff val="40000"/>
                </a:schemeClr>
              </a:gs>
              <a:gs pos="100000">
                <a:schemeClr val="accent2">
                  <a:lumMod val="75000"/>
                </a:schemeClr>
              </a:gs>
            </a:gsLst>
            <a:lin ang="5400000" scaled="1"/>
          </a:gradFill>
        </p:grpSpPr>
        <p:sp>
          <p:nvSpPr>
            <p:cNvPr id="45" name="Rectangle: Rounded Corners 44">
              <a:extLst>
                <a:ext uri="{FF2B5EF4-FFF2-40B4-BE49-F238E27FC236}">
                  <a16:creationId xmlns:a16="http://schemas.microsoft.com/office/drawing/2014/main" id="{98F62334-7508-C559-7404-650FC945D960}"/>
                </a:ext>
              </a:extLst>
            </p:cNvPr>
            <p:cNvSpPr/>
            <p:nvPr/>
          </p:nvSpPr>
          <p:spPr>
            <a:xfrm>
              <a:off x="5555999" y="4689520"/>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46" name="Oval 45">
              <a:extLst>
                <a:ext uri="{FF2B5EF4-FFF2-40B4-BE49-F238E27FC236}">
                  <a16:creationId xmlns:a16="http://schemas.microsoft.com/office/drawing/2014/main" id="{3CFEFA8F-8329-F150-A2DC-B8E96F3F65C7}"/>
                </a:ext>
              </a:extLst>
            </p:cNvPr>
            <p:cNvSpPr/>
            <p:nvPr/>
          </p:nvSpPr>
          <p:spPr>
            <a:xfrm>
              <a:off x="5555999" y="4689520"/>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1.16M$</a:t>
              </a:r>
              <a:endParaRPr lang="en-NZ" dirty="0">
                <a:latin typeface="Montserrat SemiBold" panose="00000700000000000000" pitchFamily="2" charset="0"/>
              </a:endParaRPr>
            </a:p>
          </p:txBody>
        </p:sp>
      </p:grpSp>
      <p:grpSp>
        <p:nvGrpSpPr>
          <p:cNvPr id="47" name="Group 46">
            <a:extLst>
              <a:ext uri="{FF2B5EF4-FFF2-40B4-BE49-F238E27FC236}">
                <a16:creationId xmlns:a16="http://schemas.microsoft.com/office/drawing/2014/main" id="{2278E2CC-CBA2-BF00-CF71-D43E89EAAFAD}"/>
              </a:ext>
            </a:extLst>
          </p:cNvPr>
          <p:cNvGrpSpPr/>
          <p:nvPr/>
        </p:nvGrpSpPr>
        <p:grpSpPr>
          <a:xfrm>
            <a:off x="7320617" y="4147448"/>
            <a:ext cx="1080000" cy="5040000"/>
            <a:chOff x="7320617" y="4969082"/>
            <a:chExt cx="1080000" cy="5040000"/>
          </a:xfrm>
          <a:gradFill>
            <a:gsLst>
              <a:gs pos="0">
                <a:schemeClr val="accent2">
                  <a:lumMod val="60000"/>
                  <a:lumOff val="40000"/>
                </a:schemeClr>
              </a:gs>
              <a:gs pos="100000">
                <a:schemeClr val="accent2">
                  <a:lumMod val="75000"/>
                </a:schemeClr>
              </a:gs>
            </a:gsLst>
            <a:lin ang="5400000" scaled="1"/>
          </a:gradFill>
        </p:grpSpPr>
        <p:sp>
          <p:nvSpPr>
            <p:cNvPr id="48" name="Rectangle: Rounded Corners 47">
              <a:extLst>
                <a:ext uri="{FF2B5EF4-FFF2-40B4-BE49-F238E27FC236}">
                  <a16:creationId xmlns:a16="http://schemas.microsoft.com/office/drawing/2014/main" id="{A496ED7B-66E8-525C-1D50-F93FF5C98AFE}"/>
                </a:ext>
              </a:extLst>
            </p:cNvPr>
            <p:cNvSpPr/>
            <p:nvPr/>
          </p:nvSpPr>
          <p:spPr>
            <a:xfrm>
              <a:off x="7320617" y="4969082"/>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49" name="Oval 48">
              <a:extLst>
                <a:ext uri="{FF2B5EF4-FFF2-40B4-BE49-F238E27FC236}">
                  <a16:creationId xmlns:a16="http://schemas.microsoft.com/office/drawing/2014/main" id="{32C28C60-788D-6015-FDA6-D225FEA501D3}"/>
                </a:ext>
              </a:extLst>
            </p:cNvPr>
            <p:cNvSpPr/>
            <p:nvPr/>
          </p:nvSpPr>
          <p:spPr>
            <a:xfrm>
              <a:off x="7320617" y="4969082"/>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1.15M$</a:t>
              </a:r>
              <a:endParaRPr lang="en-NZ" dirty="0">
                <a:latin typeface="Montserrat SemiBold" panose="00000700000000000000" pitchFamily="2" charset="0"/>
              </a:endParaRPr>
            </a:p>
          </p:txBody>
        </p:sp>
      </p:grpSp>
      <p:grpSp>
        <p:nvGrpSpPr>
          <p:cNvPr id="50" name="Group 49">
            <a:extLst>
              <a:ext uri="{FF2B5EF4-FFF2-40B4-BE49-F238E27FC236}">
                <a16:creationId xmlns:a16="http://schemas.microsoft.com/office/drawing/2014/main" id="{D6A8B84A-8B87-E298-ED41-1EE611BD90E4}"/>
              </a:ext>
            </a:extLst>
          </p:cNvPr>
          <p:cNvGrpSpPr/>
          <p:nvPr/>
        </p:nvGrpSpPr>
        <p:grpSpPr>
          <a:xfrm>
            <a:off x="9085235" y="4147448"/>
            <a:ext cx="1080002" cy="5040000"/>
            <a:chOff x="9085235" y="6413483"/>
            <a:chExt cx="1080002" cy="5040000"/>
          </a:xfrm>
          <a:gradFill>
            <a:gsLst>
              <a:gs pos="0">
                <a:schemeClr val="accent2">
                  <a:lumMod val="60000"/>
                  <a:lumOff val="40000"/>
                </a:schemeClr>
              </a:gs>
              <a:gs pos="100000">
                <a:schemeClr val="accent2">
                  <a:lumMod val="75000"/>
                </a:schemeClr>
              </a:gs>
            </a:gsLst>
            <a:lin ang="5400000" scaled="1"/>
          </a:gradFill>
        </p:grpSpPr>
        <p:sp>
          <p:nvSpPr>
            <p:cNvPr id="51" name="Rectangle: Rounded Corners 50">
              <a:extLst>
                <a:ext uri="{FF2B5EF4-FFF2-40B4-BE49-F238E27FC236}">
                  <a16:creationId xmlns:a16="http://schemas.microsoft.com/office/drawing/2014/main" id="{EF64D4D0-06C7-25D5-46F0-06B9D44E70B2}"/>
                </a:ext>
              </a:extLst>
            </p:cNvPr>
            <p:cNvSpPr/>
            <p:nvPr/>
          </p:nvSpPr>
          <p:spPr>
            <a:xfrm>
              <a:off x="9085235" y="6413483"/>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52" name="Oval 51">
              <a:extLst>
                <a:ext uri="{FF2B5EF4-FFF2-40B4-BE49-F238E27FC236}">
                  <a16:creationId xmlns:a16="http://schemas.microsoft.com/office/drawing/2014/main" id="{25460479-B002-5904-80F8-793BC080939E}"/>
                </a:ext>
              </a:extLst>
            </p:cNvPr>
            <p:cNvSpPr/>
            <p:nvPr/>
          </p:nvSpPr>
          <p:spPr>
            <a:xfrm>
              <a:off x="9085237" y="6413483"/>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1.14M$</a:t>
              </a:r>
              <a:endParaRPr lang="en-NZ" dirty="0">
                <a:latin typeface="Montserrat SemiBold" panose="00000700000000000000" pitchFamily="2" charset="0"/>
              </a:endParaRPr>
            </a:p>
          </p:txBody>
        </p:sp>
      </p:grpSp>
      <p:sp>
        <p:nvSpPr>
          <p:cNvPr id="54" name="Free-form: Shape 53">
            <a:extLst>
              <a:ext uri="{FF2B5EF4-FFF2-40B4-BE49-F238E27FC236}">
                <a16:creationId xmlns:a16="http://schemas.microsoft.com/office/drawing/2014/main" id="{CCF10CEE-88E9-27B1-8531-91A09C5D5A33}"/>
              </a:ext>
            </a:extLst>
          </p:cNvPr>
          <p:cNvSpPr/>
          <p:nvPr/>
        </p:nvSpPr>
        <p:spPr>
          <a:xfrm>
            <a:off x="2" y="4695928"/>
            <a:ext cx="12284169" cy="2151520"/>
          </a:xfrm>
          <a:custGeom>
            <a:avLst/>
            <a:gdLst>
              <a:gd name="connsiteX0" fmla="*/ 0 w 12284169"/>
              <a:gd name="connsiteY0" fmla="*/ 0 h 2151520"/>
              <a:gd name="connsiteX1" fmla="*/ 2026763 w 12284169"/>
              <a:gd name="connsiteY1" fmla="*/ 0 h 2151520"/>
              <a:gd name="connsiteX2" fmla="*/ 2566763 w 12284169"/>
              <a:gd name="connsiteY2" fmla="*/ 540000 h 2151520"/>
              <a:gd name="connsiteX3" fmla="*/ 3106763 w 12284169"/>
              <a:gd name="connsiteY3" fmla="*/ 0 h 2151520"/>
              <a:gd name="connsiteX4" fmla="*/ 3791381 w 12284169"/>
              <a:gd name="connsiteY4" fmla="*/ 0 h 2151520"/>
              <a:gd name="connsiteX5" fmla="*/ 4331382 w 12284169"/>
              <a:gd name="connsiteY5" fmla="*/ 540000 h 2151520"/>
              <a:gd name="connsiteX6" fmla="*/ 4871380 w 12284169"/>
              <a:gd name="connsiteY6" fmla="*/ 0 h 2151520"/>
              <a:gd name="connsiteX7" fmla="*/ 5555998 w 12284169"/>
              <a:gd name="connsiteY7" fmla="*/ 0 h 2151520"/>
              <a:gd name="connsiteX8" fmla="*/ 6095998 w 12284169"/>
              <a:gd name="connsiteY8" fmla="*/ 540000 h 2151520"/>
              <a:gd name="connsiteX9" fmla="*/ 6635998 w 12284169"/>
              <a:gd name="connsiteY9" fmla="*/ 0 h 2151520"/>
              <a:gd name="connsiteX10" fmla="*/ 7320616 w 12284169"/>
              <a:gd name="connsiteY10" fmla="*/ 0 h 2151520"/>
              <a:gd name="connsiteX11" fmla="*/ 7860616 w 12284169"/>
              <a:gd name="connsiteY11" fmla="*/ 540000 h 2151520"/>
              <a:gd name="connsiteX12" fmla="*/ 8400616 w 12284169"/>
              <a:gd name="connsiteY12" fmla="*/ 0 h 2151520"/>
              <a:gd name="connsiteX13" fmla="*/ 9085236 w 12284169"/>
              <a:gd name="connsiteY13" fmla="*/ 0 h 2151520"/>
              <a:gd name="connsiteX14" fmla="*/ 9625236 w 12284169"/>
              <a:gd name="connsiteY14" fmla="*/ 540000 h 2151520"/>
              <a:gd name="connsiteX15" fmla="*/ 10165236 w 12284169"/>
              <a:gd name="connsiteY15" fmla="*/ 0 h 2151520"/>
              <a:gd name="connsiteX16" fmla="*/ 12191999 w 12284169"/>
              <a:gd name="connsiteY16" fmla="*/ 0 h 2151520"/>
              <a:gd name="connsiteX17" fmla="*/ 12191999 w 12284169"/>
              <a:gd name="connsiteY17" fmla="*/ 531520 h 2151520"/>
              <a:gd name="connsiteX18" fmla="*/ 12284169 w 12284169"/>
              <a:gd name="connsiteY18" fmla="*/ 531520 h 2151520"/>
              <a:gd name="connsiteX19" fmla="*/ 12284169 w 12284169"/>
              <a:gd name="connsiteY19" fmla="*/ 2151520 h 2151520"/>
              <a:gd name="connsiteX20" fmla="*/ 92170 w 12284169"/>
              <a:gd name="connsiteY20" fmla="*/ 2151520 h 2151520"/>
              <a:gd name="connsiteX21" fmla="*/ 92170 w 12284169"/>
              <a:gd name="connsiteY21" fmla="*/ 1620000 h 2151520"/>
              <a:gd name="connsiteX22" fmla="*/ 0 w 12284169"/>
              <a:gd name="connsiteY22" fmla="*/ 1620000 h 215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84169" h="2151520">
                <a:moveTo>
                  <a:pt x="0" y="0"/>
                </a:moveTo>
                <a:lnTo>
                  <a:pt x="2026763" y="0"/>
                </a:lnTo>
                <a:cubicBezTo>
                  <a:pt x="2026763" y="298234"/>
                  <a:pt x="2268529" y="540000"/>
                  <a:pt x="2566763" y="540000"/>
                </a:cubicBezTo>
                <a:cubicBezTo>
                  <a:pt x="2864997" y="540000"/>
                  <a:pt x="3106763" y="298234"/>
                  <a:pt x="3106763" y="0"/>
                </a:cubicBezTo>
                <a:lnTo>
                  <a:pt x="3791381" y="0"/>
                </a:lnTo>
                <a:cubicBezTo>
                  <a:pt x="3791381" y="298234"/>
                  <a:pt x="4033147" y="540000"/>
                  <a:pt x="4331382" y="540000"/>
                </a:cubicBezTo>
                <a:cubicBezTo>
                  <a:pt x="4629614" y="540000"/>
                  <a:pt x="4871380" y="298234"/>
                  <a:pt x="4871380" y="0"/>
                </a:cubicBezTo>
                <a:lnTo>
                  <a:pt x="5555998" y="0"/>
                </a:lnTo>
                <a:cubicBezTo>
                  <a:pt x="5555998" y="298234"/>
                  <a:pt x="5797764" y="540000"/>
                  <a:pt x="6095998" y="540000"/>
                </a:cubicBezTo>
                <a:cubicBezTo>
                  <a:pt x="6394232" y="540000"/>
                  <a:pt x="6635998" y="298234"/>
                  <a:pt x="6635998" y="0"/>
                </a:cubicBezTo>
                <a:lnTo>
                  <a:pt x="7320616" y="0"/>
                </a:lnTo>
                <a:cubicBezTo>
                  <a:pt x="7320616" y="298234"/>
                  <a:pt x="7562382" y="540000"/>
                  <a:pt x="7860616" y="540000"/>
                </a:cubicBezTo>
                <a:cubicBezTo>
                  <a:pt x="8158850" y="540000"/>
                  <a:pt x="8400616" y="298234"/>
                  <a:pt x="8400616" y="0"/>
                </a:cubicBezTo>
                <a:lnTo>
                  <a:pt x="9085236" y="0"/>
                </a:lnTo>
                <a:cubicBezTo>
                  <a:pt x="9085236" y="298234"/>
                  <a:pt x="9327002" y="540000"/>
                  <a:pt x="9625236" y="540000"/>
                </a:cubicBezTo>
                <a:cubicBezTo>
                  <a:pt x="9923470" y="540000"/>
                  <a:pt x="10165236" y="298234"/>
                  <a:pt x="10165236" y="0"/>
                </a:cubicBezTo>
                <a:lnTo>
                  <a:pt x="12191999" y="0"/>
                </a:lnTo>
                <a:lnTo>
                  <a:pt x="12191999" y="531520"/>
                </a:lnTo>
                <a:lnTo>
                  <a:pt x="12284169" y="531520"/>
                </a:lnTo>
                <a:lnTo>
                  <a:pt x="12284169" y="2151520"/>
                </a:lnTo>
                <a:lnTo>
                  <a:pt x="92170" y="2151520"/>
                </a:lnTo>
                <a:lnTo>
                  <a:pt x="92170" y="1620000"/>
                </a:lnTo>
                <a:lnTo>
                  <a:pt x="0" y="162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Tree>
    <p:extLst>
      <p:ext uri="{BB962C8B-B14F-4D97-AF65-F5344CB8AC3E}">
        <p14:creationId xmlns:p14="http://schemas.microsoft.com/office/powerpoint/2010/main" val="97876495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7F8C33B-DC64-417D-9900-6278B02B1710}"/>
              </a:ext>
            </a:extLst>
          </p:cNvPr>
          <p:cNvGrpSpPr/>
          <p:nvPr/>
        </p:nvGrpSpPr>
        <p:grpSpPr>
          <a:xfrm>
            <a:off x="2026763" y="1621013"/>
            <a:ext cx="1080000" cy="5040000"/>
            <a:chOff x="2026763" y="4375013"/>
            <a:chExt cx="1080000" cy="5040000"/>
          </a:xfrm>
        </p:grpSpPr>
        <p:sp>
          <p:nvSpPr>
            <p:cNvPr id="7" name="Rectangle: Rounded Corners 6">
              <a:extLst>
                <a:ext uri="{FF2B5EF4-FFF2-40B4-BE49-F238E27FC236}">
                  <a16:creationId xmlns:a16="http://schemas.microsoft.com/office/drawing/2014/main" id="{C0C0CFA0-84AF-40D0-8C34-7B6230EA76F4}"/>
                </a:ext>
              </a:extLst>
            </p:cNvPr>
            <p:cNvSpPr/>
            <p:nvPr/>
          </p:nvSpPr>
          <p:spPr>
            <a:xfrm>
              <a:off x="2026763" y="4375013"/>
              <a:ext cx="1080000" cy="5040000"/>
            </a:xfrm>
            <a:prstGeom prst="roundRect">
              <a:avLst>
                <a:gd name="adj" fmla="val 50000"/>
              </a:avLst>
            </a:prstGeom>
            <a:gradFill>
              <a:gsLst>
                <a:gs pos="0">
                  <a:schemeClr val="accent2">
                    <a:lumMod val="60000"/>
                    <a:lumOff val="40000"/>
                  </a:schemeClr>
                </a:gs>
                <a:gs pos="100000">
                  <a:schemeClr val="accent2">
                    <a:lumMod val="7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2" name="Oval 1">
              <a:extLst>
                <a:ext uri="{FF2B5EF4-FFF2-40B4-BE49-F238E27FC236}">
                  <a16:creationId xmlns:a16="http://schemas.microsoft.com/office/drawing/2014/main" id="{81EE5418-B129-434D-BC3E-231F1DA6FE41}"/>
                </a:ext>
              </a:extLst>
            </p:cNvPr>
            <p:cNvSpPr/>
            <p:nvPr/>
          </p:nvSpPr>
          <p:spPr>
            <a:xfrm>
              <a:off x="2026763" y="4375013"/>
              <a:ext cx="1080000" cy="1080000"/>
            </a:xfrm>
            <a:prstGeom prst="ellipse">
              <a:avLst/>
            </a:prstGeom>
            <a:solidFill>
              <a:schemeClr val="accent2">
                <a:lumMod val="75000"/>
              </a:schemeClr>
            </a:solid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1.22M$</a:t>
              </a:r>
              <a:endParaRPr lang="en-NZ" dirty="0">
                <a:latin typeface="Montserrat SemiBold" panose="00000700000000000000" pitchFamily="2" charset="0"/>
              </a:endParaRPr>
            </a:p>
          </p:txBody>
        </p:sp>
      </p:grpSp>
      <p:grpSp>
        <p:nvGrpSpPr>
          <p:cNvPr id="20" name="Group 19">
            <a:extLst>
              <a:ext uri="{FF2B5EF4-FFF2-40B4-BE49-F238E27FC236}">
                <a16:creationId xmlns:a16="http://schemas.microsoft.com/office/drawing/2014/main" id="{2346CB34-958C-4E9F-ABDF-B8DC3E13C184}"/>
              </a:ext>
            </a:extLst>
          </p:cNvPr>
          <p:cNvGrpSpPr/>
          <p:nvPr/>
        </p:nvGrpSpPr>
        <p:grpSpPr>
          <a:xfrm>
            <a:off x="3791381" y="2271560"/>
            <a:ext cx="1080000" cy="5040000"/>
            <a:chOff x="3791381" y="3495560"/>
            <a:chExt cx="1080000" cy="5040000"/>
          </a:xfrm>
          <a:gradFill>
            <a:gsLst>
              <a:gs pos="0">
                <a:schemeClr val="accent2">
                  <a:lumMod val="60000"/>
                  <a:lumOff val="40000"/>
                </a:schemeClr>
              </a:gs>
              <a:gs pos="100000">
                <a:schemeClr val="accent2">
                  <a:lumMod val="75000"/>
                </a:schemeClr>
              </a:gs>
            </a:gsLst>
            <a:lin ang="5400000" scaled="1"/>
          </a:gradFill>
        </p:grpSpPr>
        <p:sp>
          <p:nvSpPr>
            <p:cNvPr id="8" name="Rectangle: Rounded Corners 7">
              <a:extLst>
                <a:ext uri="{FF2B5EF4-FFF2-40B4-BE49-F238E27FC236}">
                  <a16:creationId xmlns:a16="http://schemas.microsoft.com/office/drawing/2014/main" id="{E55E5C24-CA20-4527-93C4-06B0C82C6FDE}"/>
                </a:ext>
              </a:extLst>
            </p:cNvPr>
            <p:cNvSpPr/>
            <p:nvPr/>
          </p:nvSpPr>
          <p:spPr>
            <a:xfrm>
              <a:off x="3791381" y="3495560"/>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3" name="Oval 2">
              <a:extLst>
                <a:ext uri="{FF2B5EF4-FFF2-40B4-BE49-F238E27FC236}">
                  <a16:creationId xmlns:a16="http://schemas.microsoft.com/office/drawing/2014/main" id="{4BF1FC3A-3A4F-4914-BFA6-04C508CD6BAA}"/>
                </a:ext>
              </a:extLst>
            </p:cNvPr>
            <p:cNvSpPr/>
            <p:nvPr/>
          </p:nvSpPr>
          <p:spPr>
            <a:xfrm>
              <a:off x="3791381" y="3495560"/>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1.18M$</a:t>
              </a:r>
              <a:endParaRPr lang="en-NZ" dirty="0">
                <a:latin typeface="Montserrat SemiBold" panose="00000700000000000000" pitchFamily="2" charset="0"/>
              </a:endParaRPr>
            </a:p>
          </p:txBody>
        </p:sp>
      </p:grpSp>
      <p:grpSp>
        <p:nvGrpSpPr>
          <p:cNvPr id="21" name="Group 20">
            <a:extLst>
              <a:ext uri="{FF2B5EF4-FFF2-40B4-BE49-F238E27FC236}">
                <a16:creationId xmlns:a16="http://schemas.microsoft.com/office/drawing/2014/main" id="{E9914F6E-06D3-444D-9A92-CABB32291643}"/>
              </a:ext>
            </a:extLst>
          </p:cNvPr>
          <p:cNvGrpSpPr/>
          <p:nvPr/>
        </p:nvGrpSpPr>
        <p:grpSpPr>
          <a:xfrm>
            <a:off x="5555999" y="2547520"/>
            <a:ext cx="1080000" cy="5040000"/>
            <a:chOff x="5555999" y="4689520"/>
            <a:chExt cx="1080000" cy="5040000"/>
          </a:xfrm>
          <a:gradFill>
            <a:gsLst>
              <a:gs pos="0">
                <a:schemeClr val="accent2">
                  <a:lumMod val="60000"/>
                  <a:lumOff val="40000"/>
                </a:schemeClr>
              </a:gs>
              <a:gs pos="100000">
                <a:schemeClr val="accent2">
                  <a:lumMod val="75000"/>
                </a:schemeClr>
              </a:gs>
            </a:gsLst>
            <a:lin ang="5400000" scaled="1"/>
          </a:gradFill>
        </p:grpSpPr>
        <p:sp>
          <p:nvSpPr>
            <p:cNvPr id="9" name="Rectangle: Rounded Corners 8">
              <a:extLst>
                <a:ext uri="{FF2B5EF4-FFF2-40B4-BE49-F238E27FC236}">
                  <a16:creationId xmlns:a16="http://schemas.microsoft.com/office/drawing/2014/main" id="{AF7B6EA0-7BA4-4E2D-95B8-653DF0860FAA}"/>
                </a:ext>
              </a:extLst>
            </p:cNvPr>
            <p:cNvSpPr/>
            <p:nvPr/>
          </p:nvSpPr>
          <p:spPr>
            <a:xfrm>
              <a:off x="5555999" y="4689520"/>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4" name="Oval 3">
              <a:extLst>
                <a:ext uri="{FF2B5EF4-FFF2-40B4-BE49-F238E27FC236}">
                  <a16:creationId xmlns:a16="http://schemas.microsoft.com/office/drawing/2014/main" id="{79B56182-3B2A-4F39-903B-81BCF5474702}"/>
                </a:ext>
              </a:extLst>
            </p:cNvPr>
            <p:cNvSpPr/>
            <p:nvPr/>
          </p:nvSpPr>
          <p:spPr>
            <a:xfrm>
              <a:off x="5555999" y="4689520"/>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1.16M$</a:t>
              </a:r>
              <a:endParaRPr lang="en-NZ" dirty="0">
                <a:latin typeface="Montserrat SemiBold" panose="00000700000000000000" pitchFamily="2" charset="0"/>
              </a:endParaRPr>
            </a:p>
          </p:txBody>
        </p:sp>
      </p:grpSp>
      <p:grpSp>
        <p:nvGrpSpPr>
          <p:cNvPr id="22" name="Group 21">
            <a:extLst>
              <a:ext uri="{FF2B5EF4-FFF2-40B4-BE49-F238E27FC236}">
                <a16:creationId xmlns:a16="http://schemas.microsoft.com/office/drawing/2014/main" id="{25AE5845-CF97-4566-B519-277CC46651D7}"/>
              </a:ext>
            </a:extLst>
          </p:cNvPr>
          <p:cNvGrpSpPr/>
          <p:nvPr/>
        </p:nvGrpSpPr>
        <p:grpSpPr>
          <a:xfrm>
            <a:off x="7320617" y="2733897"/>
            <a:ext cx="1080000" cy="5040000"/>
            <a:chOff x="7320617" y="4969082"/>
            <a:chExt cx="1080000" cy="5040000"/>
          </a:xfrm>
          <a:gradFill>
            <a:gsLst>
              <a:gs pos="0">
                <a:schemeClr val="accent2">
                  <a:lumMod val="60000"/>
                  <a:lumOff val="40000"/>
                </a:schemeClr>
              </a:gs>
              <a:gs pos="100000">
                <a:schemeClr val="accent2">
                  <a:lumMod val="75000"/>
                </a:schemeClr>
              </a:gs>
            </a:gsLst>
            <a:lin ang="5400000" scaled="1"/>
          </a:gradFill>
        </p:grpSpPr>
        <p:sp>
          <p:nvSpPr>
            <p:cNvPr id="10" name="Rectangle: Rounded Corners 9">
              <a:extLst>
                <a:ext uri="{FF2B5EF4-FFF2-40B4-BE49-F238E27FC236}">
                  <a16:creationId xmlns:a16="http://schemas.microsoft.com/office/drawing/2014/main" id="{DD489883-4BBC-4E7F-BF17-2CF251B9D8F2}"/>
                </a:ext>
              </a:extLst>
            </p:cNvPr>
            <p:cNvSpPr/>
            <p:nvPr/>
          </p:nvSpPr>
          <p:spPr>
            <a:xfrm>
              <a:off x="7320617" y="4969082"/>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5" name="Oval 4">
              <a:extLst>
                <a:ext uri="{FF2B5EF4-FFF2-40B4-BE49-F238E27FC236}">
                  <a16:creationId xmlns:a16="http://schemas.microsoft.com/office/drawing/2014/main" id="{78E261B4-BBED-48C4-BF6A-1131878D0ECC}"/>
                </a:ext>
              </a:extLst>
            </p:cNvPr>
            <p:cNvSpPr/>
            <p:nvPr/>
          </p:nvSpPr>
          <p:spPr>
            <a:xfrm>
              <a:off x="7320617" y="4969082"/>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1.15M$</a:t>
              </a:r>
              <a:endParaRPr lang="en-NZ" dirty="0">
                <a:latin typeface="Montserrat SemiBold" panose="00000700000000000000" pitchFamily="2" charset="0"/>
              </a:endParaRPr>
            </a:p>
          </p:txBody>
        </p:sp>
      </p:grpSp>
      <p:grpSp>
        <p:nvGrpSpPr>
          <p:cNvPr id="23" name="Group 22">
            <a:extLst>
              <a:ext uri="{FF2B5EF4-FFF2-40B4-BE49-F238E27FC236}">
                <a16:creationId xmlns:a16="http://schemas.microsoft.com/office/drawing/2014/main" id="{766584C5-4D9E-476F-8FA5-6272D15F480D}"/>
              </a:ext>
            </a:extLst>
          </p:cNvPr>
          <p:cNvGrpSpPr/>
          <p:nvPr/>
        </p:nvGrpSpPr>
        <p:grpSpPr>
          <a:xfrm>
            <a:off x="9085235" y="2853520"/>
            <a:ext cx="1080002" cy="5040000"/>
            <a:chOff x="9085235" y="6413483"/>
            <a:chExt cx="1080002" cy="5040000"/>
          </a:xfrm>
          <a:gradFill>
            <a:gsLst>
              <a:gs pos="0">
                <a:schemeClr val="accent2">
                  <a:lumMod val="60000"/>
                  <a:lumOff val="40000"/>
                </a:schemeClr>
              </a:gs>
              <a:gs pos="100000">
                <a:schemeClr val="accent2">
                  <a:lumMod val="75000"/>
                </a:schemeClr>
              </a:gs>
            </a:gsLst>
            <a:lin ang="5400000" scaled="1"/>
          </a:gradFill>
        </p:grpSpPr>
        <p:sp>
          <p:nvSpPr>
            <p:cNvPr id="11" name="Rectangle: Rounded Corners 10">
              <a:extLst>
                <a:ext uri="{FF2B5EF4-FFF2-40B4-BE49-F238E27FC236}">
                  <a16:creationId xmlns:a16="http://schemas.microsoft.com/office/drawing/2014/main" id="{31F39BF1-82B8-41AA-ADEF-FA71C31B1BFE}"/>
                </a:ext>
              </a:extLst>
            </p:cNvPr>
            <p:cNvSpPr/>
            <p:nvPr/>
          </p:nvSpPr>
          <p:spPr>
            <a:xfrm>
              <a:off x="9085235" y="6413483"/>
              <a:ext cx="1080000" cy="50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6" name="Oval 5">
              <a:extLst>
                <a:ext uri="{FF2B5EF4-FFF2-40B4-BE49-F238E27FC236}">
                  <a16:creationId xmlns:a16="http://schemas.microsoft.com/office/drawing/2014/main" id="{3FB4BD63-E39A-437C-86CF-659E30DF76FF}"/>
                </a:ext>
              </a:extLst>
            </p:cNvPr>
            <p:cNvSpPr/>
            <p:nvPr/>
          </p:nvSpPr>
          <p:spPr>
            <a:xfrm>
              <a:off x="9085237" y="6413483"/>
              <a:ext cx="1080000" cy="1080000"/>
            </a:xfrm>
            <a:prstGeom prst="ellipse">
              <a:avLst/>
            </a:prstGeom>
            <a:grpFill/>
            <a:ln>
              <a:noFill/>
            </a:ln>
            <a:effectLst>
              <a:outerShdw blurRad="63500" dist="38100" dir="54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dirty="0">
                  <a:latin typeface="Montserrat SemiBold" panose="00000700000000000000" pitchFamily="2" charset="0"/>
                </a:rPr>
                <a:t>1.14M$</a:t>
              </a:r>
              <a:endParaRPr lang="en-NZ" dirty="0">
                <a:latin typeface="Montserrat SemiBold" panose="00000700000000000000" pitchFamily="2" charset="0"/>
              </a:endParaRPr>
            </a:p>
          </p:txBody>
        </p:sp>
      </p:grpSp>
      <p:sp>
        <p:nvSpPr>
          <p:cNvPr id="13" name="Rectangle 12">
            <a:extLst>
              <a:ext uri="{FF2B5EF4-FFF2-40B4-BE49-F238E27FC236}">
                <a16:creationId xmlns:a16="http://schemas.microsoft.com/office/drawing/2014/main" id="{F63DF030-7B5D-4E0E-9DB4-03CB52A45F37}"/>
              </a:ext>
            </a:extLst>
          </p:cNvPr>
          <p:cNvSpPr/>
          <p:nvPr/>
        </p:nvSpPr>
        <p:spPr>
          <a:xfrm>
            <a:off x="0" y="-1"/>
            <a:ext cx="12192000" cy="162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M" sz="3200" dirty="0">
                <a:solidFill>
                  <a:schemeClr val="bg2">
                    <a:lumMod val="50000"/>
                  </a:schemeClr>
                </a:solidFill>
                <a:latin typeface="Montserrat SemiBold" panose="00000700000000000000" pitchFamily="2" charset="0"/>
              </a:rPr>
              <a:t>Successful </a:t>
            </a:r>
          </a:p>
          <a:p>
            <a:pPr algn="ctr"/>
            <a:r>
              <a:rPr lang="en-UM" sz="3200" dirty="0">
                <a:solidFill>
                  <a:schemeClr val="bg2">
                    <a:lumMod val="50000"/>
                  </a:schemeClr>
                </a:solidFill>
                <a:latin typeface="Montserrat SemiBold" panose="00000700000000000000" pitchFamily="2" charset="0"/>
              </a:rPr>
              <a:t>Hosts Revenue </a:t>
            </a:r>
            <a:endParaRPr lang="en-NZ" sz="3200" dirty="0">
              <a:solidFill>
                <a:schemeClr val="bg2">
                  <a:lumMod val="50000"/>
                </a:schemeClr>
              </a:solidFill>
              <a:latin typeface="Montserrat SemiBold" panose="00000700000000000000" pitchFamily="2" charset="0"/>
            </a:endParaRPr>
          </a:p>
        </p:txBody>
      </p:sp>
      <p:sp>
        <p:nvSpPr>
          <p:cNvPr id="37" name="Free-form: Shape 36">
            <a:extLst>
              <a:ext uri="{FF2B5EF4-FFF2-40B4-BE49-F238E27FC236}">
                <a16:creationId xmlns:a16="http://schemas.microsoft.com/office/drawing/2014/main" id="{E663FAF6-EB17-DEA4-2D08-5CD21E3C03D8}"/>
              </a:ext>
            </a:extLst>
          </p:cNvPr>
          <p:cNvSpPr/>
          <p:nvPr/>
        </p:nvSpPr>
        <p:spPr>
          <a:xfrm>
            <a:off x="2" y="4695928"/>
            <a:ext cx="12284169" cy="2151520"/>
          </a:xfrm>
          <a:custGeom>
            <a:avLst/>
            <a:gdLst>
              <a:gd name="connsiteX0" fmla="*/ 0 w 12284169"/>
              <a:gd name="connsiteY0" fmla="*/ 0 h 2151520"/>
              <a:gd name="connsiteX1" fmla="*/ 2026763 w 12284169"/>
              <a:gd name="connsiteY1" fmla="*/ 0 h 2151520"/>
              <a:gd name="connsiteX2" fmla="*/ 2566763 w 12284169"/>
              <a:gd name="connsiteY2" fmla="*/ 540000 h 2151520"/>
              <a:gd name="connsiteX3" fmla="*/ 3106763 w 12284169"/>
              <a:gd name="connsiteY3" fmla="*/ 0 h 2151520"/>
              <a:gd name="connsiteX4" fmla="*/ 3791381 w 12284169"/>
              <a:gd name="connsiteY4" fmla="*/ 0 h 2151520"/>
              <a:gd name="connsiteX5" fmla="*/ 4331382 w 12284169"/>
              <a:gd name="connsiteY5" fmla="*/ 540000 h 2151520"/>
              <a:gd name="connsiteX6" fmla="*/ 4871380 w 12284169"/>
              <a:gd name="connsiteY6" fmla="*/ 0 h 2151520"/>
              <a:gd name="connsiteX7" fmla="*/ 5555998 w 12284169"/>
              <a:gd name="connsiteY7" fmla="*/ 0 h 2151520"/>
              <a:gd name="connsiteX8" fmla="*/ 6095998 w 12284169"/>
              <a:gd name="connsiteY8" fmla="*/ 540000 h 2151520"/>
              <a:gd name="connsiteX9" fmla="*/ 6635998 w 12284169"/>
              <a:gd name="connsiteY9" fmla="*/ 0 h 2151520"/>
              <a:gd name="connsiteX10" fmla="*/ 7320616 w 12284169"/>
              <a:gd name="connsiteY10" fmla="*/ 0 h 2151520"/>
              <a:gd name="connsiteX11" fmla="*/ 7860616 w 12284169"/>
              <a:gd name="connsiteY11" fmla="*/ 540000 h 2151520"/>
              <a:gd name="connsiteX12" fmla="*/ 8400616 w 12284169"/>
              <a:gd name="connsiteY12" fmla="*/ 0 h 2151520"/>
              <a:gd name="connsiteX13" fmla="*/ 9085236 w 12284169"/>
              <a:gd name="connsiteY13" fmla="*/ 0 h 2151520"/>
              <a:gd name="connsiteX14" fmla="*/ 9625236 w 12284169"/>
              <a:gd name="connsiteY14" fmla="*/ 540000 h 2151520"/>
              <a:gd name="connsiteX15" fmla="*/ 10165236 w 12284169"/>
              <a:gd name="connsiteY15" fmla="*/ 0 h 2151520"/>
              <a:gd name="connsiteX16" fmla="*/ 12191999 w 12284169"/>
              <a:gd name="connsiteY16" fmla="*/ 0 h 2151520"/>
              <a:gd name="connsiteX17" fmla="*/ 12191999 w 12284169"/>
              <a:gd name="connsiteY17" fmla="*/ 531520 h 2151520"/>
              <a:gd name="connsiteX18" fmla="*/ 12284169 w 12284169"/>
              <a:gd name="connsiteY18" fmla="*/ 531520 h 2151520"/>
              <a:gd name="connsiteX19" fmla="*/ 12284169 w 12284169"/>
              <a:gd name="connsiteY19" fmla="*/ 2151520 h 2151520"/>
              <a:gd name="connsiteX20" fmla="*/ 92170 w 12284169"/>
              <a:gd name="connsiteY20" fmla="*/ 2151520 h 2151520"/>
              <a:gd name="connsiteX21" fmla="*/ 92170 w 12284169"/>
              <a:gd name="connsiteY21" fmla="*/ 1620000 h 2151520"/>
              <a:gd name="connsiteX22" fmla="*/ 0 w 12284169"/>
              <a:gd name="connsiteY22" fmla="*/ 1620000 h 2151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284169" h="2151520">
                <a:moveTo>
                  <a:pt x="0" y="0"/>
                </a:moveTo>
                <a:lnTo>
                  <a:pt x="2026763" y="0"/>
                </a:lnTo>
                <a:cubicBezTo>
                  <a:pt x="2026763" y="298234"/>
                  <a:pt x="2268529" y="540000"/>
                  <a:pt x="2566763" y="540000"/>
                </a:cubicBezTo>
                <a:cubicBezTo>
                  <a:pt x="2864997" y="540000"/>
                  <a:pt x="3106763" y="298234"/>
                  <a:pt x="3106763" y="0"/>
                </a:cubicBezTo>
                <a:lnTo>
                  <a:pt x="3791381" y="0"/>
                </a:lnTo>
                <a:cubicBezTo>
                  <a:pt x="3791381" y="298234"/>
                  <a:pt x="4033147" y="540000"/>
                  <a:pt x="4331382" y="540000"/>
                </a:cubicBezTo>
                <a:cubicBezTo>
                  <a:pt x="4629614" y="540000"/>
                  <a:pt x="4871380" y="298234"/>
                  <a:pt x="4871380" y="0"/>
                </a:cubicBezTo>
                <a:lnTo>
                  <a:pt x="5555998" y="0"/>
                </a:lnTo>
                <a:cubicBezTo>
                  <a:pt x="5555998" y="298234"/>
                  <a:pt x="5797764" y="540000"/>
                  <a:pt x="6095998" y="540000"/>
                </a:cubicBezTo>
                <a:cubicBezTo>
                  <a:pt x="6394232" y="540000"/>
                  <a:pt x="6635998" y="298234"/>
                  <a:pt x="6635998" y="0"/>
                </a:cubicBezTo>
                <a:lnTo>
                  <a:pt x="7320616" y="0"/>
                </a:lnTo>
                <a:cubicBezTo>
                  <a:pt x="7320616" y="298234"/>
                  <a:pt x="7562382" y="540000"/>
                  <a:pt x="7860616" y="540000"/>
                </a:cubicBezTo>
                <a:cubicBezTo>
                  <a:pt x="8158850" y="540000"/>
                  <a:pt x="8400616" y="298234"/>
                  <a:pt x="8400616" y="0"/>
                </a:cubicBezTo>
                <a:lnTo>
                  <a:pt x="9085236" y="0"/>
                </a:lnTo>
                <a:cubicBezTo>
                  <a:pt x="9085236" y="298234"/>
                  <a:pt x="9327002" y="540000"/>
                  <a:pt x="9625236" y="540000"/>
                </a:cubicBezTo>
                <a:cubicBezTo>
                  <a:pt x="9923470" y="540000"/>
                  <a:pt x="10165236" y="298234"/>
                  <a:pt x="10165236" y="0"/>
                </a:cubicBezTo>
                <a:lnTo>
                  <a:pt x="12191999" y="0"/>
                </a:lnTo>
                <a:lnTo>
                  <a:pt x="12191999" y="531520"/>
                </a:lnTo>
                <a:lnTo>
                  <a:pt x="12284169" y="531520"/>
                </a:lnTo>
                <a:lnTo>
                  <a:pt x="12284169" y="2151520"/>
                </a:lnTo>
                <a:lnTo>
                  <a:pt x="92170" y="2151520"/>
                </a:lnTo>
                <a:lnTo>
                  <a:pt x="92170" y="1620000"/>
                </a:lnTo>
                <a:lnTo>
                  <a:pt x="0" y="162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NZ" sz="3200" dirty="0"/>
          </a:p>
        </p:txBody>
      </p:sp>
      <p:sp>
        <p:nvSpPr>
          <p:cNvPr id="38" name="TextBox 37">
            <a:extLst>
              <a:ext uri="{FF2B5EF4-FFF2-40B4-BE49-F238E27FC236}">
                <a16:creationId xmlns:a16="http://schemas.microsoft.com/office/drawing/2014/main" id="{76A0F438-8E11-DB13-9FF4-AC9BE44AC885}"/>
              </a:ext>
            </a:extLst>
          </p:cNvPr>
          <p:cNvSpPr txBox="1"/>
          <p:nvPr/>
        </p:nvSpPr>
        <p:spPr>
          <a:xfrm>
            <a:off x="2650982" y="5620263"/>
            <a:ext cx="6890034" cy="923330"/>
          </a:xfrm>
          <a:prstGeom prst="rect">
            <a:avLst/>
          </a:prstGeom>
          <a:noFill/>
        </p:spPr>
        <p:txBody>
          <a:bodyPr wrap="square" rtlCol="0">
            <a:spAutoFit/>
          </a:bodyPr>
          <a:lstStyle/>
          <a:p>
            <a:r>
              <a:rPr lang="en-GB" b="0" i="0" dirty="0">
                <a:solidFill>
                  <a:srgbClr val="1D1C1D"/>
                </a:solidFill>
                <a:effectLst/>
                <a:latin typeface="Slack-Lato"/>
              </a:rPr>
              <a:t>The top-earning listing generated over $1.22 million in total revenue, outperforming all other </a:t>
            </a:r>
            <a:r>
              <a:rPr lang="en-UM" b="0" i="0" dirty="0">
                <a:solidFill>
                  <a:srgbClr val="1D1C1D"/>
                </a:solidFill>
                <a:effectLst/>
                <a:latin typeface="Slack-Lato"/>
              </a:rPr>
              <a:t>hosts</a:t>
            </a:r>
            <a:r>
              <a:rPr lang="en-GB" b="0" i="0" dirty="0">
                <a:solidFill>
                  <a:srgbClr val="1D1C1D"/>
                </a:solidFill>
                <a:effectLst/>
                <a:latin typeface="Slack-Lato"/>
              </a:rPr>
              <a:t> in the market.</a:t>
            </a:r>
            <a:br>
              <a:rPr lang="en-GB" dirty="0"/>
            </a:br>
            <a:endParaRPr lang="en-GB" dirty="0"/>
          </a:p>
        </p:txBody>
      </p:sp>
    </p:spTree>
    <p:extLst>
      <p:ext uri="{BB962C8B-B14F-4D97-AF65-F5344CB8AC3E}">
        <p14:creationId xmlns:p14="http://schemas.microsoft.com/office/powerpoint/2010/main" val="580010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752DB8B-4BF5-44E7-B9D8-B2AC4E9C2B8C}"/>
              </a:ext>
            </a:extLst>
          </p:cNvPr>
          <p:cNvSpPr/>
          <p:nvPr/>
        </p:nvSpPr>
        <p:spPr>
          <a:xfrm>
            <a:off x="11011241" y="2256529"/>
            <a:ext cx="2344942" cy="23449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Oval 2">
            <a:extLst>
              <a:ext uri="{FF2B5EF4-FFF2-40B4-BE49-F238E27FC236}">
                <a16:creationId xmlns:a16="http://schemas.microsoft.com/office/drawing/2014/main" id="{1480A1D7-F973-4365-9529-D8822517FA49}"/>
              </a:ext>
            </a:extLst>
          </p:cNvPr>
          <p:cNvSpPr/>
          <p:nvPr/>
        </p:nvSpPr>
        <p:spPr>
          <a:xfrm>
            <a:off x="10893994" y="2139282"/>
            <a:ext cx="2579436" cy="25794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Oval 3">
            <a:extLst>
              <a:ext uri="{FF2B5EF4-FFF2-40B4-BE49-F238E27FC236}">
                <a16:creationId xmlns:a16="http://schemas.microsoft.com/office/drawing/2014/main" id="{D1417A88-A713-454F-B4B4-8387195E4D81}"/>
              </a:ext>
            </a:extLst>
          </p:cNvPr>
          <p:cNvSpPr/>
          <p:nvPr/>
        </p:nvSpPr>
        <p:spPr>
          <a:xfrm>
            <a:off x="11011241" y="2256529"/>
            <a:ext cx="2344942" cy="234494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Oval 4">
            <a:extLst>
              <a:ext uri="{FF2B5EF4-FFF2-40B4-BE49-F238E27FC236}">
                <a16:creationId xmlns:a16="http://schemas.microsoft.com/office/drawing/2014/main" id="{BD05E726-01A5-4A8C-9583-F8E4FACE59C6}"/>
              </a:ext>
            </a:extLst>
          </p:cNvPr>
          <p:cNvSpPr/>
          <p:nvPr/>
        </p:nvSpPr>
        <p:spPr>
          <a:xfrm>
            <a:off x="10467097" y="1712386"/>
            <a:ext cx="3433229" cy="3433229"/>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7629350F-D124-431A-93E7-B62800B143C5}"/>
              </a:ext>
            </a:extLst>
          </p:cNvPr>
          <p:cNvSpPr txBox="1"/>
          <p:nvPr/>
        </p:nvSpPr>
        <p:spPr>
          <a:xfrm>
            <a:off x="1316106" y="1084697"/>
            <a:ext cx="3632737" cy="1384995"/>
          </a:xfrm>
          <a:prstGeom prst="rect">
            <a:avLst/>
          </a:prstGeom>
          <a:noFill/>
        </p:spPr>
        <p:txBody>
          <a:bodyPr wrap="square" rtlCol="0">
            <a:spAutoFit/>
          </a:bodyPr>
          <a:lstStyle/>
          <a:p>
            <a:r>
              <a:rPr lang="en-US" sz="2800" b="1" dirty="0">
                <a:latin typeface="Open Sans Extrabold" panose="020B0906030804020204" pitchFamily="34" charset="0"/>
                <a:ea typeface="Open Sans Extrabold" panose="020B0906030804020204" pitchFamily="34" charset="0"/>
                <a:cs typeface="Open Sans Extrabold" panose="020B0906030804020204" pitchFamily="34" charset="0"/>
              </a:rPr>
              <a:t>Recommendations for this given data set</a:t>
            </a:r>
          </a:p>
        </p:txBody>
      </p:sp>
      <p:grpSp>
        <p:nvGrpSpPr>
          <p:cNvPr id="15" name="Group 14">
            <a:extLst>
              <a:ext uri="{FF2B5EF4-FFF2-40B4-BE49-F238E27FC236}">
                <a16:creationId xmlns:a16="http://schemas.microsoft.com/office/drawing/2014/main" id="{15F31EE6-3586-479B-A281-6E0C5FF4A5D2}"/>
              </a:ext>
            </a:extLst>
          </p:cNvPr>
          <p:cNvGrpSpPr/>
          <p:nvPr/>
        </p:nvGrpSpPr>
        <p:grpSpPr>
          <a:xfrm>
            <a:off x="1443845" y="2570260"/>
            <a:ext cx="719044" cy="570632"/>
            <a:chOff x="3007798" y="5408211"/>
            <a:chExt cx="1438276" cy="1141412"/>
          </a:xfrm>
          <a:solidFill>
            <a:schemeClr val="accent1">
              <a:lumMod val="40000"/>
              <a:lumOff val="60000"/>
            </a:schemeClr>
          </a:solidFill>
        </p:grpSpPr>
        <p:sp>
          <p:nvSpPr>
            <p:cNvPr id="12" name="Rectangle 5">
              <a:extLst>
                <a:ext uri="{FF2B5EF4-FFF2-40B4-BE49-F238E27FC236}">
                  <a16:creationId xmlns:a16="http://schemas.microsoft.com/office/drawing/2014/main" id="{1509C8C4-7023-480C-B774-11FFB1125710}"/>
                </a:ext>
              </a:extLst>
            </p:cNvPr>
            <p:cNvSpPr>
              <a:spLocks noChangeArrowheads="1"/>
            </p:cNvSpPr>
            <p:nvPr/>
          </p:nvSpPr>
          <p:spPr bwMode="auto">
            <a:xfrm>
              <a:off x="3007798" y="5805086"/>
              <a:ext cx="1176338" cy="347662"/>
            </a:xfrm>
            <a:prstGeom prst="rect">
              <a:avLst/>
            </a:prstGeom>
            <a:grpFill/>
            <a:ln>
              <a:noFill/>
            </a:ln>
            <a:effectLst>
              <a:outerShdw blurRad="10033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Freeform 6">
              <a:extLst>
                <a:ext uri="{FF2B5EF4-FFF2-40B4-BE49-F238E27FC236}">
                  <a16:creationId xmlns:a16="http://schemas.microsoft.com/office/drawing/2014/main" id="{F490306C-C2EF-41ED-9899-A064394CF104}"/>
                </a:ext>
              </a:extLst>
            </p:cNvPr>
            <p:cNvSpPr>
              <a:spLocks/>
            </p:cNvSpPr>
            <p:nvPr/>
          </p:nvSpPr>
          <p:spPr bwMode="auto">
            <a:xfrm>
              <a:off x="3634861" y="5408211"/>
              <a:ext cx="811213" cy="814387"/>
            </a:xfrm>
            <a:custGeom>
              <a:avLst/>
              <a:gdLst>
                <a:gd name="T0" fmla="*/ 511 w 511"/>
                <a:gd name="T1" fmla="*/ 359 h 513"/>
                <a:gd name="T2" fmla="*/ 358 w 511"/>
                <a:gd name="T3" fmla="*/ 513 h 513"/>
                <a:gd name="T4" fmla="*/ 314 w 511"/>
                <a:gd name="T5" fmla="*/ 469 h 513"/>
                <a:gd name="T6" fmla="*/ 96 w 511"/>
                <a:gd name="T7" fmla="*/ 250 h 513"/>
                <a:gd name="T8" fmla="*/ 0 w 511"/>
                <a:gd name="T9" fmla="*/ 154 h 513"/>
                <a:gd name="T10" fmla="*/ 153 w 511"/>
                <a:gd name="T11" fmla="*/ 0 h 513"/>
                <a:gd name="T12" fmla="*/ 358 w 511"/>
                <a:gd name="T13" fmla="*/ 206 h 513"/>
                <a:gd name="T14" fmla="*/ 511 w 511"/>
                <a:gd name="T15" fmla="*/ 359 h 5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1" h="513">
                  <a:moveTo>
                    <a:pt x="511" y="359"/>
                  </a:moveTo>
                  <a:lnTo>
                    <a:pt x="358" y="513"/>
                  </a:lnTo>
                  <a:lnTo>
                    <a:pt x="314" y="469"/>
                  </a:lnTo>
                  <a:lnTo>
                    <a:pt x="96" y="250"/>
                  </a:lnTo>
                  <a:lnTo>
                    <a:pt x="0" y="154"/>
                  </a:lnTo>
                  <a:lnTo>
                    <a:pt x="153" y="0"/>
                  </a:lnTo>
                  <a:lnTo>
                    <a:pt x="358" y="206"/>
                  </a:lnTo>
                  <a:lnTo>
                    <a:pt x="511" y="359"/>
                  </a:lnTo>
                  <a:close/>
                </a:path>
              </a:pathLst>
            </a:custGeom>
            <a:grpFill/>
            <a:ln>
              <a:noFill/>
            </a:ln>
            <a:effectLst>
              <a:outerShdw blurRad="10033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Freeform 7">
              <a:extLst>
                <a:ext uri="{FF2B5EF4-FFF2-40B4-BE49-F238E27FC236}">
                  <a16:creationId xmlns:a16="http://schemas.microsoft.com/office/drawing/2014/main" id="{632B92D7-79F0-4B12-9E62-F1100747C7B3}"/>
                </a:ext>
              </a:extLst>
            </p:cNvPr>
            <p:cNvSpPr>
              <a:spLocks/>
            </p:cNvSpPr>
            <p:nvPr/>
          </p:nvSpPr>
          <p:spPr bwMode="auto">
            <a:xfrm>
              <a:off x="3634861" y="5735236"/>
              <a:ext cx="811213" cy="814387"/>
            </a:xfrm>
            <a:custGeom>
              <a:avLst/>
              <a:gdLst>
                <a:gd name="T0" fmla="*/ 511 w 511"/>
                <a:gd name="T1" fmla="*/ 153 h 513"/>
                <a:gd name="T2" fmla="*/ 358 w 511"/>
                <a:gd name="T3" fmla="*/ 307 h 513"/>
                <a:gd name="T4" fmla="*/ 153 w 511"/>
                <a:gd name="T5" fmla="*/ 513 h 513"/>
                <a:gd name="T6" fmla="*/ 0 w 511"/>
                <a:gd name="T7" fmla="*/ 359 h 513"/>
                <a:gd name="T8" fmla="*/ 358 w 511"/>
                <a:gd name="T9" fmla="*/ 0 h 513"/>
                <a:gd name="T10" fmla="*/ 511 w 511"/>
                <a:gd name="T11" fmla="*/ 153 h 513"/>
              </a:gdLst>
              <a:ahLst/>
              <a:cxnLst>
                <a:cxn ang="0">
                  <a:pos x="T0" y="T1"/>
                </a:cxn>
                <a:cxn ang="0">
                  <a:pos x="T2" y="T3"/>
                </a:cxn>
                <a:cxn ang="0">
                  <a:pos x="T4" y="T5"/>
                </a:cxn>
                <a:cxn ang="0">
                  <a:pos x="T6" y="T7"/>
                </a:cxn>
                <a:cxn ang="0">
                  <a:pos x="T8" y="T9"/>
                </a:cxn>
                <a:cxn ang="0">
                  <a:pos x="T10" y="T11"/>
                </a:cxn>
              </a:cxnLst>
              <a:rect l="0" t="0" r="r" b="b"/>
              <a:pathLst>
                <a:path w="511" h="513">
                  <a:moveTo>
                    <a:pt x="511" y="153"/>
                  </a:moveTo>
                  <a:lnTo>
                    <a:pt x="358" y="307"/>
                  </a:lnTo>
                  <a:lnTo>
                    <a:pt x="153" y="513"/>
                  </a:lnTo>
                  <a:lnTo>
                    <a:pt x="0" y="359"/>
                  </a:lnTo>
                  <a:lnTo>
                    <a:pt x="358" y="0"/>
                  </a:lnTo>
                  <a:lnTo>
                    <a:pt x="511" y="153"/>
                  </a:lnTo>
                  <a:close/>
                </a:path>
              </a:pathLst>
            </a:custGeom>
            <a:grpFill/>
            <a:ln>
              <a:noFill/>
            </a:ln>
            <a:effectLst>
              <a:outerShdw blurRad="1003300" sx="102000" sy="102000" algn="c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grpSp>
      <p:sp>
        <p:nvSpPr>
          <p:cNvPr id="152" name="Freeform 5">
            <a:extLst>
              <a:ext uri="{FF2B5EF4-FFF2-40B4-BE49-F238E27FC236}">
                <a16:creationId xmlns:a16="http://schemas.microsoft.com/office/drawing/2014/main" id="{8CAD8E08-E880-4744-8A2B-E08F780676BA}"/>
              </a:ext>
            </a:extLst>
          </p:cNvPr>
          <p:cNvSpPr>
            <a:spLocks/>
          </p:cNvSpPr>
          <p:nvPr/>
        </p:nvSpPr>
        <p:spPr bwMode="auto">
          <a:xfrm>
            <a:off x="5961070" y="1084697"/>
            <a:ext cx="1146366" cy="1146848"/>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3"/>
          </a:solidFill>
          <a:ln>
            <a:noFill/>
          </a:ln>
          <a:effectLst>
            <a:outerShdw blurRad="673100" dist="241300" dir="5400000" algn="ctr" rotWithShape="0">
              <a:schemeClr val="accent3">
                <a:alpha val="67000"/>
              </a:schemeClr>
            </a:outerShdw>
          </a:effectLst>
        </p:spPr>
        <p:txBody>
          <a:bodyPr vert="horz" wrap="square" lIns="45714" tIns="22857" rIns="45714" bIns="22857" numCol="1" anchor="ctr" anchorCtr="0" compatLnSpc="1">
            <a:prstTxWarp prst="textNoShape">
              <a:avLst/>
            </a:prstTxWarp>
          </a:bodyPr>
          <a:lstStyle/>
          <a:p>
            <a:pPr algn="ctr" defTabSz="457109">
              <a:defRPr/>
            </a:pPr>
            <a:r>
              <a:rPr lang="en-US" sz="4399" dirty="0">
                <a:solidFill>
                  <a:srgbClr val="FFFFFF"/>
                </a:solidFill>
                <a:latin typeface="Designball-Edu-01" pitchFamily="2" charset="0"/>
                <a:ea typeface="Open Sans" panose="020B0606030504020204" pitchFamily="34" charset="0"/>
                <a:cs typeface="Arial" panose="020B0604020202020204" pitchFamily="34" charset="0"/>
              </a:rPr>
              <a:t>F</a:t>
            </a:r>
          </a:p>
        </p:txBody>
      </p:sp>
      <p:sp>
        <p:nvSpPr>
          <p:cNvPr id="153" name="Freeform 5">
            <a:extLst>
              <a:ext uri="{FF2B5EF4-FFF2-40B4-BE49-F238E27FC236}">
                <a16:creationId xmlns:a16="http://schemas.microsoft.com/office/drawing/2014/main" id="{AFBFAC75-0935-4A65-9456-57BC9EAFDF6C}"/>
              </a:ext>
            </a:extLst>
          </p:cNvPr>
          <p:cNvSpPr>
            <a:spLocks/>
          </p:cNvSpPr>
          <p:nvPr/>
        </p:nvSpPr>
        <p:spPr bwMode="auto">
          <a:xfrm>
            <a:off x="8534763" y="2855576"/>
            <a:ext cx="1146366" cy="1146848"/>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2"/>
          </a:solidFill>
          <a:ln>
            <a:noFill/>
          </a:ln>
          <a:effectLst>
            <a:outerShdw blurRad="673100" dist="241300" dir="5400000" algn="ctr" rotWithShape="0">
              <a:schemeClr val="accent2">
                <a:alpha val="67000"/>
              </a:schemeClr>
            </a:outerShdw>
          </a:effectLst>
        </p:spPr>
        <p:txBody>
          <a:bodyPr vert="horz" wrap="square" lIns="45714" tIns="22857" rIns="45714" bIns="22857" numCol="1" anchor="ctr" anchorCtr="0" compatLnSpc="1">
            <a:prstTxWarp prst="textNoShape">
              <a:avLst/>
            </a:prstTxWarp>
          </a:bodyPr>
          <a:lstStyle/>
          <a:p>
            <a:pPr algn="ctr" defTabSz="457109">
              <a:defRPr/>
            </a:pPr>
            <a:r>
              <a:rPr lang="en-US" sz="4399" dirty="0">
                <a:solidFill>
                  <a:srgbClr val="FFFFFF"/>
                </a:solidFill>
                <a:latin typeface="Designball-Edu-01" pitchFamily="2" charset="0"/>
                <a:ea typeface="Open Sans" panose="020B0606030504020204" pitchFamily="34" charset="0"/>
                <a:cs typeface="Arial" panose="020B0604020202020204" pitchFamily="34" charset="0"/>
              </a:rPr>
              <a:t>I</a:t>
            </a:r>
          </a:p>
        </p:txBody>
      </p:sp>
      <p:sp>
        <p:nvSpPr>
          <p:cNvPr id="154" name="Freeform 5">
            <a:extLst>
              <a:ext uri="{FF2B5EF4-FFF2-40B4-BE49-F238E27FC236}">
                <a16:creationId xmlns:a16="http://schemas.microsoft.com/office/drawing/2014/main" id="{C630920D-9B3D-4CFF-94E3-B153B7BA2B81}"/>
              </a:ext>
            </a:extLst>
          </p:cNvPr>
          <p:cNvSpPr>
            <a:spLocks/>
          </p:cNvSpPr>
          <p:nvPr/>
        </p:nvSpPr>
        <p:spPr bwMode="auto">
          <a:xfrm>
            <a:off x="5961070" y="4664678"/>
            <a:ext cx="1146366" cy="1146848"/>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accent6"/>
          </a:solidFill>
          <a:ln>
            <a:noFill/>
          </a:ln>
          <a:effectLst>
            <a:outerShdw blurRad="673100" dist="241300" dir="5400000" algn="ctr" rotWithShape="0">
              <a:schemeClr val="accent6">
                <a:alpha val="67000"/>
              </a:schemeClr>
            </a:outerShdw>
          </a:effectLst>
        </p:spPr>
        <p:txBody>
          <a:bodyPr vert="horz" wrap="square" lIns="45714" tIns="22857" rIns="45714" bIns="22857" numCol="1" anchor="ctr" anchorCtr="0" compatLnSpc="1">
            <a:prstTxWarp prst="textNoShape">
              <a:avLst/>
            </a:prstTxWarp>
          </a:bodyPr>
          <a:lstStyle/>
          <a:p>
            <a:pPr algn="ctr" defTabSz="457109">
              <a:defRPr/>
            </a:pPr>
            <a:r>
              <a:rPr lang="en-US" sz="4399" dirty="0">
                <a:solidFill>
                  <a:srgbClr val="FFFFFF"/>
                </a:solidFill>
                <a:latin typeface="Designball-Edu-01" pitchFamily="2" charset="0"/>
                <a:ea typeface="Open Sans" panose="020B0606030504020204" pitchFamily="34" charset="0"/>
                <a:cs typeface="Arial" panose="020B0604020202020204" pitchFamily="34" charset="0"/>
              </a:rPr>
              <a:t>T</a:t>
            </a:r>
          </a:p>
        </p:txBody>
      </p:sp>
      <p:sp>
        <p:nvSpPr>
          <p:cNvPr id="155" name="TextBox 154">
            <a:extLst>
              <a:ext uri="{FF2B5EF4-FFF2-40B4-BE49-F238E27FC236}">
                <a16:creationId xmlns:a16="http://schemas.microsoft.com/office/drawing/2014/main" id="{1C049701-6EE4-42B4-9200-8E9CF285DC2F}"/>
              </a:ext>
            </a:extLst>
          </p:cNvPr>
          <p:cNvSpPr txBox="1"/>
          <p:nvPr/>
        </p:nvSpPr>
        <p:spPr>
          <a:xfrm>
            <a:off x="7315563" y="1134901"/>
            <a:ext cx="2030716" cy="1046440"/>
          </a:xfrm>
          <a:prstGeom prst="rect">
            <a:avLst/>
          </a:prstGeom>
          <a:noFill/>
        </p:spPr>
        <p:txBody>
          <a:bodyPr wrap="square" rtlCol="0">
            <a:spAutoFit/>
          </a:bodyPr>
          <a:lstStyle/>
          <a:p>
            <a:pPr defTabSz="228508"/>
            <a:r>
              <a:rPr lang="en-US" sz="2000" b="1" dirty="0">
                <a:solidFill>
                  <a:schemeClr val="tx1">
                    <a:lumMod val="90000"/>
                    <a:lumOff val="10000"/>
                  </a:schemeClr>
                </a:solidFill>
                <a:latin typeface="Century Gothic"/>
              </a:rPr>
              <a:t>Focus</a:t>
            </a:r>
          </a:p>
          <a:p>
            <a:r>
              <a:rPr lang="en-GB" sz="1050" b="1" dirty="0">
                <a:solidFill>
                  <a:srgbClr val="1D1C1D"/>
                </a:solidFill>
                <a:latin typeface="Slack-Lato"/>
              </a:rPr>
              <a:t>on entire rental units as they receive the highest engagement (48% of reviews), indicating strong guest preference.</a:t>
            </a:r>
            <a:endParaRPr lang="en-UM" sz="1050" b="1" dirty="0">
              <a:solidFill>
                <a:srgbClr val="1D1C1D"/>
              </a:solidFill>
              <a:latin typeface="Slack-Lato"/>
            </a:endParaRPr>
          </a:p>
        </p:txBody>
      </p:sp>
      <p:sp>
        <p:nvSpPr>
          <p:cNvPr id="156" name="TextBox 155">
            <a:extLst>
              <a:ext uri="{FF2B5EF4-FFF2-40B4-BE49-F238E27FC236}">
                <a16:creationId xmlns:a16="http://schemas.microsoft.com/office/drawing/2014/main" id="{0588C301-C3F4-4B45-879B-E98011792B5D}"/>
              </a:ext>
            </a:extLst>
          </p:cNvPr>
          <p:cNvSpPr txBox="1"/>
          <p:nvPr/>
        </p:nvSpPr>
        <p:spPr>
          <a:xfrm>
            <a:off x="6520453" y="2924891"/>
            <a:ext cx="2030716" cy="1046440"/>
          </a:xfrm>
          <a:prstGeom prst="rect">
            <a:avLst/>
          </a:prstGeom>
          <a:noFill/>
        </p:spPr>
        <p:txBody>
          <a:bodyPr wrap="square" rtlCol="0">
            <a:spAutoFit/>
          </a:bodyPr>
          <a:lstStyle/>
          <a:p>
            <a:pPr defTabSz="228508"/>
            <a:r>
              <a:rPr lang="en-US" sz="2000" b="1" dirty="0">
                <a:solidFill>
                  <a:schemeClr val="tx1">
                    <a:lumMod val="90000"/>
                    <a:lumOff val="10000"/>
                  </a:schemeClr>
                </a:solidFill>
                <a:latin typeface="Century Gothic"/>
              </a:rPr>
              <a:t>Invest</a:t>
            </a:r>
          </a:p>
          <a:p>
            <a:r>
              <a:rPr lang="en-GB" sz="1050" b="1" dirty="0">
                <a:solidFill>
                  <a:srgbClr val="1D1C1D"/>
                </a:solidFill>
                <a:latin typeface="Slack-Lato"/>
              </a:rPr>
              <a:t>In high-performing listings, especially in areas like West Town, which show consistent revenue generation.</a:t>
            </a:r>
            <a:endParaRPr lang="en-UM" sz="1050" b="1" dirty="0">
              <a:solidFill>
                <a:srgbClr val="1D1C1D"/>
              </a:solidFill>
              <a:latin typeface="Slack-Lato"/>
            </a:endParaRPr>
          </a:p>
        </p:txBody>
      </p:sp>
      <p:sp>
        <p:nvSpPr>
          <p:cNvPr id="157" name="TextBox 156">
            <a:extLst>
              <a:ext uri="{FF2B5EF4-FFF2-40B4-BE49-F238E27FC236}">
                <a16:creationId xmlns:a16="http://schemas.microsoft.com/office/drawing/2014/main" id="{C2BA4B16-6EE9-476D-AB67-1628D3A6BE9D}"/>
              </a:ext>
            </a:extLst>
          </p:cNvPr>
          <p:cNvSpPr txBox="1"/>
          <p:nvPr/>
        </p:nvSpPr>
        <p:spPr>
          <a:xfrm>
            <a:off x="7315563" y="4765086"/>
            <a:ext cx="2030716" cy="1046440"/>
          </a:xfrm>
          <a:prstGeom prst="rect">
            <a:avLst/>
          </a:prstGeom>
          <a:noFill/>
        </p:spPr>
        <p:txBody>
          <a:bodyPr wrap="square" rtlCol="0">
            <a:spAutoFit/>
          </a:bodyPr>
          <a:lstStyle/>
          <a:p>
            <a:pPr defTabSz="228508"/>
            <a:r>
              <a:rPr lang="en-US" sz="2000" b="1" dirty="0">
                <a:solidFill>
                  <a:schemeClr val="tx1">
                    <a:lumMod val="90000"/>
                    <a:lumOff val="10000"/>
                  </a:schemeClr>
                </a:solidFill>
                <a:latin typeface="Century Gothic"/>
              </a:rPr>
              <a:t>Target</a:t>
            </a:r>
          </a:p>
          <a:p>
            <a:pPr defTabSz="228508"/>
            <a:r>
              <a:rPr lang="en-GB" sz="1050" b="1" dirty="0">
                <a:solidFill>
                  <a:srgbClr val="1D1C1D"/>
                </a:solidFill>
                <a:latin typeface="Slack-Lato"/>
              </a:rPr>
              <a:t>property types with strong performance like condos and rental units, and avoid those with low review activity.</a:t>
            </a:r>
            <a:endParaRPr lang="en-US" sz="1050" b="1" dirty="0">
              <a:solidFill>
                <a:schemeClr val="tx1">
                  <a:alpha val="54000"/>
                </a:schemeClr>
              </a:solidFill>
              <a:latin typeface="Calibri"/>
            </a:endParaRPr>
          </a:p>
        </p:txBody>
      </p:sp>
    </p:spTree>
    <p:extLst>
      <p:ext uri="{BB962C8B-B14F-4D97-AF65-F5344CB8AC3E}">
        <p14:creationId xmlns:p14="http://schemas.microsoft.com/office/powerpoint/2010/main" val="14598904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repeatCount="indefinite" fill="hold" grpId="0" nodeType="with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6" presetClass="emph" presetSubtype="0" repeatCount="indefinite" fill="hold" grpId="1" nodeType="withEffect">
                                  <p:stCondLst>
                                    <p:cond delay="0"/>
                                  </p:stCondLst>
                                  <p:childTnLst>
                                    <p:animScale>
                                      <p:cBhvr>
                                        <p:cTn id="9" dur="2000" fill="hold"/>
                                        <p:tgtEl>
                                          <p:spTgt spid="3"/>
                                        </p:tgtEl>
                                      </p:cBhvr>
                                      <p:by x="600000" y="600000"/>
                                    </p:animScale>
                                  </p:childTnLst>
                                </p:cTn>
                              </p:par>
                              <p:par>
                                <p:cTn id="10" presetID="10" presetClass="exit" presetSubtype="0" repeatCount="indefinite" fill="hold" grpId="0" nodeType="withEffect">
                                  <p:stCondLst>
                                    <p:cond delay="25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par>
                                <p:cTn id="13" presetID="6" presetClass="emph" presetSubtype="0" repeatCount="indefinite" fill="hold" grpId="1" nodeType="withEffect">
                                  <p:stCondLst>
                                    <p:cond delay="250"/>
                                  </p:stCondLst>
                                  <p:childTnLst>
                                    <p:animScale>
                                      <p:cBhvr>
                                        <p:cTn id="14" dur="2000" fill="hold"/>
                                        <p:tgtEl>
                                          <p:spTgt spid="4"/>
                                        </p:tgtEl>
                                      </p:cBhvr>
                                      <p:by x="600000" y="600000"/>
                                    </p:animScale>
                                  </p:childTnLst>
                                </p:cTn>
                              </p:par>
                              <p:par>
                                <p:cTn id="15" presetID="10" presetClass="exit" presetSubtype="0" repeatCount="indefinite" fill="hold" grpId="0" nodeType="withEffect">
                                  <p:stCondLst>
                                    <p:cond delay="500"/>
                                  </p:stCondLst>
                                  <p:childTnLst>
                                    <p:animEffect transition="out" filter="fade">
                                      <p:cBhvr>
                                        <p:cTn id="16" dur="2000"/>
                                        <p:tgtEl>
                                          <p:spTgt spid="2"/>
                                        </p:tgtEl>
                                      </p:cBhvr>
                                    </p:animEffect>
                                    <p:set>
                                      <p:cBhvr>
                                        <p:cTn id="17" dur="1" fill="hold">
                                          <p:stCondLst>
                                            <p:cond delay="1999"/>
                                          </p:stCondLst>
                                        </p:cTn>
                                        <p:tgtEl>
                                          <p:spTgt spid="2"/>
                                        </p:tgtEl>
                                        <p:attrNameLst>
                                          <p:attrName>style.visibility</p:attrName>
                                        </p:attrNameLst>
                                      </p:cBhvr>
                                      <p:to>
                                        <p:strVal val="hidden"/>
                                      </p:to>
                                    </p:set>
                                  </p:childTnLst>
                                </p:cTn>
                              </p:par>
                              <p:par>
                                <p:cTn id="18" presetID="6" presetClass="emph" presetSubtype="0" repeatCount="indefinite" fill="hold" grpId="1" nodeType="withEffect">
                                  <p:stCondLst>
                                    <p:cond delay="500"/>
                                  </p:stCondLst>
                                  <p:childTnLst>
                                    <p:animScale>
                                      <p:cBhvr>
                                        <p:cTn id="19" dur="2000" fill="hold"/>
                                        <p:tgtEl>
                                          <p:spTgt spid="2"/>
                                        </p:tgtEl>
                                      </p:cBhvr>
                                      <p:by x="600000" y="600000"/>
                                    </p:animScale>
                                  </p:childTnLst>
                                </p:cTn>
                              </p:par>
                              <p:par>
                                <p:cTn id="20" presetID="2" presetClass="entr" presetSubtype="2" decel="100000" fill="hold" grpId="0" nodeType="withEffect">
                                  <p:stCondLst>
                                    <p:cond delay="300"/>
                                  </p:stCondLst>
                                  <p:childTnLst>
                                    <p:set>
                                      <p:cBhvr>
                                        <p:cTn id="21" dur="1" fill="hold">
                                          <p:stCondLst>
                                            <p:cond delay="0"/>
                                          </p:stCondLst>
                                        </p:cTn>
                                        <p:tgtEl>
                                          <p:spTgt spid="152"/>
                                        </p:tgtEl>
                                        <p:attrNameLst>
                                          <p:attrName>style.visibility</p:attrName>
                                        </p:attrNameLst>
                                      </p:cBhvr>
                                      <p:to>
                                        <p:strVal val="visible"/>
                                      </p:to>
                                    </p:set>
                                    <p:anim calcmode="lin" valueType="num">
                                      <p:cBhvr additive="base">
                                        <p:cTn id="22" dur="1500" fill="hold"/>
                                        <p:tgtEl>
                                          <p:spTgt spid="152"/>
                                        </p:tgtEl>
                                        <p:attrNameLst>
                                          <p:attrName>ppt_x</p:attrName>
                                        </p:attrNameLst>
                                      </p:cBhvr>
                                      <p:tavLst>
                                        <p:tav tm="0">
                                          <p:val>
                                            <p:strVal val="1+#ppt_w/2"/>
                                          </p:val>
                                        </p:tav>
                                        <p:tav tm="100000">
                                          <p:val>
                                            <p:strVal val="#ppt_x"/>
                                          </p:val>
                                        </p:tav>
                                      </p:tavLst>
                                    </p:anim>
                                    <p:anim calcmode="lin" valueType="num">
                                      <p:cBhvr additive="base">
                                        <p:cTn id="23" dur="1500" fill="hold"/>
                                        <p:tgtEl>
                                          <p:spTgt spid="152"/>
                                        </p:tgtEl>
                                        <p:attrNameLst>
                                          <p:attrName>ppt_y</p:attrName>
                                        </p:attrNameLst>
                                      </p:cBhvr>
                                      <p:tavLst>
                                        <p:tav tm="0">
                                          <p:val>
                                            <p:strVal val="#ppt_y"/>
                                          </p:val>
                                        </p:tav>
                                        <p:tav tm="100000">
                                          <p:val>
                                            <p:strVal val="#ppt_y"/>
                                          </p:val>
                                        </p:tav>
                                      </p:tavLst>
                                    </p:anim>
                                  </p:childTnLst>
                                </p:cTn>
                              </p:par>
                              <p:par>
                                <p:cTn id="24" presetID="2" presetClass="entr" presetSubtype="2" decel="100000" fill="hold" grpId="0" nodeType="withEffect">
                                  <p:stCondLst>
                                    <p:cond delay="400"/>
                                  </p:stCondLst>
                                  <p:childTnLst>
                                    <p:set>
                                      <p:cBhvr>
                                        <p:cTn id="25" dur="1" fill="hold">
                                          <p:stCondLst>
                                            <p:cond delay="0"/>
                                          </p:stCondLst>
                                        </p:cTn>
                                        <p:tgtEl>
                                          <p:spTgt spid="153"/>
                                        </p:tgtEl>
                                        <p:attrNameLst>
                                          <p:attrName>style.visibility</p:attrName>
                                        </p:attrNameLst>
                                      </p:cBhvr>
                                      <p:to>
                                        <p:strVal val="visible"/>
                                      </p:to>
                                    </p:set>
                                    <p:anim calcmode="lin" valueType="num">
                                      <p:cBhvr additive="base">
                                        <p:cTn id="26" dur="1500" fill="hold"/>
                                        <p:tgtEl>
                                          <p:spTgt spid="153"/>
                                        </p:tgtEl>
                                        <p:attrNameLst>
                                          <p:attrName>ppt_x</p:attrName>
                                        </p:attrNameLst>
                                      </p:cBhvr>
                                      <p:tavLst>
                                        <p:tav tm="0">
                                          <p:val>
                                            <p:strVal val="1+#ppt_w/2"/>
                                          </p:val>
                                        </p:tav>
                                        <p:tav tm="100000">
                                          <p:val>
                                            <p:strVal val="#ppt_x"/>
                                          </p:val>
                                        </p:tav>
                                      </p:tavLst>
                                    </p:anim>
                                    <p:anim calcmode="lin" valueType="num">
                                      <p:cBhvr additive="base">
                                        <p:cTn id="27" dur="1500" fill="hold"/>
                                        <p:tgtEl>
                                          <p:spTgt spid="153"/>
                                        </p:tgtEl>
                                        <p:attrNameLst>
                                          <p:attrName>ppt_y</p:attrName>
                                        </p:attrNameLst>
                                      </p:cBhvr>
                                      <p:tavLst>
                                        <p:tav tm="0">
                                          <p:val>
                                            <p:strVal val="#ppt_y"/>
                                          </p:val>
                                        </p:tav>
                                        <p:tav tm="100000">
                                          <p:val>
                                            <p:strVal val="#ppt_y"/>
                                          </p:val>
                                        </p:tav>
                                      </p:tavLst>
                                    </p:anim>
                                  </p:childTnLst>
                                </p:cTn>
                              </p:par>
                              <p:par>
                                <p:cTn id="28" presetID="2" presetClass="entr" presetSubtype="2" decel="100000" fill="hold" grpId="0" nodeType="withEffect">
                                  <p:stCondLst>
                                    <p:cond delay="500"/>
                                  </p:stCondLst>
                                  <p:childTnLst>
                                    <p:set>
                                      <p:cBhvr>
                                        <p:cTn id="29" dur="1" fill="hold">
                                          <p:stCondLst>
                                            <p:cond delay="0"/>
                                          </p:stCondLst>
                                        </p:cTn>
                                        <p:tgtEl>
                                          <p:spTgt spid="154"/>
                                        </p:tgtEl>
                                        <p:attrNameLst>
                                          <p:attrName>style.visibility</p:attrName>
                                        </p:attrNameLst>
                                      </p:cBhvr>
                                      <p:to>
                                        <p:strVal val="visible"/>
                                      </p:to>
                                    </p:set>
                                    <p:anim calcmode="lin" valueType="num">
                                      <p:cBhvr additive="base">
                                        <p:cTn id="30" dur="1500" fill="hold"/>
                                        <p:tgtEl>
                                          <p:spTgt spid="154"/>
                                        </p:tgtEl>
                                        <p:attrNameLst>
                                          <p:attrName>ppt_x</p:attrName>
                                        </p:attrNameLst>
                                      </p:cBhvr>
                                      <p:tavLst>
                                        <p:tav tm="0">
                                          <p:val>
                                            <p:strVal val="1+#ppt_w/2"/>
                                          </p:val>
                                        </p:tav>
                                        <p:tav tm="100000">
                                          <p:val>
                                            <p:strVal val="#ppt_x"/>
                                          </p:val>
                                        </p:tav>
                                      </p:tavLst>
                                    </p:anim>
                                    <p:anim calcmode="lin" valueType="num">
                                      <p:cBhvr additive="base">
                                        <p:cTn id="31" dur="1500" fill="hold"/>
                                        <p:tgtEl>
                                          <p:spTgt spid="154"/>
                                        </p:tgtEl>
                                        <p:attrNameLst>
                                          <p:attrName>ppt_y</p:attrName>
                                        </p:attrNameLst>
                                      </p:cBhvr>
                                      <p:tavLst>
                                        <p:tav tm="0">
                                          <p:val>
                                            <p:strVal val="#ppt_y"/>
                                          </p:val>
                                        </p:tav>
                                        <p:tav tm="100000">
                                          <p:val>
                                            <p:strVal val="#ppt_y"/>
                                          </p:val>
                                        </p:tav>
                                      </p:tavLst>
                                    </p:anim>
                                  </p:childTnLst>
                                </p:cTn>
                              </p:par>
                              <p:par>
                                <p:cTn id="32" presetID="2" presetClass="entr" presetSubtype="2" decel="100000" fill="hold" grpId="0" nodeType="withEffect">
                                  <p:stCondLst>
                                    <p:cond delay="600"/>
                                  </p:stCondLst>
                                  <p:childTnLst>
                                    <p:set>
                                      <p:cBhvr>
                                        <p:cTn id="33" dur="1" fill="hold">
                                          <p:stCondLst>
                                            <p:cond delay="0"/>
                                          </p:stCondLst>
                                        </p:cTn>
                                        <p:tgtEl>
                                          <p:spTgt spid="155"/>
                                        </p:tgtEl>
                                        <p:attrNameLst>
                                          <p:attrName>style.visibility</p:attrName>
                                        </p:attrNameLst>
                                      </p:cBhvr>
                                      <p:to>
                                        <p:strVal val="visible"/>
                                      </p:to>
                                    </p:set>
                                    <p:anim calcmode="lin" valueType="num">
                                      <p:cBhvr additive="base">
                                        <p:cTn id="34" dur="1500" fill="hold"/>
                                        <p:tgtEl>
                                          <p:spTgt spid="155"/>
                                        </p:tgtEl>
                                        <p:attrNameLst>
                                          <p:attrName>ppt_x</p:attrName>
                                        </p:attrNameLst>
                                      </p:cBhvr>
                                      <p:tavLst>
                                        <p:tav tm="0">
                                          <p:val>
                                            <p:strVal val="1+#ppt_w/2"/>
                                          </p:val>
                                        </p:tav>
                                        <p:tav tm="100000">
                                          <p:val>
                                            <p:strVal val="#ppt_x"/>
                                          </p:val>
                                        </p:tav>
                                      </p:tavLst>
                                    </p:anim>
                                    <p:anim calcmode="lin" valueType="num">
                                      <p:cBhvr additive="base">
                                        <p:cTn id="35" dur="1500" fill="hold"/>
                                        <p:tgtEl>
                                          <p:spTgt spid="155"/>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700"/>
                                  </p:stCondLst>
                                  <p:childTnLst>
                                    <p:set>
                                      <p:cBhvr>
                                        <p:cTn id="37" dur="1" fill="hold">
                                          <p:stCondLst>
                                            <p:cond delay="0"/>
                                          </p:stCondLst>
                                        </p:cTn>
                                        <p:tgtEl>
                                          <p:spTgt spid="156"/>
                                        </p:tgtEl>
                                        <p:attrNameLst>
                                          <p:attrName>style.visibility</p:attrName>
                                        </p:attrNameLst>
                                      </p:cBhvr>
                                      <p:to>
                                        <p:strVal val="visible"/>
                                      </p:to>
                                    </p:set>
                                    <p:anim calcmode="lin" valueType="num">
                                      <p:cBhvr additive="base">
                                        <p:cTn id="38" dur="1500" fill="hold"/>
                                        <p:tgtEl>
                                          <p:spTgt spid="156"/>
                                        </p:tgtEl>
                                        <p:attrNameLst>
                                          <p:attrName>ppt_x</p:attrName>
                                        </p:attrNameLst>
                                      </p:cBhvr>
                                      <p:tavLst>
                                        <p:tav tm="0">
                                          <p:val>
                                            <p:strVal val="1+#ppt_w/2"/>
                                          </p:val>
                                        </p:tav>
                                        <p:tav tm="100000">
                                          <p:val>
                                            <p:strVal val="#ppt_x"/>
                                          </p:val>
                                        </p:tav>
                                      </p:tavLst>
                                    </p:anim>
                                    <p:anim calcmode="lin" valueType="num">
                                      <p:cBhvr additive="base">
                                        <p:cTn id="39" dur="1500" fill="hold"/>
                                        <p:tgtEl>
                                          <p:spTgt spid="156"/>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800"/>
                                  </p:stCondLst>
                                  <p:childTnLst>
                                    <p:set>
                                      <p:cBhvr>
                                        <p:cTn id="41" dur="1" fill="hold">
                                          <p:stCondLst>
                                            <p:cond delay="0"/>
                                          </p:stCondLst>
                                        </p:cTn>
                                        <p:tgtEl>
                                          <p:spTgt spid="157"/>
                                        </p:tgtEl>
                                        <p:attrNameLst>
                                          <p:attrName>style.visibility</p:attrName>
                                        </p:attrNameLst>
                                      </p:cBhvr>
                                      <p:to>
                                        <p:strVal val="visible"/>
                                      </p:to>
                                    </p:set>
                                    <p:anim calcmode="lin" valueType="num">
                                      <p:cBhvr additive="base">
                                        <p:cTn id="42" dur="1500" fill="hold"/>
                                        <p:tgtEl>
                                          <p:spTgt spid="157"/>
                                        </p:tgtEl>
                                        <p:attrNameLst>
                                          <p:attrName>ppt_x</p:attrName>
                                        </p:attrNameLst>
                                      </p:cBhvr>
                                      <p:tavLst>
                                        <p:tav tm="0">
                                          <p:val>
                                            <p:strVal val="1+#ppt_w/2"/>
                                          </p:val>
                                        </p:tav>
                                        <p:tav tm="100000">
                                          <p:val>
                                            <p:strVal val="#ppt_x"/>
                                          </p:val>
                                        </p:tav>
                                      </p:tavLst>
                                    </p:anim>
                                    <p:anim calcmode="lin" valueType="num">
                                      <p:cBhvr additive="base">
                                        <p:cTn id="43" dur="1500" fill="hold"/>
                                        <p:tgtEl>
                                          <p:spTgt spid="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152" grpId="0" animBg="1"/>
      <p:bldP spid="153" grpId="0" animBg="1"/>
      <p:bldP spid="154" grpId="0" animBg="1"/>
      <p:bldP spid="155" grpId="0"/>
      <p:bldP spid="156" grpId="0"/>
      <p:bldP spid="15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629350F-D124-431A-93E7-B62800B143C5}"/>
              </a:ext>
            </a:extLst>
          </p:cNvPr>
          <p:cNvSpPr txBox="1"/>
          <p:nvPr/>
        </p:nvSpPr>
        <p:spPr>
          <a:xfrm>
            <a:off x="5545702" y="2335785"/>
            <a:ext cx="4260114" cy="830997"/>
          </a:xfrm>
          <a:prstGeom prst="rect">
            <a:avLst/>
          </a:prstGeom>
          <a:noFill/>
        </p:spPr>
        <p:txBody>
          <a:bodyPr wrap="square" rtlCol="0">
            <a:spAutoFit/>
          </a:bodyPr>
          <a:lstStyle/>
          <a:p>
            <a:pPr algn="r"/>
            <a:r>
              <a:rPr lang="en-US" sz="4800" b="1" dirty="0">
                <a:latin typeface="Open Sans Extrabold" panose="020B0906030804020204" pitchFamily="34" charset="0"/>
                <a:ea typeface="Open Sans Extrabold" panose="020B0906030804020204" pitchFamily="34" charset="0"/>
                <a:cs typeface="Open Sans Extrabold" panose="020B0906030804020204" pitchFamily="34" charset="0"/>
              </a:rPr>
              <a:t>Limitations!</a:t>
            </a:r>
          </a:p>
        </p:txBody>
      </p:sp>
      <p:sp>
        <p:nvSpPr>
          <p:cNvPr id="2" name="Oval 1">
            <a:extLst>
              <a:ext uri="{FF2B5EF4-FFF2-40B4-BE49-F238E27FC236}">
                <a16:creationId xmlns:a16="http://schemas.microsoft.com/office/drawing/2014/main" id="{9752DB8B-4BF5-44E7-B9D8-B2AC4E9C2B8C}"/>
              </a:ext>
            </a:extLst>
          </p:cNvPr>
          <p:cNvSpPr/>
          <p:nvPr/>
        </p:nvSpPr>
        <p:spPr>
          <a:xfrm>
            <a:off x="-1172471" y="2256529"/>
            <a:ext cx="2344942" cy="234494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 name="Oval 2">
            <a:extLst>
              <a:ext uri="{FF2B5EF4-FFF2-40B4-BE49-F238E27FC236}">
                <a16:creationId xmlns:a16="http://schemas.microsoft.com/office/drawing/2014/main" id="{1480A1D7-F973-4365-9529-D8822517FA49}"/>
              </a:ext>
            </a:extLst>
          </p:cNvPr>
          <p:cNvSpPr/>
          <p:nvPr/>
        </p:nvSpPr>
        <p:spPr>
          <a:xfrm>
            <a:off x="-1289717" y="2139282"/>
            <a:ext cx="2579436" cy="25794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Oval 3">
            <a:extLst>
              <a:ext uri="{FF2B5EF4-FFF2-40B4-BE49-F238E27FC236}">
                <a16:creationId xmlns:a16="http://schemas.microsoft.com/office/drawing/2014/main" id="{D1417A88-A713-454F-B4B4-8387195E4D81}"/>
              </a:ext>
            </a:extLst>
          </p:cNvPr>
          <p:cNvSpPr/>
          <p:nvPr/>
        </p:nvSpPr>
        <p:spPr>
          <a:xfrm>
            <a:off x="-1172471" y="2256529"/>
            <a:ext cx="2344942" cy="234494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Oval 4">
            <a:extLst>
              <a:ext uri="{FF2B5EF4-FFF2-40B4-BE49-F238E27FC236}">
                <a16:creationId xmlns:a16="http://schemas.microsoft.com/office/drawing/2014/main" id="{BD05E726-01A5-4A8C-9583-F8E4FACE59C6}"/>
              </a:ext>
            </a:extLst>
          </p:cNvPr>
          <p:cNvSpPr/>
          <p:nvPr/>
        </p:nvSpPr>
        <p:spPr>
          <a:xfrm>
            <a:off x="-1716614" y="1712386"/>
            <a:ext cx="3433229" cy="3433229"/>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23" name="Group 22">
            <a:extLst>
              <a:ext uri="{FF2B5EF4-FFF2-40B4-BE49-F238E27FC236}">
                <a16:creationId xmlns:a16="http://schemas.microsoft.com/office/drawing/2014/main" id="{0A5A2030-8357-416F-B9C8-1DCFD23CE571}"/>
              </a:ext>
            </a:extLst>
          </p:cNvPr>
          <p:cNvGrpSpPr/>
          <p:nvPr/>
        </p:nvGrpSpPr>
        <p:grpSpPr>
          <a:xfrm>
            <a:off x="6477729" y="3211200"/>
            <a:ext cx="3255372" cy="1814092"/>
            <a:chOff x="15493340" y="2039823"/>
            <a:chExt cx="4892634" cy="2726475"/>
          </a:xfrm>
        </p:grpSpPr>
        <p:sp>
          <p:nvSpPr>
            <p:cNvPr id="24" name="Rectangle: Rounded Corners 23">
              <a:extLst>
                <a:ext uri="{FF2B5EF4-FFF2-40B4-BE49-F238E27FC236}">
                  <a16:creationId xmlns:a16="http://schemas.microsoft.com/office/drawing/2014/main" id="{E3A649EC-B444-479D-8730-670E610FF5CA}"/>
                </a:ext>
              </a:extLst>
            </p:cNvPr>
            <p:cNvSpPr/>
            <p:nvPr/>
          </p:nvSpPr>
          <p:spPr>
            <a:xfrm>
              <a:off x="15493340" y="2039823"/>
              <a:ext cx="4892634" cy="2726475"/>
            </a:xfrm>
            <a:prstGeom prst="roundRect">
              <a:avLst>
                <a:gd name="adj" fmla="val 31476"/>
              </a:avLst>
            </a:prstGeom>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5" name="TextBox 24">
              <a:extLst>
                <a:ext uri="{FF2B5EF4-FFF2-40B4-BE49-F238E27FC236}">
                  <a16:creationId xmlns:a16="http://schemas.microsoft.com/office/drawing/2014/main" id="{67B00D03-1E25-411C-8BB2-2DA0074A0B24}"/>
                </a:ext>
              </a:extLst>
            </p:cNvPr>
            <p:cNvSpPr txBox="1"/>
            <p:nvPr/>
          </p:nvSpPr>
          <p:spPr>
            <a:xfrm>
              <a:off x="15672901" y="2325295"/>
              <a:ext cx="4533511" cy="1804025"/>
            </a:xfrm>
            <a:prstGeom prst="rect">
              <a:avLst/>
            </a:prstGeom>
            <a:noFill/>
          </p:spPr>
          <p:txBody>
            <a:bodyPr wrap="square" rtlCol="0">
              <a:spAutoFit/>
            </a:bodyPr>
            <a:lstStyle/>
            <a:p>
              <a:pPr algn="ctr" defTabSz="228508"/>
              <a:r>
                <a:rPr lang="en-GB" sz="1600" b="1" dirty="0">
                  <a:solidFill>
                    <a:srgbClr val="FFFFFF"/>
                  </a:solidFill>
                  <a:latin typeface="Century Gothic"/>
                </a:rPr>
                <a:t>Engaging with local</a:t>
              </a:r>
              <a:endParaRPr lang="en-US" sz="1600" b="1" dirty="0">
                <a:solidFill>
                  <a:srgbClr val="FFFFFF"/>
                </a:solidFill>
                <a:latin typeface="Century Gothic"/>
              </a:endParaRPr>
            </a:p>
            <a:p>
              <a:pPr algn="ctr" defTabSz="228508"/>
              <a:r>
                <a:rPr lang="en-GB" sz="1400" dirty="0">
                  <a:solidFill>
                    <a:srgbClr val="FFFFFF"/>
                  </a:solidFill>
                  <a:latin typeface="Calibri"/>
                </a:rPr>
                <a:t>Engaging with local real estate professionals and seeking advice from experienced investors can be invaluable</a:t>
              </a:r>
              <a:endParaRPr lang="en-US" sz="1400" dirty="0">
                <a:solidFill>
                  <a:srgbClr val="FFFFFF"/>
                </a:solidFill>
                <a:latin typeface="Calibri"/>
              </a:endParaRPr>
            </a:p>
          </p:txBody>
        </p:sp>
      </p:grpSp>
      <p:grpSp>
        <p:nvGrpSpPr>
          <p:cNvPr id="26" name="Group 25">
            <a:extLst>
              <a:ext uri="{FF2B5EF4-FFF2-40B4-BE49-F238E27FC236}">
                <a16:creationId xmlns:a16="http://schemas.microsoft.com/office/drawing/2014/main" id="{ECA13BEA-53F3-4748-907D-8BD96449A132}"/>
              </a:ext>
            </a:extLst>
          </p:cNvPr>
          <p:cNvGrpSpPr/>
          <p:nvPr/>
        </p:nvGrpSpPr>
        <p:grpSpPr>
          <a:xfrm>
            <a:off x="2800692" y="3211200"/>
            <a:ext cx="3255372" cy="1814092"/>
            <a:chOff x="15493340" y="2039823"/>
            <a:chExt cx="4892634" cy="2726475"/>
          </a:xfrm>
        </p:grpSpPr>
        <p:sp>
          <p:nvSpPr>
            <p:cNvPr id="27" name="Rectangle: Rounded Corners 26">
              <a:extLst>
                <a:ext uri="{FF2B5EF4-FFF2-40B4-BE49-F238E27FC236}">
                  <a16:creationId xmlns:a16="http://schemas.microsoft.com/office/drawing/2014/main" id="{52EB99D7-616A-4963-9856-65B4DBA60B17}"/>
                </a:ext>
              </a:extLst>
            </p:cNvPr>
            <p:cNvSpPr/>
            <p:nvPr/>
          </p:nvSpPr>
          <p:spPr>
            <a:xfrm>
              <a:off x="15493340" y="2039823"/>
              <a:ext cx="4892634" cy="2726475"/>
            </a:xfrm>
            <a:prstGeom prst="roundRect">
              <a:avLst>
                <a:gd name="adj" fmla="val 31476"/>
              </a:avLst>
            </a:prstGeom>
            <a:solidFill>
              <a:schemeClr val="accent6"/>
            </a:solidFill>
            <a:ln>
              <a:noFill/>
            </a:ln>
            <a:effectLst>
              <a:outerShdw blurRad="1219200" dist="406400" dir="2700000" algn="tl" rotWithShape="0">
                <a:schemeClr val="accent1">
                  <a:lumMod val="50000"/>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TextBox 27">
              <a:extLst>
                <a:ext uri="{FF2B5EF4-FFF2-40B4-BE49-F238E27FC236}">
                  <a16:creationId xmlns:a16="http://schemas.microsoft.com/office/drawing/2014/main" id="{44B2C030-C95E-4453-95D2-A1FEF08FCA1F}"/>
                </a:ext>
              </a:extLst>
            </p:cNvPr>
            <p:cNvSpPr txBox="1"/>
            <p:nvPr/>
          </p:nvSpPr>
          <p:spPr>
            <a:xfrm>
              <a:off x="15797962" y="2305770"/>
              <a:ext cx="4283387" cy="2127823"/>
            </a:xfrm>
            <a:prstGeom prst="rect">
              <a:avLst/>
            </a:prstGeom>
            <a:noFill/>
          </p:spPr>
          <p:txBody>
            <a:bodyPr wrap="square" rtlCol="0">
              <a:spAutoFit/>
            </a:bodyPr>
            <a:lstStyle/>
            <a:p>
              <a:pPr algn="ctr" defTabSz="228508"/>
              <a:r>
                <a:rPr lang="en-GB" sz="1600" b="1" dirty="0">
                  <a:solidFill>
                    <a:srgbClr val="FFFFFF"/>
                  </a:solidFill>
                  <a:latin typeface="Century Gothic"/>
                </a:rPr>
                <a:t>Property tax</a:t>
              </a:r>
            </a:p>
            <a:p>
              <a:pPr algn="ctr" defTabSz="228508"/>
              <a:r>
                <a:rPr lang="en-GB" sz="1400" dirty="0">
                  <a:solidFill>
                    <a:srgbClr val="FFFFFF"/>
                  </a:solidFill>
                  <a:latin typeface="Calibri"/>
                </a:rPr>
                <a:t>Chicago’s property tax rates, which can vary across neighbourhoods, should be considered as they can affect the overall return on investment.</a:t>
              </a:r>
              <a:r>
                <a:rPr lang="en-UM" sz="1400" dirty="0">
                  <a:solidFill>
                    <a:srgbClr val="FFFFFF"/>
                  </a:solidFill>
                  <a:latin typeface="Calibri"/>
                </a:rPr>
                <a:t> </a:t>
              </a:r>
            </a:p>
          </p:txBody>
        </p:sp>
      </p:grpSp>
    </p:spTree>
    <p:extLst>
      <p:ext uri="{BB962C8B-B14F-4D97-AF65-F5344CB8AC3E}">
        <p14:creationId xmlns:p14="http://schemas.microsoft.com/office/powerpoint/2010/main" val="35810278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repeatCount="indefinite" fill="hold" grpId="0" nodeType="withEffect">
                                  <p:stCondLst>
                                    <p:cond delay="0"/>
                                  </p:stCondLst>
                                  <p:childTnLst>
                                    <p:animEffect transition="out" filter="fade">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par>
                                <p:cTn id="8" presetID="6" presetClass="emph" presetSubtype="0" repeatCount="indefinite" fill="hold" grpId="1" nodeType="withEffect">
                                  <p:stCondLst>
                                    <p:cond delay="0"/>
                                  </p:stCondLst>
                                  <p:childTnLst>
                                    <p:animScale>
                                      <p:cBhvr>
                                        <p:cTn id="9" dur="2000" fill="hold"/>
                                        <p:tgtEl>
                                          <p:spTgt spid="3"/>
                                        </p:tgtEl>
                                      </p:cBhvr>
                                      <p:by x="600000" y="600000"/>
                                    </p:animScale>
                                  </p:childTnLst>
                                </p:cTn>
                              </p:par>
                              <p:par>
                                <p:cTn id="10" presetID="10" presetClass="exit" presetSubtype="0" repeatCount="indefinite" fill="hold" grpId="0" nodeType="withEffect">
                                  <p:stCondLst>
                                    <p:cond delay="250"/>
                                  </p:stCondLst>
                                  <p:childTnLst>
                                    <p:animEffect transition="out" filter="fade">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par>
                                <p:cTn id="13" presetID="6" presetClass="emph" presetSubtype="0" repeatCount="indefinite" fill="hold" grpId="1" nodeType="withEffect">
                                  <p:stCondLst>
                                    <p:cond delay="250"/>
                                  </p:stCondLst>
                                  <p:childTnLst>
                                    <p:animScale>
                                      <p:cBhvr>
                                        <p:cTn id="14" dur="2000" fill="hold"/>
                                        <p:tgtEl>
                                          <p:spTgt spid="4"/>
                                        </p:tgtEl>
                                      </p:cBhvr>
                                      <p:by x="600000" y="600000"/>
                                    </p:animScale>
                                  </p:childTnLst>
                                </p:cTn>
                              </p:par>
                              <p:par>
                                <p:cTn id="15" presetID="10" presetClass="exit" presetSubtype="0" repeatCount="indefinite" fill="hold" grpId="0" nodeType="withEffect">
                                  <p:stCondLst>
                                    <p:cond delay="500"/>
                                  </p:stCondLst>
                                  <p:childTnLst>
                                    <p:animEffect transition="out" filter="fade">
                                      <p:cBhvr>
                                        <p:cTn id="16" dur="2000"/>
                                        <p:tgtEl>
                                          <p:spTgt spid="2"/>
                                        </p:tgtEl>
                                      </p:cBhvr>
                                    </p:animEffect>
                                    <p:set>
                                      <p:cBhvr>
                                        <p:cTn id="17" dur="1" fill="hold">
                                          <p:stCondLst>
                                            <p:cond delay="1999"/>
                                          </p:stCondLst>
                                        </p:cTn>
                                        <p:tgtEl>
                                          <p:spTgt spid="2"/>
                                        </p:tgtEl>
                                        <p:attrNameLst>
                                          <p:attrName>style.visibility</p:attrName>
                                        </p:attrNameLst>
                                      </p:cBhvr>
                                      <p:to>
                                        <p:strVal val="hidden"/>
                                      </p:to>
                                    </p:set>
                                  </p:childTnLst>
                                </p:cTn>
                              </p:par>
                              <p:par>
                                <p:cTn id="18" presetID="6" presetClass="emph" presetSubtype="0" repeatCount="indefinite" fill="hold" grpId="1" nodeType="withEffect">
                                  <p:stCondLst>
                                    <p:cond delay="500"/>
                                  </p:stCondLst>
                                  <p:childTnLst>
                                    <p:animScale>
                                      <p:cBhvr>
                                        <p:cTn id="19" dur="2000" fill="hold"/>
                                        <p:tgtEl>
                                          <p:spTgt spid="2"/>
                                        </p:tgtEl>
                                      </p:cBhvr>
                                      <p:by x="600000" y="600000"/>
                                    </p:animScale>
                                  </p:childTnLst>
                                </p:cTn>
                              </p:par>
                              <p:par>
                                <p:cTn id="20" presetID="2" presetClass="entr" presetSubtype="2" decel="100000" fill="hold" nodeType="withEffect">
                                  <p:stCondLst>
                                    <p:cond delay="400"/>
                                  </p:stCondLst>
                                  <p:childTnLst>
                                    <p:set>
                                      <p:cBhvr>
                                        <p:cTn id="21" dur="1" fill="hold">
                                          <p:stCondLst>
                                            <p:cond delay="0"/>
                                          </p:stCondLst>
                                        </p:cTn>
                                        <p:tgtEl>
                                          <p:spTgt spid="26"/>
                                        </p:tgtEl>
                                        <p:attrNameLst>
                                          <p:attrName>style.visibility</p:attrName>
                                        </p:attrNameLst>
                                      </p:cBhvr>
                                      <p:to>
                                        <p:strVal val="visible"/>
                                      </p:to>
                                    </p:set>
                                    <p:anim calcmode="lin" valueType="num">
                                      <p:cBhvr additive="base">
                                        <p:cTn id="22" dur="1500" fill="hold"/>
                                        <p:tgtEl>
                                          <p:spTgt spid="26"/>
                                        </p:tgtEl>
                                        <p:attrNameLst>
                                          <p:attrName>ppt_x</p:attrName>
                                        </p:attrNameLst>
                                      </p:cBhvr>
                                      <p:tavLst>
                                        <p:tav tm="0">
                                          <p:val>
                                            <p:strVal val="1+#ppt_w/2"/>
                                          </p:val>
                                        </p:tav>
                                        <p:tav tm="100000">
                                          <p:val>
                                            <p:strVal val="#ppt_x"/>
                                          </p:val>
                                        </p:tav>
                                      </p:tavLst>
                                    </p:anim>
                                    <p:anim calcmode="lin" valueType="num">
                                      <p:cBhvr additive="base">
                                        <p:cTn id="23" dur="1500" fill="hold"/>
                                        <p:tgtEl>
                                          <p:spTgt spid="26"/>
                                        </p:tgtEl>
                                        <p:attrNameLst>
                                          <p:attrName>ppt_y</p:attrName>
                                        </p:attrNameLst>
                                      </p:cBhvr>
                                      <p:tavLst>
                                        <p:tav tm="0">
                                          <p:val>
                                            <p:strVal val="#ppt_y"/>
                                          </p:val>
                                        </p:tav>
                                        <p:tav tm="100000">
                                          <p:val>
                                            <p:strVal val="#ppt_y"/>
                                          </p:val>
                                        </p:tav>
                                      </p:tavLst>
                                    </p:anim>
                                  </p:childTnLst>
                                </p:cTn>
                              </p:par>
                              <p:par>
                                <p:cTn id="24" presetID="2" presetClass="entr" presetSubtype="2" decel="100000" fill="hold" nodeType="withEffect">
                                  <p:stCondLst>
                                    <p:cond delay="500"/>
                                  </p:stCondLst>
                                  <p:childTnLst>
                                    <p:set>
                                      <p:cBhvr>
                                        <p:cTn id="25" dur="1" fill="hold">
                                          <p:stCondLst>
                                            <p:cond delay="0"/>
                                          </p:stCondLst>
                                        </p:cTn>
                                        <p:tgtEl>
                                          <p:spTgt spid="23"/>
                                        </p:tgtEl>
                                        <p:attrNameLst>
                                          <p:attrName>style.visibility</p:attrName>
                                        </p:attrNameLst>
                                      </p:cBhvr>
                                      <p:to>
                                        <p:strVal val="visible"/>
                                      </p:to>
                                    </p:set>
                                    <p:anim calcmode="lin" valueType="num">
                                      <p:cBhvr additive="base">
                                        <p:cTn id="26" dur="1500" fill="hold"/>
                                        <p:tgtEl>
                                          <p:spTgt spid="23"/>
                                        </p:tgtEl>
                                        <p:attrNameLst>
                                          <p:attrName>ppt_x</p:attrName>
                                        </p:attrNameLst>
                                      </p:cBhvr>
                                      <p:tavLst>
                                        <p:tav tm="0">
                                          <p:val>
                                            <p:strVal val="1+#ppt_w/2"/>
                                          </p:val>
                                        </p:tav>
                                        <p:tav tm="100000">
                                          <p:val>
                                            <p:strVal val="#ppt_x"/>
                                          </p:val>
                                        </p:tav>
                                      </p:tavLst>
                                    </p:anim>
                                    <p:anim calcmode="lin" valueType="num">
                                      <p:cBhvr additive="base">
                                        <p:cTn id="27" dur="1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970F100-5F17-4FA8-ABE2-238D7F5FA902}"/>
              </a:ext>
            </a:extLst>
          </p:cNvPr>
          <p:cNvSpPr>
            <a:spLocks noGrp="1"/>
          </p:cNvSpPr>
          <p:nvPr>
            <p:ph type="pic" sz="quarter" idx="11"/>
          </p:nvPr>
        </p:nvSpPr>
        <p:spPr/>
        <p:txBody>
          <a:bodyPr/>
          <a:lstStyle/>
          <a:p>
            <a:endParaRPr lang="en-US"/>
          </a:p>
        </p:txBody>
      </p:sp>
      <p:sp>
        <p:nvSpPr>
          <p:cNvPr id="2" name="Rectangle 1">
            <a:extLst>
              <a:ext uri="{FF2B5EF4-FFF2-40B4-BE49-F238E27FC236}">
                <a16:creationId xmlns:a16="http://schemas.microsoft.com/office/drawing/2014/main" id="{A0D6F333-D127-41E7-BA7C-823A239541E0}"/>
              </a:ext>
            </a:extLst>
          </p:cNvPr>
          <p:cNvSpPr/>
          <p:nvPr/>
        </p:nvSpPr>
        <p:spPr>
          <a:xfrm>
            <a:off x="4459900" y="7331322"/>
            <a:ext cx="3536546" cy="230832"/>
          </a:xfrm>
          <a:prstGeom prst="rect">
            <a:avLst/>
          </a:prstGeom>
        </p:spPr>
        <p:txBody>
          <a:bodyPr wrap="none">
            <a:spAutoFit/>
          </a:bodyPr>
          <a:lstStyle/>
          <a:p>
            <a:r>
              <a:rPr lang="en-US" sz="900"/>
              <a:t>https://pixabay.com/en/metro-st-petersburg-tube-tunnel-3714290/</a:t>
            </a:r>
          </a:p>
        </p:txBody>
      </p:sp>
      <p:sp>
        <p:nvSpPr>
          <p:cNvPr id="44" name="Freeform: Shape 43">
            <a:extLst>
              <a:ext uri="{FF2B5EF4-FFF2-40B4-BE49-F238E27FC236}">
                <a16:creationId xmlns:a16="http://schemas.microsoft.com/office/drawing/2014/main" id="{FD2CD189-ECC0-4CC1-8EE2-17E3640DBDA3}"/>
              </a:ext>
            </a:extLst>
          </p:cNvPr>
          <p:cNvSpPr>
            <a:spLocks/>
          </p:cNvSpPr>
          <p:nvPr/>
        </p:nvSpPr>
        <p:spPr bwMode="auto">
          <a:xfrm>
            <a:off x="781742" y="-1885258"/>
            <a:ext cx="10628517" cy="10628516"/>
          </a:xfrm>
          <a:custGeom>
            <a:avLst/>
            <a:gdLst>
              <a:gd name="connsiteX0" fmla="*/ 10629901 w 21259801"/>
              <a:gd name="connsiteY0" fmla="*/ 5272549 h 21259800"/>
              <a:gd name="connsiteX1" fmla="*/ 7442175 w 21259801"/>
              <a:gd name="connsiteY1" fmla="*/ 6592877 h 21259800"/>
              <a:gd name="connsiteX2" fmla="*/ 6594572 w 21259801"/>
              <a:gd name="connsiteY2" fmla="*/ 7440836 h 21259800"/>
              <a:gd name="connsiteX3" fmla="*/ 6594572 w 21259801"/>
              <a:gd name="connsiteY3" fmla="*/ 13818964 h 21259800"/>
              <a:gd name="connsiteX4" fmla="*/ 7442175 w 21259801"/>
              <a:gd name="connsiteY4" fmla="*/ 14666924 h 21259800"/>
              <a:gd name="connsiteX5" fmla="*/ 13817626 w 21259801"/>
              <a:gd name="connsiteY5" fmla="*/ 14666924 h 21259800"/>
              <a:gd name="connsiteX6" fmla="*/ 14665230 w 21259801"/>
              <a:gd name="connsiteY6" fmla="*/ 13818964 h 21259800"/>
              <a:gd name="connsiteX7" fmla="*/ 14665230 w 21259801"/>
              <a:gd name="connsiteY7" fmla="*/ 7440836 h 21259800"/>
              <a:gd name="connsiteX8" fmla="*/ 13817626 w 21259801"/>
              <a:gd name="connsiteY8" fmla="*/ 6592877 h 21259800"/>
              <a:gd name="connsiteX9" fmla="*/ 10629901 w 21259801"/>
              <a:gd name="connsiteY9" fmla="*/ 5272549 h 21259800"/>
              <a:gd name="connsiteX10" fmla="*/ 10629900 w 21259801"/>
              <a:gd name="connsiteY10" fmla="*/ 0 h 21259800"/>
              <a:gd name="connsiteX11" fmla="*/ 21259801 w 21259801"/>
              <a:gd name="connsiteY11" fmla="*/ 10629900 h 21259800"/>
              <a:gd name="connsiteX12" fmla="*/ 10629900 w 21259801"/>
              <a:gd name="connsiteY12" fmla="*/ 21259800 h 21259800"/>
              <a:gd name="connsiteX13" fmla="*/ 0 w 21259801"/>
              <a:gd name="connsiteY13" fmla="*/ 10629900 h 21259800"/>
              <a:gd name="connsiteX14" fmla="*/ 10629900 w 21259801"/>
              <a:gd name="connsiteY14" fmla="*/ 0 h 2125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259801" h="21259800">
                <a:moveTo>
                  <a:pt x="10629901" y="5272549"/>
                </a:moveTo>
                <a:cubicBezTo>
                  <a:pt x="9475963" y="5272549"/>
                  <a:pt x="8322024" y="5712658"/>
                  <a:pt x="7442175" y="6592877"/>
                </a:cubicBezTo>
                <a:cubicBezTo>
                  <a:pt x="7442175" y="6592877"/>
                  <a:pt x="7442175" y="6592877"/>
                  <a:pt x="6594572" y="7440836"/>
                </a:cubicBezTo>
                <a:cubicBezTo>
                  <a:pt x="4834874" y="9201274"/>
                  <a:pt x="4834874" y="12058527"/>
                  <a:pt x="6594572" y="13818964"/>
                </a:cubicBezTo>
                <a:cubicBezTo>
                  <a:pt x="6594572" y="13818964"/>
                  <a:pt x="6594572" y="13818964"/>
                  <a:pt x="7442175" y="14666924"/>
                </a:cubicBezTo>
                <a:cubicBezTo>
                  <a:pt x="9201873" y="16427361"/>
                  <a:pt x="12057928" y="16427361"/>
                  <a:pt x="13817626" y="14666924"/>
                </a:cubicBezTo>
                <a:cubicBezTo>
                  <a:pt x="13817626" y="14666924"/>
                  <a:pt x="13817626" y="14666924"/>
                  <a:pt x="14665230" y="13818964"/>
                </a:cubicBezTo>
                <a:cubicBezTo>
                  <a:pt x="16424929" y="12058527"/>
                  <a:pt x="16424929" y="9201274"/>
                  <a:pt x="14665230" y="7440836"/>
                </a:cubicBezTo>
                <a:cubicBezTo>
                  <a:pt x="14665230" y="7440836"/>
                  <a:pt x="14665230" y="7440836"/>
                  <a:pt x="13817626" y="6592877"/>
                </a:cubicBezTo>
                <a:cubicBezTo>
                  <a:pt x="12937777" y="5712658"/>
                  <a:pt x="11783839" y="5272549"/>
                  <a:pt x="10629901" y="5272549"/>
                </a:cubicBezTo>
                <a:close/>
                <a:moveTo>
                  <a:pt x="10629900" y="0"/>
                </a:moveTo>
                <a:cubicBezTo>
                  <a:pt x="16500633" y="0"/>
                  <a:pt x="21259801" y="4759168"/>
                  <a:pt x="21259801" y="10629900"/>
                </a:cubicBezTo>
                <a:cubicBezTo>
                  <a:pt x="21259801" y="16500632"/>
                  <a:pt x="16500633" y="21259800"/>
                  <a:pt x="10629900" y="21259800"/>
                </a:cubicBezTo>
                <a:cubicBezTo>
                  <a:pt x="4759168" y="21259800"/>
                  <a:pt x="0" y="16500632"/>
                  <a:pt x="0" y="10629900"/>
                </a:cubicBezTo>
                <a:cubicBezTo>
                  <a:pt x="0" y="4759168"/>
                  <a:pt x="4759168" y="0"/>
                  <a:pt x="10629900"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45" name="Freeform 5">
            <a:extLst>
              <a:ext uri="{FF2B5EF4-FFF2-40B4-BE49-F238E27FC236}">
                <a16:creationId xmlns:a16="http://schemas.microsoft.com/office/drawing/2014/main" id="{27CC15E1-61D3-4706-84AB-BAB6AEBED9B4}"/>
              </a:ext>
            </a:extLst>
          </p:cNvPr>
          <p:cNvSpPr>
            <a:spLocks/>
          </p:cNvSpPr>
          <p:nvPr/>
        </p:nvSpPr>
        <p:spPr bwMode="auto">
          <a:xfrm>
            <a:off x="2590465" y="-78007"/>
            <a:ext cx="7011071" cy="7014014"/>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gradFill flip="none" rotWithShape="1">
            <a:gsLst>
              <a:gs pos="0">
                <a:schemeClr val="tx2">
                  <a:alpha val="90000"/>
                </a:schemeClr>
              </a:gs>
              <a:gs pos="100000">
                <a:schemeClr val="accent1">
                  <a:alpha val="86000"/>
                </a:schemeClr>
              </a:gs>
            </a:gsLst>
            <a:path path="circle">
              <a:fillToRect l="100000" t="100000"/>
            </a:path>
            <a:tileRect r="-100000" b="-100000"/>
          </a:gradFill>
          <a:ln>
            <a:noFill/>
          </a:ln>
          <a:effectLst/>
        </p:spPr>
        <p:txBody>
          <a:bodyPr vert="horz" wrap="square" lIns="45714" tIns="22857" rIns="45714" bIns="22857" numCol="1" anchor="t" anchorCtr="0" compatLnSpc="1">
            <a:prstTxWarp prst="textNoShape">
              <a:avLst/>
            </a:prstTxWarp>
          </a:bodyPr>
          <a:lstStyle/>
          <a:p>
            <a:endParaRPr lang="en-US" sz="900"/>
          </a:p>
        </p:txBody>
      </p:sp>
      <p:sp>
        <p:nvSpPr>
          <p:cNvPr id="13" name="TextBox 12">
            <a:extLst>
              <a:ext uri="{FF2B5EF4-FFF2-40B4-BE49-F238E27FC236}">
                <a16:creationId xmlns:a16="http://schemas.microsoft.com/office/drawing/2014/main" id="{DCABA166-D0DB-45FD-ACA1-A23BDE3FC59E}"/>
              </a:ext>
            </a:extLst>
          </p:cNvPr>
          <p:cNvSpPr txBox="1"/>
          <p:nvPr/>
        </p:nvSpPr>
        <p:spPr>
          <a:xfrm>
            <a:off x="4677184" y="2575081"/>
            <a:ext cx="2837636" cy="1707840"/>
          </a:xfrm>
          <a:prstGeom prst="rect">
            <a:avLst/>
          </a:prstGeom>
          <a:noFill/>
        </p:spPr>
        <p:txBody>
          <a:bodyPr wrap="none" rtlCol="0" anchor="ctr">
            <a:spAutoFit/>
          </a:bodyPr>
          <a:lstStyle/>
          <a:p>
            <a:pPr algn="ctr"/>
            <a:r>
              <a:rPr lang="en-US" sz="10498" b="1" dirty="0">
                <a:solidFill>
                  <a:srgbClr val="FFFFFF"/>
                </a:solidFill>
                <a:effectLst>
                  <a:outerShdw blurRad="241300" sx="102000" sy="102000" algn="ctr" rotWithShape="0">
                    <a:schemeClr val="accent1">
                      <a:alpha val="66000"/>
                    </a:schemeClr>
                  </a:outerShdw>
                </a:effectLst>
                <a:latin typeface="+mj-lt"/>
              </a:rPr>
              <a:t>Q&amp;A</a:t>
            </a:r>
          </a:p>
        </p:txBody>
      </p:sp>
      <p:sp>
        <p:nvSpPr>
          <p:cNvPr id="9" name="Oval 8">
            <a:extLst>
              <a:ext uri="{FF2B5EF4-FFF2-40B4-BE49-F238E27FC236}">
                <a16:creationId xmlns:a16="http://schemas.microsoft.com/office/drawing/2014/main" id="{589C44AC-8CB6-47E8-A0D5-7474F730B95E}"/>
              </a:ext>
            </a:extLst>
          </p:cNvPr>
          <p:cNvSpPr/>
          <p:nvPr/>
        </p:nvSpPr>
        <p:spPr>
          <a:xfrm>
            <a:off x="2148543" y="-518457"/>
            <a:ext cx="7894914" cy="7894914"/>
          </a:xfrm>
          <a:prstGeom prst="ellipse">
            <a:avLst/>
          </a:prstGeom>
          <a:noFill/>
          <a:ln w="762000">
            <a:solidFill>
              <a:schemeClr val="tx1">
                <a:lumMod val="90000"/>
                <a:lumOff val="10000"/>
                <a:alpha val="16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91934954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6800" fill="hold"/>
                                        <p:tgtEl>
                                          <p:spTgt spid="4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6800" fill="hold"/>
                                        <p:tgtEl>
                                          <p:spTgt spid="45"/>
                                        </p:tgtEl>
                                        <p:attrNameLst>
                                          <p:attrName>r</p:attrName>
                                        </p:attrNameLst>
                                      </p:cBhvr>
                                    </p:animRot>
                                  </p:childTnLst>
                                </p:cTn>
                              </p:par>
                              <p:par>
                                <p:cTn id="9" presetID="2" presetClass="entr" presetSubtype="4" decel="100000" fill="hold" grpId="0" nodeType="withEffect">
                                  <p:stCondLst>
                                    <p:cond delay="0"/>
                                  </p:stCondLst>
                                  <p:iterate type="lt">
                                    <p:tmPct val="10000"/>
                                  </p:iterate>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ppt_x"/>
                                          </p:val>
                                        </p:tav>
                                        <p:tav tm="100000">
                                          <p:val>
                                            <p:strVal val="#ppt_x"/>
                                          </p:val>
                                        </p:tav>
                                      </p:tavLst>
                                    </p:anim>
                                    <p:anim calcmode="lin" valueType="num">
                                      <p:cBhvr additive="base">
                                        <p:cTn id="12"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Shape 31">
            <a:extLst>
              <a:ext uri="{FF2B5EF4-FFF2-40B4-BE49-F238E27FC236}">
                <a16:creationId xmlns:a16="http://schemas.microsoft.com/office/drawing/2014/main" id="{78F487C8-F2C3-4FEE-8B1E-150FBA532596}"/>
              </a:ext>
            </a:extLst>
          </p:cNvPr>
          <p:cNvSpPr>
            <a:spLocks/>
          </p:cNvSpPr>
          <p:nvPr/>
        </p:nvSpPr>
        <p:spPr bwMode="auto">
          <a:xfrm rot="1800000">
            <a:off x="-2911617" y="-2905838"/>
            <a:ext cx="12650629" cy="12650630"/>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1">
              <a:alpha val="70000"/>
            </a:schemeClr>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6" name="Freeform: Shape 5">
            <a:extLst>
              <a:ext uri="{FF2B5EF4-FFF2-40B4-BE49-F238E27FC236}">
                <a16:creationId xmlns:a16="http://schemas.microsoft.com/office/drawing/2014/main" id="{86513FE8-59B4-4272-8D06-AF6F1DE4C281}"/>
              </a:ext>
            </a:extLst>
          </p:cNvPr>
          <p:cNvSpPr>
            <a:spLocks/>
          </p:cNvSpPr>
          <p:nvPr/>
        </p:nvSpPr>
        <p:spPr bwMode="auto">
          <a:xfrm rot="20700000">
            <a:off x="-2665329" y="-2650027"/>
            <a:ext cx="12158053" cy="12158054"/>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4">
              <a:alpha val="70000"/>
            </a:schemeClr>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5" name="Freeform: Shape 4">
            <a:extLst>
              <a:ext uri="{FF2B5EF4-FFF2-40B4-BE49-F238E27FC236}">
                <a16:creationId xmlns:a16="http://schemas.microsoft.com/office/drawing/2014/main" id="{F31E18FD-DCDF-4791-B24A-41326B9A49B1}"/>
              </a:ext>
            </a:extLst>
          </p:cNvPr>
          <p:cNvSpPr>
            <a:spLocks/>
          </p:cNvSpPr>
          <p:nvPr/>
        </p:nvSpPr>
        <p:spPr bwMode="auto">
          <a:xfrm rot="20989499">
            <a:off x="-2911617" y="-2896315"/>
            <a:ext cx="12650629" cy="12650630"/>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1">
              <a:alpha val="70000"/>
            </a:schemeClr>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4" name="Freeform: Shape 3">
            <a:extLst>
              <a:ext uri="{FF2B5EF4-FFF2-40B4-BE49-F238E27FC236}">
                <a16:creationId xmlns:a16="http://schemas.microsoft.com/office/drawing/2014/main" id="{BF11C7FA-A585-49E4-8246-72E1EAC903BC}"/>
              </a:ext>
            </a:extLst>
          </p:cNvPr>
          <p:cNvSpPr>
            <a:spLocks/>
          </p:cNvSpPr>
          <p:nvPr/>
        </p:nvSpPr>
        <p:spPr bwMode="auto">
          <a:xfrm>
            <a:off x="-3367733" y="-3320680"/>
            <a:ext cx="13569205" cy="13569206"/>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rgbClr val="C1E5F5"/>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16" name="TextBox 15">
            <a:extLst>
              <a:ext uri="{FF2B5EF4-FFF2-40B4-BE49-F238E27FC236}">
                <a16:creationId xmlns:a16="http://schemas.microsoft.com/office/drawing/2014/main" id="{FFF66CFC-DAF3-4899-AEA5-398B34C1B014}"/>
              </a:ext>
            </a:extLst>
          </p:cNvPr>
          <p:cNvSpPr txBox="1"/>
          <p:nvPr/>
        </p:nvSpPr>
        <p:spPr>
          <a:xfrm>
            <a:off x="7326644" y="2023300"/>
            <a:ext cx="3498230" cy="1323439"/>
          </a:xfrm>
          <a:prstGeom prst="rect">
            <a:avLst/>
          </a:prstGeom>
          <a:noFill/>
        </p:spPr>
        <p:txBody>
          <a:bodyPr wrap="square" rtlCol="0">
            <a:spAutoFit/>
          </a:bodyPr>
          <a:lstStyle/>
          <a:p>
            <a:r>
              <a:rPr lang="en-UM" sz="6000" b="1" dirty="0">
                <a:latin typeface="+mj-lt"/>
              </a:rPr>
              <a:t>Agenda</a:t>
            </a:r>
            <a:endParaRPr lang="en-GB" sz="6000" b="1" dirty="0">
              <a:latin typeface="+mj-lt"/>
            </a:endParaRPr>
          </a:p>
          <a:p>
            <a:r>
              <a:rPr lang="en-GB" sz="2000" b="1" dirty="0">
                <a:latin typeface="+mj-lt"/>
              </a:rPr>
              <a:t>of the day</a:t>
            </a:r>
            <a:endParaRPr lang="en-US" sz="2000" b="1" dirty="0">
              <a:latin typeface="+mj-lt"/>
            </a:endParaRPr>
          </a:p>
        </p:txBody>
      </p:sp>
      <p:sp>
        <p:nvSpPr>
          <p:cNvPr id="17" name="TextBox 16">
            <a:extLst>
              <a:ext uri="{FF2B5EF4-FFF2-40B4-BE49-F238E27FC236}">
                <a16:creationId xmlns:a16="http://schemas.microsoft.com/office/drawing/2014/main" id="{0CABCB98-C11B-47E6-9C49-C8BB27DB96E4}"/>
              </a:ext>
            </a:extLst>
          </p:cNvPr>
          <p:cNvSpPr txBox="1"/>
          <p:nvPr/>
        </p:nvSpPr>
        <p:spPr>
          <a:xfrm>
            <a:off x="7343696" y="3384175"/>
            <a:ext cx="3440181" cy="1384995"/>
          </a:xfrm>
          <a:prstGeom prst="rect">
            <a:avLst/>
          </a:prstGeom>
          <a:noFill/>
        </p:spPr>
        <p:txBody>
          <a:bodyPr wrap="square" rtlCol="0">
            <a:spAutoFit/>
          </a:bodyPr>
          <a:lstStyle/>
          <a:p>
            <a:r>
              <a:rPr lang="en-US" sz="1200" b="1" dirty="0"/>
              <a:t>Introduction</a:t>
            </a:r>
          </a:p>
          <a:p>
            <a:endParaRPr lang="en-US" sz="1200" b="1" dirty="0"/>
          </a:p>
          <a:p>
            <a:r>
              <a:rPr lang="en-US" sz="1200" b="1" dirty="0"/>
              <a:t>General Data</a:t>
            </a:r>
          </a:p>
          <a:p>
            <a:endParaRPr lang="en-US" sz="1200" b="1" dirty="0"/>
          </a:p>
          <a:p>
            <a:r>
              <a:rPr lang="en-US" sz="1200" b="1" dirty="0"/>
              <a:t>Recommendations &amp; Limitations</a:t>
            </a:r>
          </a:p>
          <a:p>
            <a:endParaRPr lang="en-US" sz="1200" b="1" dirty="0"/>
          </a:p>
          <a:p>
            <a:r>
              <a:rPr lang="en-US" sz="1200" b="1" dirty="0"/>
              <a:t>Q&amp;A</a:t>
            </a:r>
          </a:p>
        </p:txBody>
      </p:sp>
      <p:grpSp>
        <p:nvGrpSpPr>
          <p:cNvPr id="2" name="Group 1">
            <a:extLst>
              <a:ext uri="{FF2B5EF4-FFF2-40B4-BE49-F238E27FC236}">
                <a16:creationId xmlns:a16="http://schemas.microsoft.com/office/drawing/2014/main" id="{CAD45B54-FC51-5F98-6CA9-EF512B96ECE6}"/>
              </a:ext>
            </a:extLst>
          </p:cNvPr>
          <p:cNvGrpSpPr/>
          <p:nvPr/>
        </p:nvGrpSpPr>
        <p:grpSpPr>
          <a:xfrm>
            <a:off x="6973237" y="3292103"/>
            <a:ext cx="214943" cy="481230"/>
            <a:chOff x="17999018" y="2392600"/>
            <a:chExt cx="1869688" cy="4185984"/>
          </a:xfrm>
        </p:grpSpPr>
        <p:sp>
          <p:nvSpPr>
            <p:cNvPr id="7" name="Freeform 9">
              <a:extLst>
                <a:ext uri="{FF2B5EF4-FFF2-40B4-BE49-F238E27FC236}">
                  <a16:creationId xmlns:a16="http://schemas.microsoft.com/office/drawing/2014/main" id="{F02D2690-B8CB-C37E-E601-C2A6EAA1EBD0}"/>
                </a:ext>
              </a:extLst>
            </p:cNvPr>
            <p:cNvSpPr>
              <a:spLocks/>
            </p:cNvSpPr>
            <p:nvPr/>
          </p:nvSpPr>
          <p:spPr bwMode="auto">
            <a:xfrm>
              <a:off x="17999018" y="3500217"/>
              <a:ext cx="1869688" cy="1770853"/>
            </a:xfrm>
            <a:custGeom>
              <a:avLst/>
              <a:gdLst>
                <a:gd name="T0" fmla="*/ 3641 w 3724"/>
                <a:gd name="T1" fmla="*/ 2673 h 3562"/>
                <a:gd name="T2" fmla="*/ 3190 w 3724"/>
                <a:gd name="T3" fmla="*/ 3334 h 3562"/>
                <a:gd name="T4" fmla="*/ 2260 w 3724"/>
                <a:gd name="T5" fmla="*/ 3523 h 3562"/>
                <a:gd name="T6" fmla="*/ 1132 w 3724"/>
                <a:gd name="T7" fmla="*/ 3304 h 3562"/>
                <a:gd name="T8" fmla="*/ 283 w 3724"/>
                <a:gd name="T9" fmla="*/ 2841 h 3562"/>
                <a:gd name="T10" fmla="*/ 31 w 3724"/>
                <a:gd name="T11" fmla="*/ 2052 h 3562"/>
                <a:gd name="T12" fmla="*/ 744 w 3724"/>
                <a:gd name="T13" fmla="*/ 832 h 3562"/>
                <a:gd name="T14" fmla="*/ 2623 w 3724"/>
                <a:gd name="T15" fmla="*/ 476 h 3562"/>
                <a:gd name="T16" fmla="*/ 3641 w 3724"/>
                <a:gd name="T17" fmla="*/ 2673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4" h="3562">
                  <a:moveTo>
                    <a:pt x="3641" y="2673"/>
                  </a:moveTo>
                  <a:cubicBezTo>
                    <a:pt x="3589" y="2943"/>
                    <a:pt x="3405" y="3168"/>
                    <a:pt x="3190" y="3334"/>
                  </a:cubicBezTo>
                  <a:cubicBezTo>
                    <a:pt x="3044" y="3446"/>
                    <a:pt x="2697" y="3562"/>
                    <a:pt x="2260" y="3523"/>
                  </a:cubicBezTo>
                  <a:cubicBezTo>
                    <a:pt x="1920" y="3492"/>
                    <a:pt x="1251" y="3343"/>
                    <a:pt x="1132" y="3304"/>
                  </a:cubicBezTo>
                  <a:cubicBezTo>
                    <a:pt x="845" y="3213"/>
                    <a:pt x="487" y="3062"/>
                    <a:pt x="283" y="2841"/>
                  </a:cubicBezTo>
                  <a:cubicBezTo>
                    <a:pt x="99" y="2640"/>
                    <a:pt x="0" y="2310"/>
                    <a:pt x="31" y="2052"/>
                  </a:cubicBezTo>
                  <a:cubicBezTo>
                    <a:pt x="86" y="1632"/>
                    <a:pt x="460" y="1119"/>
                    <a:pt x="744" y="832"/>
                  </a:cubicBezTo>
                  <a:cubicBezTo>
                    <a:pt x="1054" y="517"/>
                    <a:pt x="1913" y="0"/>
                    <a:pt x="2623" y="476"/>
                  </a:cubicBezTo>
                  <a:cubicBezTo>
                    <a:pt x="3477" y="1050"/>
                    <a:pt x="3724" y="2258"/>
                    <a:pt x="3641" y="2673"/>
                  </a:cubicBezTo>
                  <a:close/>
                </a:path>
              </a:pathLst>
            </a:custGeom>
            <a:solidFill>
              <a:srgbClr val="57BBE1"/>
            </a:solidFill>
            <a:ln>
              <a:noFill/>
            </a:ln>
            <a:effectLst>
              <a:outerShdw blurRad="673100" dist="241300" dir="5400000" algn="ctr" rotWithShape="0">
                <a:schemeClr val="accent3">
                  <a:alpha val="67000"/>
                </a:schemeClr>
              </a:outerShdw>
            </a:effectLst>
          </p:spPr>
          <p:txBody>
            <a:bodyPr vert="horz" wrap="square" lIns="34290" tIns="17145" rIns="34290" bIns="17145" numCol="1" anchor="ctr" anchorCtr="0" compatLnSpc="1">
              <a:prstTxWarp prst="textNoShape">
                <a:avLst/>
              </a:prstTxWarp>
            </a:bodyPr>
            <a:lstStyle/>
            <a:p>
              <a:pPr algn="ctr" defTabSz="342900">
                <a:defRPr/>
              </a:pPr>
              <a:endParaRPr lang="en-US" sz="3300">
                <a:solidFill>
                  <a:srgbClr val="FFFFFF"/>
                </a:solidFill>
                <a:latin typeface="Designball-Charts-01" pitchFamily="2" charset="0"/>
                <a:ea typeface="Open Sans" panose="020B0606030504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EBE9136-405E-187C-FC04-F5CF27E9A9DD}"/>
                </a:ext>
              </a:extLst>
            </p:cNvPr>
            <p:cNvSpPr/>
            <p:nvPr/>
          </p:nvSpPr>
          <p:spPr>
            <a:xfrm>
              <a:off x="18328972" y="2392600"/>
              <a:ext cx="1196412" cy="4185984"/>
            </a:xfrm>
            <a:prstGeom prst="rect">
              <a:avLst/>
            </a:prstGeom>
          </p:spPr>
          <p:txBody>
            <a:bodyPr wrap="none" anchor="ctr">
              <a:spAutoFit/>
            </a:bodyPr>
            <a:lstStyle/>
            <a:p>
              <a:pPr algn="ctr" defTabSz="342900">
                <a:defRPr/>
              </a:pPr>
              <a:endParaRPr lang="en-US" sz="3600" dirty="0">
                <a:solidFill>
                  <a:srgbClr val="FFFFFF"/>
                </a:solidFill>
                <a:latin typeface="Designball-Charts-01" pitchFamily="2" charset="0"/>
                <a:ea typeface="Open Sans" panose="020B0606030504020204" pitchFamily="34" charset="0"/>
                <a:cs typeface="Arial" panose="020B0604020202020204" pitchFamily="34" charset="0"/>
              </a:endParaRPr>
            </a:p>
          </p:txBody>
        </p:sp>
      </p:grpSp>
      <p:grpSp>
        <p:nvGrpSpPr>
          <p:cNvPr id="9" name="Group 8">
            <a:extLst>
              <a:ext uri="{FF2B5EF4-FFF2-40B4-BE49-F238E27FC236}">
                <a16:creationId xmlns:a16="http://schemas.microsoft.com/office/drawing/2014/main" id="{B0BFE90B-18F7-7661-B3AA-807250DBFFD5}"/>
              </a:ext>
            </a:extLst>
          </p:cNvPr>
          <p:cNvGrpSpPr/>
          <p:nvPr/>
        </p:nvGrpSpPr>
        <p:grpSpPr>
          <a:xfrm>
            <a:off x="6973237" y="3659346"/>
            <a:ext cx="203581" cy="481230"/>
            <a:chOff x="18048435" y="2392598"/>
            <a:chExt cx="1770853" cy="4185991"/>
          </a:xfrm>
        </p:grpSpPr>
        <p:sp>
          <p:nvSpPr>
            <p:cNvPr id="10" name="Freeform 9">
              <a:extLst>
                <a:ext uri="{FF2B5EF4-FFF2-40B4-BE49-F238E27FC236}">
                  <a16:creationId xmlns:a16="http://schemas.microsoft.com/office/drawing/2014/main" id="{E90B3CA1-EF7A-57B3-9BEF-E2765347ECC4}"/>
                </a:ext>
              </a:extLst>
            </p:cNvPr>
            <p:cNvSpPr>
              <a:spLocks/>
            </p:cNvSpPr>
            <p:nvPr/>
          </p:nvSpPr>
          <p:spPr bwMode="auto">
            <a:xfrm rot="3600000">
              <a:off x="17999018" y="3500217"/>
              <a:ext cx="1869688" cy="1770853"/>
            </a:xfrm>
            <a:custGeom>
              <a:avLst/>
              <a:gdLst>
                <a:gd name="T0" fmla="*/ 3641 w 3724"/>
                <a:gd name="T1" fmla="*/ 2673 h 3562"/>
                <a:gd name="T2" fmla="*/ 3190 w 3724"/>
                <a:gd name="T3" fmla="*/ 3334 h 3562"/>
                <a:gd name="T4" fmla="*/ 2260 w 3724"/>
                <a:gd name="T5" fmla="*/ 3523 h 3562"/>
                <a:gd name="T6" fmla="*/ 1132 w 3724"/>
                <a:gd name="T7" fmla="*/ 3304 h 3562"/>
                <a:gd name="T8" fmla="*/ 283 w 3724"/>
                <a:gd name="T9" fmla="*/ 2841 h 3562"/>
                <a:gd name="T10" fmla="*/ 31 w 3724"/>
                <a:gd name="T11" fmla="*/ 2052 h 3562"/>
                <a:gd name="T12" fmla="*/ 744 w 3724"/>
                <a:gd name="T13" fmla="*/ 832 h 3562"/>
                <a:gd name="T14" fmla="*/ 2623 w 3724"/>
                <a:gd name="T15" fmla="*/ 476 h 3562"/>
                <a:gd name="T16" fmla="*/ 3641 w 3724"/>
                <a:gd name="T17" fmla="*/ 2673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4" h="3562">
                  <a:moveTo>
                    <a:pt x="3641" y="2673"/>
                  </a:moveTo>
                  <a:cubicBezTo>
                    <a:pt x="3589" y="2943"/>
                    <a:pt x="3405" y="3168"/>
                    <a:pt x="3190" y="3334"/>
                  </a:cubicBezTo>
                  <a:cubicBezTo>
                    <a:pt x="3044" y="3446"/>
                    <a:pt x="2697" y="3562"/>
                    <a:pt x="2260" y="3523"/>
                  </a:cubicBezTo>
                  <a:cubicBezTo>
                    <a:pt x="1920" y="3492"/>
                    <a:pt x="1251" y="3343"/>
                    <a:pt x="1132" y="3304"/>
                  </a:cubicBezTo>
                  <a:cubicBezTo>
                    <a:pt x="845" y="3213"/>
                    <a:pt x="487" y="3062"/>
                    <a:pt x="283" y="2841"/>
                  </a:cubicBezTo>
                  <a:cubicBezTo>
                    <a:pt x="99" y="2640"/>
                    <a:pt x="0" y="2310"/>
                    <a:pt x="31" y="2052"/>
                  </a:cubicBezTo>
                  <a:cubicBezTo>
                    <a:pt x="86" y="1632"/>
                    <a:pt x="460" y="1119"/>
                    <a:pt x="744" y="832"/>
                  </a:cubicBezTo>
                  <a:cubicBezTo>
                    <a:pt x="1054" y="517"/>
                    <a:pt x="1913" y="0"/>
                    <a:pt x="2623" y="476"/>
                  </a:cubicBezTo>
                  <a:cubicBezTo>
                    <a:pt x="3477" y="1050"/>
                    <a:pt x="3724" y="2258"/>
                    <a:pt x="3641" y="2673"/>
                  </a:cubicBezTo>
                  <a:close/>
                </a:path>
              </a:pathLst>
            </a:custGeom>
            <a:solidFill>
              <a:srgbClr val="57BBE1"/>
            </a:solidFill>
            <a:ln>
              <a:noFill/>
            </a:ln>
            <a:effectLst>
              <a:outerShdw blurRad="673100" dist="241300" dir="5400000" algn="ctr" rotWithShape="0">
                <a:schemeClr val="accent6">
                  <a:alpha val="67000"/>
                </a:schemeClr>
              </a:outerShdw>
            </a:effectLst>
          </p:spPr>
          <p:txBody>
            <a:bodyPr vert="horz" wrap="square" lIns="34290" tIns="17145" rIns="34290" bIns="17145" numCol="1" anchor="ctr" anchorCtr="0" compatLnSpc="1">
              <a:prstTxWarp prst="textNoShape">
                <a:avLst/>
              </a:prstTxWarp>
            </a:bodyPr>
            <a:lstStyle/>
            <a:p>
              <a:pPr algn="ctr" defTabSz="342900"/>
              <a:endParaRPr lang="en-US" sz="3300">
                <a:solidFill>
                  <a:srgbClr val="FFFFFF"/>
                </a:solidFill>
                <a:latin typeface="Designball-Edu-01" pitchFamily="2" charset="0"/>
                <a:ea typeface="Open Sans" panose="020B0606030504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1A33C0D1-DFCA-B57A-735B-B24DF7923105}"/>
                </a:ext>
              </a:extLst>
            </p:cNvPr>
            <p:cNvSpPr/>
            <p:nvPr/>
          </p:nvSpPr>
          <p:spPr>
            <a:xfrm>
              <a:off x="18328973" y="2392598"/>
              <a:ext cx="1196417" cy="4185991"/>
            </a:xfrm>
            <a:prstGeom prst="rect">
              <a:avLst/>
            </a:prstGeom>
          </p:spPr>
          <p:txBody>
            <a:bodyPr wrap="none" anchor="ctr">
              <a:spAutoFit/>
            </a:bodyPr>
            <a:lstStyle/>
            <a:p>
              <a:pPr algn="ctr" defTabSz="342900">
                <a:defRPr/>
              </a:pPr>
              <a:endParaRPr lang="en-US" sz="3600" dirty="0">
                <a:solidFill>
                  <a:srgbClr val="FFFFFF"/>
                </a:solidFill>
                <a:latin typeface="Designball-Charts-01" pitchFamily="2" charset="0"/>
                <a:ea typeface="Open Sans" panose="020B0606030504020204" pitchFamily="34" charset="0"/>
                <a:cs typeface="Arial" panose="020B0604020202020204" pitchFamily="34" charset="0"/>
              </a:endParaRPr>
            </a:p>
          </p:txBody>
        </p:sp>
      </p:grpSp>
      <p:grpSp>
        <p:nvGrpSpPr>
          <p:cNvPr id="12" name="Group 11">
            <a:extLst>
              <a:ext uri="{FF2B5EF4-FFF2-40B4-BE49-F238E27FC236}">
                <a16:creationId xmlns:a16="http://schemas.microsoft.com/office/drawing/2014/main" id="{D79E9EB2-7511-1B6A-38B8-D6CFF0840461}"/>
              </a:ext>
            </a:extLst>
          </p:cNvPr>
          <p:cNvGrpSpPr/>
          <p:nvPr/>
        </p:nvGrpSpPr>
        <p:grpSpPr>
          <a:xfrm>
            <a:off x="6973237" y="4026589"/>
            <a:ext cx="214943" cy="446856"/>
            <a:chOff x="17999018" y="2349821"/>
            <a:chExt cx="1869688" cy="3886985"/>
          </a:xfrm>
        </p:grpSpPr>
        <p:sp>
          <p:nvSpPr>
            <p:cNvPr id="13" name="Freeform 9">
              <a:extLst>
                <a:ext uri="{FF2B5EF4-FFF2-40B4-BE49-F238E27FC236}">
                  <a16:creationId xmlns:a16="http://schemas.microsoft.com/office/drawing/2014/main" id="{5ABA32B3-A8BC-43E2-E900-CE7B11F3B9B3}"/>
                </a:ext>
              </a:extLst>
            </p:cNvPr>
            <p:cNvSpPr>
              <a:spLocks/>
            </p:cNvSpPr>
            <p:nvPr/>
          </p:nvSpPr>
          <p:spPr bwMode="auto">
            <a:xfrm rot="9000000">
              <a:off x="17999018" y="3500217"/>
              <a:ext cx="1869688" cy="1770853"/>
            </a:xfrm>
            <a:custGeom>
              <a:avLst/>
              <a:gdLst>
                <a:gd name="T0" fmla="*/ 3641 w 3724"/>
                <a:gd name="T1" fmla="*/ 2673 h 3562"/>
                <a:gd name="T2" fmla="*/ 3190 w 3724"/>
                <a:gd name="T3" fmla="*/ 3334 h 3562"/>
                <a:gd name="T4" fmla="*/ 2260 w 3724"/>
                <a:gd name="T5" fmla="*/ 3523 h 3562"/>
                <a:gd name="T6" fmla="*/ 1132 w 3724"/>
                <a:gd name="T7" fmla="*/ 3304 h 3562"/>
                <a:gd name="T8" fmla="*/ 283 w 3724"/>
                <a:gd name="T9" fmla="*/ 2841 h 3562"/>
                <a:gd name="T10" fmla="*/ 31 w 3724"/>
                <a:gd name="T11" fmla="*/ 2052 h 3562"/>
                <a:gd name="T12" fmla="*/ 744 w 3724"/>
                <a:gd name="T13" fmla="*/ 832 h 3562"/>
                <a:gd name="T14" fmla="*/ 2623 w 3724"/>
                <a:gd name="T15" fmla="*/ 476 h 3562"/>
                <a:gd name="T16" fmla="*/ 3641 w 3724"/>
                <a:gd name="T17" fmla="*/ 2673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4" h="3562">
                  <a:moveTo>
                    <a:pt x="3641" y="2673"/>
                  </a:moveTo>
                  <a:cubicBezTo>
                    <a:pt x="3589" y="2943"/>
                    <a:pt x="3405" y="3168"/>
                    <a:pt x="3190" y="3334"/>
                  </a:cubicBezTo>
                  <a:cubicBezTo>
                    <a:pt x="3044" y="3446"/>
                    <a:pt x="2697" y="3562"/>
                    <a:pt x="2260" y="3523"/>
                  </a:cubicBezTo>
                  <a:cubicBezTo>
                    <a:pt x="1920" y="3492"/>
                    <a:pt x="1251" y="3343"/>
                    <a:pt x="1132" y="3304"/>
                  </a:cubicBezTo>
                  <a:cubicBezTo>
                    <a:pt x="845" y="3213"/>
                    <a:pt x="487" y="3062"/>
                    <a:pt x="283" y="2841"/>
                  </a:cubicBezTo>
                  <a:cubicBezTo>
                    <a:pt x="99" y="2640"/>
                    <a:pt x="0" y="2310"/>
                    <a:pt x="31" y="2052"/>
                  </a:cubicBezTo>
                  <a:cubicBezTo>
                    <a:pt x="86" y="1632"/>
                    <a:pt x="460" y="1119"/>
                    <a:pt x="744" y="832"/>
                  </a:cubicBezTo>
                  <a:cubicBezTo>
                    <a:pt x="1054" y="517"/>
                    <a:pt x="1913" y="0"/>
                    <a:pt x="2623" y="476"/>
                  </a:cubicBezTo>
                  <a:cubicBezTo>
                    <a:pt x="3477" y="1050"/>
                    <a:pt x="3724" y="2258"/>
                    <a:pt x="3641" y="2673"/>
                  </a:cubicBezTo>
                  <a:close/>
                </a:path>
              </a:pathLst>
            </a:custGeom>
            <a:solidFill>
              <a:srgbClr val="1A7196"/>
            </a:solidFill>
            <a:ln>
              <a:noFill/>
            </a:ln>
            <a:effectLst>
              <a:outerShdw blurRad="673100" dist="241300" dir="5400000" algn="ctr" rotWithShape="0">
                <a:schemeClr val="accent5">
                  <a:alpha val="67000"/>
                </a:schemeClr>
              </a:outerShdw>
            </a:effectLst>
          </p:spPr>
          <p:txBody>
            <a:bodyPr vert="horz" wrap="square" lIns="34290" tIns="17145" rIns="34290" bIns="17145" numCol="1" anchor="ctr" anchorCtr="0" compatLnSpc="1">
              <a:prstTxWarp prst="textNoShape">
                <a:avLst/>
              </a:prstTxWarp>
            </a:bodyPr>
            <a:lstStyle/>
            <a:p>
              <a:pPr algn="ctr" defTabSz="342900"/>
              <a:endParaRPr lang="en-US" sz="3300">
                <a:solidFill>
                  <a:srgbClr val="FFFFFF"/>
                </a:solidFill>
                <a:latin typeface="Designball-Edu-01" pitchFamily="2" charset="0"/>
                <a:ea typeface="Open Sans" panose="020B06060305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6FF1234-ADF6-DBFF-17F6-B4AF409D53DB}"/>
                </a:ext>
              </a:extLst>
            </p:cNvPr>
            <p:cNvSpPr/>
            <p:nvPr/>
          </p:nvSpPr>
          <p:spPr>
            <a:xfrm>
              <a:off x="18232821" y="2349821"/>
              <a:ext cx="1196419" cy="3886985"/>
            </a:xfrm>
            <a:prstGeom prst="rect">
              <a:avLst/>
            </a:prstGeom>
          </p:spPr>
          <p:txBody>
            <a:bodyPr wrap="none" anchor="ctr">
              <a:spAutoFit/>
            </a:bodyPr>
            <a:lstStyle/>
            <a:p>
              <a:pPr algn="ctr" defTabSz="342900">
                <a:defRPr/>
              </a:pPr>
              <a:endParaRPr lang="en-US" sz="3300" dirty="0">
                <a:solidFill>
                  <a:srgbClr val="FFFFFF"/>
                </a:solidFill>
                <a:latin typeface="Designball-Charts-01" pitchFamily="2" charset="0"/>
                <a:ea typeface="Open Sans" panose="020B0606030504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FE0A054D-06A8-8004-531D-75F5C6DFCB0B}"/>
              </a:ext>
            </a:extLst>
          </p:cNvPr>
          <p:cNvGrpSpPr/>
          <p:nvPr/>
        </p:nvGrpSpPr>
        <p:grpSpPr>
          <a:xfrm>
            <a:off x="6973237" y="4359457"/>
            <a:ext cx="214943" cy="481230"/>
            <a:chOff x="17999018" y="2392600"/>
            <a:chExt cx="1869688" cy="4185984"/>
          </a:xfrm>
        </p:grpSpPr>
        <p:sp>
          <p:nvSpPr>
            <p:cNvPr id="20" name="Freeform 9">
              <a:extLst>
                <a:ext uri="{FF2B5EF4-FFF2-40B4-BE49-F238E27FC236}">
                  <a16:creationId xmlns:a16="http://schemas.microsoft.com/office/drawing/2014/main" id="{8F7F5011-D269-C493-F1AF-A1D6EC013AA7}"/>
                </a:ext>
              </a:extLst>
            </p:cNvPr>
            <p:cNvSpPr>
              <a:spLocks/>
            </p:cNvSpPr>
            <p:nvPr/>
          </p:nvSpPr>
          <p:spPr bwMode="auto">
            <a:xfrm>
              <a:off x="17999018" y="3500217"/>
              <a:ext cx="1869688" cy="1770853"/>
            </a:xfrm>
            <a:custGeom>
              <a:avLst/>
              <a:gdLst>
                <a:gd name="T0" fmla="*/ 3641 w 3724"/>
                <a:gd name="T1" fmla="*/ 2673 h 3562"/>
                <a:gd name="T2" fmla="*/ 3190 w 3724"/>
                <a:gd name="T3" fmla="*/ 3334 h 3562"/>
                <a:gd name="T4" fmla="*/ 2260 w 3724"/>
                <a:gd name="T5" fmla="*/ 3523 h 3562"/>
                <a:gd name="T6" fmla="*/ 1132 w 3724"/>
                <a:gd name="T7" fmla="*/ 3304 h 3562"/>
                <a:gd name="T8" fmla="*/ 283 w 3724"/>
                <a:gd name="T9" fmla="*/ 2841 h 3562"/>
                <a:gd name="T10" fmla="*/ 31 w 3724"/>
                <a:gd name="T11" fmla="*/ 2052 h 3562"/>
                <a:gd name="T12" fmla="*/ 744 w 3724"/>
                <a:gd name="T13" fmla="*/ 832 h 3562"/>
                <a:gd name="T14" fmla="*/ 2623 w 3724"/>
                <a:gd name="T15" fmla="*/ 476 h 3562"/>
                <a:gd name="T16" fmla="*/ 3641 w 3724"/>
                <a:gd name="T17" fmla="*/ 2673 h 3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24" h="3562">
                  <a:moveTo>
                    <a:pt x="3641" y="2673"/>
                  </a:moveTo>
                  <a:cubicBezTo>
                    <a:pt x="3589" y="2943"/>
                    <a:pt x="3405" y="3168"/>
                    <a:pt x="3190" y="3334"/>
                  </a:cubicBezTo>
                  <a:cubicBezTo>
                    <a:pt x="3044" y="3446"/>
                    <a:pt x="2697" y="3562"/>
                    <a:pt x="2260" y="3523"/>
                  </a:cubicBezTo>
                  <a:cubicBezTo>
                    <a:pt x="1920" y="3492"/>
                    <a:pt x="1251" y="3343"/>
                    <a:pt x="1132" y="3304"/>
                  </a:cubicBezTo>
                  <a:cubicBezTo>
                    <a:pt x="845" y="3213"/>
                    <a:pt x="487" y="3062"/>
                    <a:pt x="283" y="2841"/>
                  </a:cubicBezTo>
                  <a:cubicBezTo>
                    <a:pt x="99" y="2640"/>
                    <a:pt x="0" y="2310"/>
                    <a:pt x="31" y="2052"/>
                  </a:cubicBezTo>
                  <a:cubicBezTo>
                    <a:pt x="86" y="1632"/>
                    <a:pt x="460" y="1119"/>
                    <a:pt x="744" y="832"/>
                  </a:cubicBezTo>
                  <a:cubicBezTo>
                    <a:pt x="1054" y="517"/>
                    <a:pt x="1913" y="0"/>
                    <a:pt x="2623" y="476"/>
                  </a:cubicBezTo>
                  <a:cubicBezTo>
                    <a:pt x="3477" y="1050"/>
                    <a:pt x="3724" y="2258"/>
                    <a:pt x="3641" y="2673"/>
                  </a:cubicBezTo>
                  <a:close/>
                </a:path>
              </a:pathLst>
            </a:custGeom>
            <a:solidFill>
              <a:srgbClr val="57BBE1"/>
            </a:solidFill>
            <a:ln>
              <a:noFill/>
            </a:ln>
            <a:effectLst>
              <a:outerShdw blurRad="673100" dist="241300" dir="5400000" algn="ctr" rotWithShape="0">
                <a:schemeClr val="accent3">
                  <a:alpha val="67000"/>
                </a:schemeClr>
              </a:outerShdw>
            </a:effectLst>
          </p:spPr>
          <p:txBody>
            <a:bodyPr vert="horz" wrap="square" lIns="34290" tIns="17145" rIns="34290" bIns="17145" numCol="1" anchor="ctr" anchorCtr="0" compatLnSpc="1">
              <a:prstTxWarp prst="textNoShape">
                <a:avLst/>
              </a:prstTxWarp>
            </a:bodyPr>
            <a:lstStyle/>
            <a:p>
              <a:pPr algn="ctr" defTabSz="342900">
                <a:defRPr/>
              </a:pPr>
              <a:endParaRPr lang="en-US" sz="3300">
                <a:solidFill>
                  <a:srgbClr val="FFFFFF"/>
                </a:solidFill>
                <a:latin typeface="Designball-Charts-01" pitchFamily="2" charset="0"/>
                <a:ea typeface="Open Sans" panose="020B0606030504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08E55E8C-DFC3-3561-F0E6-F0F1B6B240F2}"/>
                </a:ext>
              </a:extLst>
            </p:cNvPr>
            <p:cNvSpPr/>
            <p:nvPr/>
          </p:nvSpPr>
          <p:spPr>
            <a:xfrm>
              <a:off x="18328972" y="2392600"/>
              <a:ext cx="1196412" cy="4185984"/>
            </a:xfrm>
            <a:prstGeom prst="rect">
              <a:avLst/>
            </a:prstGeom>
          </p:spPr>
          <p:txBody>
            <a:bodyPr wrap="none" anchor="ctr">
              <a:spAutoFit/>
            </a:bodyPr>
            <a:lstStyle/>
            <a:p>
              <a:pPr algn="ctr" defTabSz="342900">
                <a:defRPr/>
              </a:pPr>
              <a:endParaRPr lang="en-US" sz="3600" dirty="0">
                <a:solidFill>
                  <a:srgbClr val="FFFFFF"/>
                </a:solidFill>
                <a:latin typeface="Designball-Charts-01" pitchFamily="2" charset="0"/>
                <a:ea typeface="Open Sans" panose="020B0606030504020204" pitchFamily="34" charset="0"/>
                <a:cs typeface="Arial" panose="020B0604020202020204" pitchFamily="34" charset="0"/>
              </a:endParaRPr>
            </a:p>
          </p:txBody>
        </p:sp>
      </p:grpSp>
    </p:spTree>
    <p:extLst>
      <p:ext uri="{BB962C8B-B14F-4D97-AF65-F5344CB8AC3E}">
        <p14:creationId xmlns:p14="http://schemas.microsoft.com/office/powerpoint/2010/main" val="112470861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8500" fill="hold"/>
                                        <p:tgtEl>
                                          <p:spTgt spid="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5700" fill="hold"/>
                                        <p:tgtEl>
                                          <p:spTgt spid="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5700" fill="hold"/>
                                        <p:tgtEl>
                                          <p:spTgt spid="32"/>
                                        </p:tgtEl>
                                        <p:attrNameLst>
                                          <p:attrName>r</p:attrName>
                                        </p:attrNameLst>
                                      </p:cBhvr>
                                    </p:animRot>
                                  </p:childTnLst>
                                </p:cTn>
                              </p:par>
                              <p:par>
                                <p:cTn id="13" presetID="2" presetClass="entr" presetSubtype="4" decel="100000" fill="hold" grpId="0" nodeType="withEffect">
                                  <p:stCondLst>
                                    <p:cond delay="1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1500" fill="hold"/>
                                        <p:tgtEl>
                                          <p:spTgt spid="16"/>
                                        </p:tgtEl>
                                        <p:attrNameLst>
                                          <p:attrName>ppt_x</p:attrName>
                                        </p:attrNameLst>
                                      </p:cBhvr>
                                      <p:tavLst>
                                        <p:tav tm="0">
                                          <p:val>
                                            <p:strVal val="#ppt_x"/>
                                          </p:val>
                                        </p:tav>
                                        <p:tav tm="100000">
                                          <p:val>
                                            <p:strVal val="#ppt_x"/>
                                          </p:val>
                                        </p:tav>
                                      </p:tavLst>
                                    </p:anim>
                                    <p:anim calcmode="lin" valueType="num">
                                      <p:cBhvr additive="base">
                                        <p:cTn id="16" dur="1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1500" fill="hold"/>
                                        <p:tgtEl>
                                          <p:spTgt spid="17"/>
                                        </p:tgtEl>
                                        <p:attrNameLst>
                                          <p:attrName>ppt_x</p:attrName>
                                        </p:attrNameLst>
                                      </p:cBhvr>
                                      <p:tavLst>
                                        <p:tav tm="0">
                                          <p:val>
                                            <p:strVal val="#ppt_x"/>
                                          </p:val>
                                        </p:tav>
                                        <p:tav tm="100000">
                                          <p:val>
                                            <p:strVal val="#ppt_x"/>
                                          </p:val>
                                        </p:tav>
                                      </p:tavLst>
                                    </p:anim>
                                    <p:anim calcmode="lin" valueType="num">
                                      <p:cBhvr additive="base">
                                        <p:cTn id="20" dur="1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5" grpId="0" animBg="1"/>
      <p:bldP spid="4" grpId="0" animBg="1"/>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6F8324C7-F7FC-475B-B812-D8C271430781}"/>
              </a:ext>
            </a:extLst>
          </p:cNvPr>
          <p:cNvSpPr>
            <a:spLocks/>
          </p:cNvSpPr>
          <p:nvPr/>
        </p:nvSpPr>
        <p:spPr bwMode="auto">
          <a:xfrm>
            <a:off x="-8428867" y="-6757983"/>
            <a:ext cx="20373965" cy="20373967"/>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3" name="Freeform: Shape 2">
            <a:extLst>
              <a:ext uri="{FF2B5EF4-FFF2-40B4-BE49-F238E27FC236}">
                <a16:creationId xmlns:a16="http://schemas.microsoft.com/office/drawing/2014/main" id="{974ACE5C-0BB0-4A10-B500-8B24C5819F00}"/>
              </a:ext>
            </a:extLst>
          </p:cNvPr>
          <p:cNvSpPr>
            <a:spLocks/>
          </p:cNvSpPr>
          <p:nvPr/>
        </p:nvSpPr>
        <p:spPr bwMode="auto">
          <a:xfrm>
            <a:off x="-9447565" y="-7776681"/>
            <a:ext cx="22411362" cy="22411363"/>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1">
              <a:lumMod val="40000"/>
              <a:lumOff val="60000"/>
            </a:schemeClr>
          </a:solidFill>
          <a:ln>
            <a:noFill/>
          </a:ln>
          <a:effectLst>
            <a:outerShdw blurRad="431800" dist="139700" dir="4860000" algn="tl" rotWithShape="0">
              <a:schemeClr val="tx2">
                <a:lumMod val="50000"/>
                <a:alpha val="40000"/>
              </a:schemeClr>
            </a:outerShdw>
          </a:effectLst>
        </p:spPr>
        <p:txBody>
          <a:bodyPr vert="horz" wrap="square" lIns="45708" tIns="22854" rIns="45708" bIns="22854" numCol="1" anchor="t" anchorCtr="0" compatLnSpc="1">
            <a:prstTxWarp prst="textNoShape">
              <a:avLst/>
            </a:prstTxWarp>
            <a:noAutofit/>
          </a:bodyPr>
          <a:lstStyle/>
          <a:p>
            <a:pPr defTabSz="228508"/>
            <a:endParaRPr lang="en-US" sz="900">
              <a:solidFill>
                <a:srgbClr val="172144"/>
              </a:solidFill>
              <a:latin typeface="Calibri"/>
            </a:endParaRPr>
          </a:p>
        </p:txBody>
      </p:sp>
      <p:sp>
        <p:nvSpPr>
          <p:cNvPr id="9" name="Freeform 5">
            <a:extLst>
              <a:ext uri="{FF2B5EF4-FFF2-40B4-BE49-F238E27FC236}">
                <a16:creationId xmlns:a16="http://schemas.microsoft.com/office/drawing/2014/main" id="{BB793674-A3E4-4B4E-945D-5324CF34DEF5}"/>
              </a:ext>
            </a:extLst>
          </p:cNvPr>
          <p:cNvSpPr>
            <a:spLocks/>
          </p:cNvSpPr>
          <p:nvPr/>
        </p:nvSpPr>
        <p:spPr bwMode="auto">
          <a:xfrm>
            <a:off x="7296339" y="2311560"/>
            <a:ext cx="2233943" cy="2234881"/>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rgbClr val="172144"/>
          </a:solidFill>
          <a:ln>
            <a:noFill/>
          </a:ln>
          <a:effectLst>
            <a:outerShdw blurRad="850900" dist="241300" dir="2700000" sx="110000" sy="110000" algn="tl" rotWithShape="0">
              <a:schemeClr val="accent1">
                <a:lumMod val="50000"/>
                <a:alpha val="60000"/>
              </a:schemeClr>
            </a:outerShdw>
          </a:effectLst>
        </p:spPr>
        <p:txBody>
          <a:bodyPr vert="horz" wrap="square" lIns="45714" tIns="22857" rIns="45714" bIns="22857" numCol="1" anchor="t" anchorCtr="0" compatLnSpc="1">
            <a:prstTxWarp prst="textNoShape">
              <a:avLst/>
            </a:prstTxWarp>
          </a:bodyPr>
          <a:lstStyle/>
          <a:p>
            <a:endParaRPr lang="en-US" sz="900"/>
          </a:p>
        </p:txBody>
      </p:sp>
      <p:sp>
        <p:nvSpPr>
          <p:cNvPr id="10" name="Freeform 5">
            <a:extLst>
              <a:ext uri="{FF2B5EF4-FFF2-40B4-BE49-F238E27FC236}">
                <a16:creationId xmlns:a16="http://schemas.microsoft.com/office/drawing/2014/main" id="{F40B9B01-74E6-4179-AE80-90A2F73A1069}"/>
              </a:ext>
            </a:extLst>
          </p:cNvPr>
          <p:cNvSpPr>
            <a:spLocks/>
          </p:cNvSpPr>
          <p:nvPr/>
        </p:nvSpPr>
        <p:spPr bwMode="auto">
          <a:xfrm>
            <a:off x="9909982" y="3877631"/>
            <a:ext cx="1337057" cy="1337619"/>
          </a:xfrm>
          <a:custGeom>
            <a:avLst/>
            <a:gdLst>
              <a:gd name="T0" fmla="*/ 2134 w 2516"/>
              <a:gd name="T1" fmla="*/ 1950 h 2516"/>
              <a:gd name="T2" fmla="*/ 1950 w 2516"/>
              <a:gd name="T3" fmla="*/ 2134 h 2516"/>
              <a:gd name="T4" fmla="*/ 566 w 2516"/>
              <a:gd name="T5" fmla="*/ 2134 h 2516"/>
              <a:gd name="T6" fmla="*/ 382 w 2516"/>
              <a:gd name="T7" fmla="*/ 1950 h 2516"/>
              <a:gd name="T8" fmla="*/ 382 w 2516"/>
              <a:gd name="T9" fmla="*/ 566 h 2516"/>
              <a:gd name="T10" fmla="*/ 566 w 2516"/>
              <a:gd name="T11" fmla="*/ 382 h 2516"/>
              <a:gd name="T12" fmla="*/ 1950 w 2516"/>
              <a:gd name="T13" fmla="*/ 382 h 2516"/>
              <a:gd name="T14" fmla="*/ 2134 w 2516"/>
              <a:gd name="T15" fmla="*/ 566 h 2516"/>
              <a:gd name="T16" fmla="*/ 2134 w 2516"/>
              <a:gd name="T17" fmla="*/ 1950 h 2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6" h="2516">
                <a:moveTo>
                  <a:pt x="2134" y="1950"/>
                </a:moveTo>
                <a:cubicBezTo>
                  <a:pt x="1950" y="2134"/>
                  <a:pt x="1950" y="2134"/>
                  <a:pt x="1950" y="2134"/>
                </a:cubicBezTo>
                <a:cubicBezTo>
                  <a:pt x="1568" y="2516"/>
                  <a:pt x="948" y="2516"/>
                  <a:pt x="566" y="2134"/>
                </a:cubicBezTo>
                <a:cubicBezTo>
                  <a:pt x="382" y="1950"/>
                  <a:pt x="382" y="1950"/>
                  <a:pt x="382" y="1950"/>
                </a:cubicBezTo>
                <a:cubicBezTo>
                  <a:pt x="0" y="1568"/>
                  <a:pt x="0" y="948"/>
                  <a:pt x="382" y="566"/>
                </a:cubicBezTo>
                <a:cubicBezTo>
                  <a:pt x="566" y="382"/>
                  <a:pt x="566" y="382"/>
                  <a:pt x="566" y="382"/>
                </a:cubicBezTo>
                <a:cubicBezTo>
                  <a:pt x="948" y="0"/>
                  <a:pt x="1568" y="0"/>
                  <a:pt x="1950" y="382"/>
                </a:cubicBezTo>
                <a:cubicBezTo>
                  <a:pt x="2134" y="566"/>
                  <a:pt x="2134" y="566"/>
                  <a:pt x="2134" y="566"/>
                </a:cubicBezTo>
                <a:cubicBezTo>
                  <a:pt x="2516" y="948"/>
                  <a:pt x="2516" y="1568"/>
                  <a:pt x="2134" y="1950"/>
                </a:cubicBezTo>
                <a:close/>
              </a:path>
            </a:pathLst>
          </a:custGeom>
          <a:solidFill>
            <a:schemeClr val="bg1"/>
          </a:solidFill>
          <a:ln>
            <a:noFill/>
          </a:ln>
          <a:effectLst>
            <a:outerShdw blurRad="850900" dist="241300" dir="2700000" sx="110000" sy="110000" algn="tl" rotWithShape="0">
              <a:schemeClr val="accent1">
                <a:lumMod val="50000"/>
                <a:alpha val="60000"/>
              </a:schemeClr>
            </a:outerShdw>
            <a:softEdge rad="457200"/>
          </a:effectLst>
        </p:spPr>
        <p:txBody>
          <a:bodyPr vert="horz" wrap="square" lIns="45714" tIns="22857" rIns="45714" bIns="22857" numCol="1" anchor="t" anchorCtr="0" compatLnSpc="1">
            <a:prstTxWarp prst="textNoShape">
              <a:avLst/>
            </a:prstTxWarp>
          </a:bodyPr>
          <a:lstStyle/>
          <a:p>
            <a:endParaRPr lang="en-US" sz="900"/>
          </a:p>
        </p:txBody>
      </p:sp>
      <p:grpSp>
        <p:nvGrpSpPr>
          <p:cNvPr id="2" name="Group 1">
            <a:extLst>
              <a:ext uri="{FF2B5EF4-FFF2-40B4-BE49-F238E27FC236}">
                <a16:creationId xmlns:a16="http://schemas.microsoft.com/office/drawing/2014/main" id="{8768D6EF-6CE1-ACA2-F37F-04A7EDEDBBF3}"/>
              </a:ext>
            </a:extLst>
          </p:cNvPr>
          <p:cNvGrpSpPr/>
          <p:nvPr/>
        </p:nvGrpSpPr>
        <p:grpSpPr>
          <a:xfrm>
            <a:off x="8640218" y="3898391"/>
            <a:ext cx="2074229" cy="856495"/>
            <a:chOff x="11296779" y="6601222"/>
            <a:chExt cx="4148998" cy="1713211"/>
          </a:xfrm>
        </p:grpSpPr>
        <p:sp>
          <p:nvSpPr>
            <p:cNvPr id="5" name="TextBox 4">
              <a:extLst>
                <a:ext uri="{FF2B5EF4-FFF2-40B4-BE49-F238E27FC236}">
                  <a16:creationId xmlns:a16="http://schemas.microsoft.com/office/drawing/2014/main" id="{404913B3-B0E3-6E7E-3694-E03521CC9B04}"/>
                </a:ext>
              </a:extLst>
            </p:cNvPr>
            <p:cNvSpPr txBox="1"/>
            <p:nvPr/>
          </p:nvSpPr>
          <p:spPr>
            <a:xfrm>
              <a:off x="11296779" y="6601222"/>
              <a:ext cx="2311137" cy="1538826"/>
            </a:xfrm>
            <a:prstGeom prst="rect">
              <a:avLst/>
            </a:prstGeom>
            <a:noFill/>
          </p:spPr>
          <p:txBody>
            <a:bodyPr wrap="square" rtlCol="0">
              <a:spAutoFit/>
            </a:bodyPr>
            <a:lstStyle/>
            <a:p>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03.</a:t>
              </a:r>
            </a:p>
          </p:txBody>
        </p:sp>
        <p:sp>
          <p:nvSpPr>
            <p:cNvPr id="6" name="TextBox 5">
              <a:extLst>
                <a:ext uri="{FF2B5EF4-FFF2-40B4-BE49-F238E27FC236}">
                  <a16:creationId xmlns:a16="http://schemas.microsoft.com/office/drawing/2014/main" id="{8F499351-EAB7-5B03-7265-DA8F37825052}"/>
                </a:ext>
              </a:extLst>
            </p:cNvPr>
            <p:cNvSpPr txBox="1"/>
            <p:nvPr/>
          </p:nvSpPr>
          <p:spPr>
            <a:xfrm>
              <a:off x="13623886" y="6714109"/>
              <a:ext cx="1821891" cy="1046575"/>
            </a:xfrm>
            <a:prstGeom prst="rect">
              <a:avLst/>
            </a:prstGeom>
            <a:noFill/>
          </p:spPr>
          <p:txBody>
            <a:bodyPr wrap="none" rtlCol="0">
              <a:spAutoFit/>
            </a:bodyPr>
            <a:lstStyle/>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Ahmed</a:t>
              </a:r>
            </a:p>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AL-Asmi</a:t>
              </a:r>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13" name="TextBox 12">
              <a:extLst>
                <a:ext uri="{FF2B5EF4-FFF2-40B4-BE49-F238E27FC236}">
                  <a16:creationId xmlns:a16="http://schemas.microsoft.com/office/drawing/2014/main" id="{3A00F100-8B0C-08C1-DC7D-B8B55F995BB4}"/>
                </a:ext>
              </a:extLst>
            </p:cNvPr>
            <p:cNvSpPr txBox="1"/>
            <p:nvPr/>
          </p:nvSpPr>
          <p:spPr>
            <a:xfrm>
              <a:off x="13623886" y="7852709"/>
              <a:ext cx="1696839" cy="461724"/>
            </a:xfrm>
            <a:prstGeom prst="rect">
              <a:avLst/>
            </a:prstGeom>
            <a:noFill/>
          </p:spPr>
          <p:txBody>
            <a:bodyPr wrap="none" rtlCol="0">
              <a:spAutoFit/>
            </a:bodyPr>
            <a:lstStyle/>
            <a:p>
              <a:pPr algn="l"/>
              <a:r>
                <a:rPr lang="en-UM" sz="9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t>
              </a:r>
              <a:r>
                <a:rPr lang="en-UM" sz="900" b="1" dirty="0">
                  <a:solidFill>
                    <a:srgbClr val="EEF0FF"/>
                  </a:solidFill>
                  <a:latin typeface="Google Sans"/>
                  <a:ea typeface="Open Sans" panose="020B0606030504020204" pitchFamily="34" charset="0"/>
                  <a:cs typeface="Open Sans" panose="020B0606030504020204" pitchFamily="34" charset="0"/>
                </a:rPr>
                <a:t>A</a:t>
              </a:r>
              <a:r>
                <a:rPr lang="en-GB" sz="900" b="1" i="0" dirty="0" err="1">
                  <a:solidFill>
                    <a:srgbClr val="EEF0FF"/>
                  </a:solidFill>
                  <a:effectLst/>
                  <a:latin typeface="Google Sans"/>
                </a:rPr>
                <a:t>nalyst</a:t>
              </a:r>
              <a:endPar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3557D998-31B1-C6EA-ACB9-FF447F86C83B}"/>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A10F61A9-6033-84C5-E5A8-095C5C905C02}"/>
              </a:ext>
            </a:extLst>
          </p:cNvPr>
          <p:cNvGrpSpPr/>
          <p:nvPr/>
        </p:nvGrpSpPr>
        <p:grpSpPr>
          <a:xfrm>
            <a:off x="8640218" y="5431100"/>
            <a:ext cx="2183233" cy="856495"/>
            <a:chOff x="11296779" y="6601222"/>
            <a:chExt cx="4367035" cy="1713211"/>
          </a:xfrm>
        </p:grpSpPr>
        <p:sp>
          <p:nvSpPr>
            <p:cNvPr id="16" name="TextBox 15">
              <a:extLst>
                <a:ext uri="{FF2B5EF4-FFF2-40B4-BE49-F238E27FC236}">
                  <a16:creationId xmlns:a16="http://schemas.microsoft.com/office/drawing/2014/main" id="{3CD808A9-FB6D-D386-FB03-208AD017FE25}"/>
                </a:ext>
              </a:extLst>
            </p:cNvPr>
            <p:cNvSpPr txBox="1"/>
            <p:nvPr/>
          </p:nvSpPr>
          <p:spPr>
            <a:xfrm>
              <a:off x="11296779" y="6601222"/>
              <a:ext cx="2311137" cy="1538826"/>
            </a:xfrm>
            <a:prstGeom prst="rect">
              <a:avLst/>
            </a:prstGeom>
            <a:noFill/>
          </p:spPr>
          <p:txBody>
            <a:bodyPr wrap="square" rtlCol="0">
              <a:spAutoFit/>
            </a:bodyPr>
            <a:lstStyle/>
            <a:p>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a:t>
              </a:r>
              <a:r>
                <a:rPr lang="en-UM"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4</a:t>
              </a:r>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t>
              </a:r>
            </a:p>
          </p:txBody>
        </p:sp>
        <p:sp>
          <p:nvSpPr>
            <p:cNvPr id="17" name="TextBox 16">
              <a:extLst>
                <a:ext uri="{FF2B5EF4-FFF2-40B4-BE49-F238E27FC236}">
                  <a16:creationId xmlns:a16="http://schemas.microsoft.com/office/drawing/2014/main" id="{D44419AE-86DD-FC1B-2ECF-55208386399D}"/>
                </a:ext>
              </a:extLst>
            </p:cNvPr>
            <p:cNvSpPr txBox="1"/>
            <p:nvPr/>
          </p:nvSpPr>
          <p:spPr>
            <a:xfrm>
              <a:off x="13623886" y="6775486"/>
              <a:ext cx="2039928" cy="1046575"/>
            </a:xfrm>
            <a:prstGeom prst="rect">
              <a:avLst/>
            </a:prstGeom>
            <a:noFill/>
          </p:spPr>
          <p:txBody>
            <a:bodyPr wrap="none" rtlCol="0">
              <a:spAutoFit/>
            </a:bodyPr>
            <a:lstStyle/>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Salman</a:t>
              </a:r>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AL-Majed</a:t>
              </a:r>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18" name="TextBox 17">
              <a:extLst>
                <a:ext uri="{FF2B5EF4-FFF2-40B4-BE49-F238E27FC236}">
                  <a16:creationId xmlns:a16="http://schemas.microsoft.com/office/drawing/2014/main" id="{D18AF998-495B-BCDD-BBDF-EF84A223FA7A}"/>
                </a:ext>
              </a:extLst>
            </p:cNvPr>
            <p:cNvSpPr txBox="1"/>
            <p:nvPr/>
          </p:nvSpPr>
          <p:spPr>
            <a:xfrm>
              <a:off x="13623886" y="7852709"/>
              <a:ext cx="1696839" cy="461724"/>
            </a:xfrm>
            <a:prstGeom prst="rect">
              <a:avLst/>
            </a:prstGeom>
            <a:noFill/>
          </p:spPr>
          <p:txBody>
            <a:bodyPr wrap="none" rtlCol="0">
              <a:spAutoFit/>
            </a:bodyPr>
            <a:lstStyle/>
            <a:p>
              <a:pPr algn="l"/>
              <a:r>
                <a:rPr lang="en-UM" sz="9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t>
              </a:r>
              <a:r>
                <a:rPr lang="en-UM" sz="900" b="1" dirty="0">
                  <a:solidFill>
                    <a:srgbClr val="EEF0FF"/>
                  </a:solidFill>
                  <a:latin typeface="Google Sans"/>
                  <a:ea typeface="Open Sans" panose="020B0606030504020204" pitchFamily="34" charset="0"/>
                  <a:cs typeface="Open Sans" panose="020B0606030504020204" pitchFamily="34" charset="0"/>
                </a:rPr>
                <a:t>A</a:t>
              </a:r>
              <a:r>
                <a:rPr lang="en-GB" sz="900" b="1" i="0" dirty="0" err="1">
                  <a:solidFill>
                    <a:srgbClr val="EEF0FF"/>
                  </a:solidFill>
                  <a:effectLst/>
                  <a:latin typeface="Google Sans"/>
                </a:rPr>
                <a:t>nalyst</a:t>
              </a:r>
              <a:endPar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9" name="Straight Connector 18">
              <a:extLst>
                <a:ext uri="{FF2B5EF4-FFF2-40B4-BE49-F238E27FC236}">
                  <a16:creationId xmlns:a16="http://schemas.microsoft.com/office/drawing/2014/main" id="{F1E01E70-53A2-8B80-8C3D-6C92A18AC67A}"/>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4AA88B7-89E6-3792-178A-A4C36CAD2AFA}"/>
              </a:ext>
            </a:extLst>
          </p:cNvPr>
          <p:cNvGrpSpPr/>
          <p:nvPr/>
        </p:nvGrpSpPr>
        <p:grpSpPr>
          <a:xfrm>
            <a:off x="8640217" y="2365681"/>
            <a:ext cx="2011711" cy="856495"/>
            <a:chOff x="11296779" y="6601222"/>
            <a:chExt cx="4023946" cy="1713211"/>
          </a:xfrm>
        </p:grpSpPr>
        <p:sp>
          <p:nvSpPr>
            <p:cNvPr id="21" name="TextBox 20">
              <a:extLst>
                <a:ext uri="{FF2B5EF4-FFF2-40B4-BE49-F238E27FC236}">
                  <a16:creationId xmlns:a16="http://schemas.microsoft.com/office/drawing/2014/main" id="{466CB21F-3827-1631-A478-4123AE5D865B}"/>
                </a:ext>
              </a:extLst>
            </p:cNvPr>
            <p:cNvSpPr txBox="1"/>
            <p:nvPr/>
          </p:nvSpPr>
          <p:spPr>
            <a:xfrm>
              <a:off x="11296779" y="6601222"/>
              <a:ext cx="2311137" cy="1538826"/>
            </a:xfrm>
            <a:prstGeom prst="rect">
              <a:avLst/>
            </a:prstGeom>
            <a:noFill/>
          </p:spPr>
          <p:txBody>
            <a:bodyPr wrap="square" rtlCol="0">
              <a:spAutoFit/>
            </a:bodyPr>
            <a:lstStyle/>
            <a:p>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a:t>
              </a:r>
              <a:r>
                <a:rPr lang="en-UM"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2</a:t>
              </a:r>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t>
              </a:r>
            </a:p>
          </p:txBody>
        </p:sp>
        <p:sp>
          <p:nvSpPr>
            <p:cNvPr id="22" name="TextBox 21">
              <a:extLst>
                <a:ext uri="{FF2B5EF4-FFF2-40B4-BE49-F238E27FC236}">
                  <a16:creationId xmlns:a16="http://schemas.microsoft.com/office/drawing/2014/main" id="{3D9F4BCD-D72E-6CF3-C52D-0C079145F9B5}"/>
                </a:ext>
              </a:extLst>
            </p:cNvPr>
            <p:cNvSpPr txBox="1"/>
            <p:nvPr/>
          </p:nvSpPr>
          <p:spPr>
            <a:xfrm>
              <a:off x="13623886" y="6714109"/>
              <a:ext cx="1498041" cy="1046575"/>
            </a:xfrm>
            <a:prstGeom prst="rect">
              <a:avLst/>
            </a:prstGeom>
            <a:noFill/>
          </p:spPr>
          <p:txBody>
            <a:bodyPr wrap="none" rtlCol="0">
              <a:spAutoFit/>
            </a:bodyPr>
            <a:lstStyle/>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Hasan</a:t>
              </a:r>
            </a:p>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Ai</a:t>
              </a:r>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23" name="TextBox 22">
              <a:extLst>
                <a:ext uri="{FF2B5EF4-FFF2-40B4-BE49-F238E27FC236}">
                  <a16:creationId xmlns:a16="http://schemas.microsoft.com/office/drawing/2014/main" id="{C6A94BD4-2964-F6A5-4AE0-07D3A7F28D32}"/>
                </a:ext>
              </a:extLst>
            </p:cNvPr>
            <p:cNvSpPr txBox="1"/>
            <p:nvPr/>
          </p:nvSpPr>
          <p:spPr>
            <a:xfrm>
              <a:off x="13623886" y="7852709"/>
              <a:ext cx="1696839" cy="461724"/>
            </a:xfrm>
            <a:prstGeom prst="rect">
              <a:avLst/>
            </a:prstGeom>
            <a:noFill/>
          </p:spPr>
          <p:txBody>
            <a:bodyPr wrap="none" rtlCol="0">
              <a:spAutoFit/>
            </a:bodyPr>
            <a:lstStyle/>
            <a:p>
              <a:pPr algn="l"/>
              <a:r>
                <a:rPr lang="en-UM" sz="9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t>
              </a:r>
              <a:r>
                <a:rPr lang="en-UM" sz="900" b="1" dirty="0">
                  <a:solidFill>
                    <a:srgbClr val="EEF0FF"/>
                  </a:solidFill>
                  <a:latin typeface="Google Sans"/>
                  <a:ea typeface="Open Sans" panose="020B0606030504020204" pitchFamily="34" charset="0"/>
                  <a:cs typeface="Open Sans" panose="020B0606030504020204" pitchFamily="34" charset="0"/>
                </a:rPr>
                <a:t>A</a:t>
              </a:r>
              <a:r>
                <a:rPr lang="en-GB" sz="900" b="1" i="0" dirty="0" err="1">
                  <a:solidFill>
                    <a:srgbClr val="EEF0FF"/>
                  </a:solidFill>
                  <a:effectLst/>
                  <a:latin typeface="Google Sans"/>
                </a:rPr>
                <a:t>nalyst</a:t>
              </a:r>
              <a:endPar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4" name="Straight Connector 23">
              <a:extLst>
                <a:ext uri="{FF2B5EF4-FFF2-40B4-BE49-F238E27FC236}">
                  <a16:creationId xmlns:a16="http://schemas.microsoft.com/office/drawing/2014/main" id="{807ECA89-989E-6008-5F66-448D4D797580}"/>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C3247021-D626-7A8C-C2B6-2B8A249049E7}"/>
              </a:ext>
            </a:extLst>
          </p:cNvPr>
          <p:cNvGrpSpPr/>
          <p:nvPr/>
        </p:nvGrpSpPr>
        <p:grpSpPr>
          <a:xfrm>
            <a:off x="8640217" y="832971"/>
            <a:ext cx="2011711" cy="856495"/>
            <a:chOff x="11296779" y="6601222"/>
            <a:chExt cx="4023946" cy="1713211"/>
          </a:xfrm>
        </p:grpSpPr>
        <p:sp>
          <p:nvSpPr>
            <p:cNvPr id="26" name="TextBox 25">
              <a:extLst>
                <a:ext uri="{FF2B5EF4-FFF2-40B4-BE49-F238E27FC236}">
                  <a16:creationId xmlns:a16="http://schemas.microsoft.com/office/drawing/2014/main" id="{F21CAEB5-8B2D-63BA-0BBF-9DC98FD1BF6A}"/>
                </a:ext>
              </a:extLst>
            </p:cNvPr>
            <p:cNvSpPr txBox="1"/>
            <p:nvPr/>
          </p:nvSpPr>
          <p:spPr>
            <a:xfrm>
              <a:off x="11296779" y="6601222"/>
              <a:ext cx="2311137" cy="1538826"/>
            </a:xfrm>
            <a:prstGeom prst="rect">
              <a:avLst/>
            </a:prstGeom>
            <a:noFill/>
          </p:spPr>
          <p:txBody>
            <a:bodyPr wrap="square" rtlCol="0">
              <a:spAutoFit/>
            </a:bodyPr>
            <a:lstStyle/>
            <a:p>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0</a:t>
              </a:r>
              <a:r>
                <a:rPr lang="en-UM"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1</a:t>
              </a:r>
              <a:r>
                <a:rPr lang="en-US" sz="4399"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t>
              </a:r>
            </a:p>
          </p:txBody>
        </p:sp>
        <p:sp>
          <p:nvSpPr>
            <p:cNvPr id="27" name="TextBox 26">
              <a:extLst>
                <a:ext uri="{FF2B5EF4-FFF2-40B4-BE49-F238E27FC236}">
                  <a16:creationId xmlns:a16="http://schemas.microsoft.com/office/drawing/2014/main" id="{37555B5E-8276-264D-3F4D-CC48E16FB32E}"/>
                </a:ext>
              </a:extLst>
            </p:cNvPr>
            <p:cNvSpPr txBox="1"/>
            <p:nvPr/>
          </p:nvSpPr>
          <p:spPr>
            <a:xfrm>
              <a:off x="13623886" y="6714109"/>
              <a:ext cx="1587821" cy="1046575"/>
            </a:xfrm>
            <a:prstGeom prst="rect">
              <a:avLst/>
            </a:prstGeom>
            <a:noFill/>
          </p:spPr>
          <p:txBody>
            <a:bodyPr wrap="none" rtlCol="0">
              <a:spAutoFit/>
            </a:bodyPr>
            <a:lstStyle/>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Zainab</a:t>
              </a:r>
            </a:p>
            <a:p>
              <a:pPr algn="l"/>
              <a:r>
                <a:rPr lang="en-UM"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rPr>
                <a:t>Ali</a:t>
              </a:r>
              <a:endParaRPr lang="en-US" sz="1400" dirty="0">
                <a:solidFill>
                  <a:schemeClr val="bg1"/>
                </a:solidFill>
                <a:latin typeface="Open Sans Bold" panose="020B0806030504020204" pitchFamily="34" charset="0"/>
                <a:ea typeface="Open Sans Bold" panose="020B0806030504020204" pitchFamily="34" charset="0"/>
                <a:cs typeface="Open Sans Bold" panose="020B0806030504020204" pitchFamily="34" charset="0"/>
              </a:endParaRPr>
            </a:p>
          </p:txBody>
        </p:sp>
        <p:sp>
          <p:nvSpPr>
            <p:cNvPr id="28" name="TextBox 27">
              <a:extLst>
                <a:ext uri="{FF2B5EF4-FFF2-40B4-BE49-F238E27FC236}">
                  <a16:creationId xmlns:a16="http://schemas.microsoft.com/office/drawing/2014/main" id="{B5100E6B-7267-5C84-B4A4-A1E66AB3EDAD}"/>
                </a:ext>
              </a:extLst>
            </p:cNvPr>
            <p:cNvSpPr txBox="1"/>
            <p:nvPr/>
          </p:nvSpPr>
          <p:spPr>
            <a:xfrm>
              <a:off x="13623886" y="7852709"/>
              <a:ext cx="1696839" cy="461724"/>
            </a:xfrm>
            <a:prstGeom prst="rect">
              <a:avLst/>
            </a:prstGeom>
            <a:noFill/>
          </p:spPr>
          <p:txBody>
            <a:bodyPr wrap="none" rtlCol="0">
              <a:spAutoFit/>
            </a:bodyPr>
            <a:lstStyle/>
            <a:p>
              <a:pPr algn="l"/>
              <a:r>
                <a:rPr lang="en-UM" sz="900" b="1"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t>
              </a:r>
              <a:r>
                <a:rPr lang="en-UM" sz="900" b="1" dirty="0">
                  <a:solidFill>
                    <a:srgbClr val="EEF0FF"/>
                  </a:solidFill>
                  <a:latin typeface="Google Sans"/>
                  <a:ea typeface="Open Sans" panose="020B0606030504020204" pitchFamily="34" charset="0"/>
                  <a:cs typeface="Open Sans" panose="020B0606030504020204" pitchFamily="34" charset="0"/>
                </a:rPr>
                <a:t>A</a:t>
              </a:r>
              <a:r>
                <a:rPr lang="en-GB" sz="900" b="1" i="0" dirty="0" err="1">
                  <a:solidFill>
                    <a:srgbClr val="EEF0FF"/>
                  </a:solidFill>
                  <a:effectLst/>
                  <a:latin typeface="Google Sans"/>
                </a:rPr>
                <a:t>nalyst</a:t>
              </a:r>
              <a:endParaRPr lang="en-US" sz="9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29" name="Straight Connector 28">
              <a:extLst>
                <a:ext uri="{FF2B5EF4-FFF2-40B4-BE49-F238E27FC236}">
                  <a16:creationId xmlns:a16="http://schemas.microsoft.com/office/drawing/2014/main" id="{18673BB2-EE53-607A-9A41-BA146A58DBA8}"/>
                </a:ext>
              </a:extLst>
            </p:cNvPr>
            <p:cNvCxnSpPr>
              <a:cxnSpLocks/>
            </p:cNvCxnSpPr>
            <p:nvPr/>
          </p:nvCxnSpPr>
          <p:spPr>
            <a:xfrm>
              <a:off x="13730288" y="7743674"/>
              <a:ext cx="350837" cy="0"/>
            </a:xfrm>
            <a:prstGeom prst="line">
              <a:avLst/>
            </a:prstGeom>
            <a:ln w="25400">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FA7CFCFA-F5A3-DEAA-8E89-C7741695268E}"/>
              </a:ext>
            </a:extLst>
          </p:cNvPr>
          <p:cNvSpPr txBox="1"/>
          <p:nvPr/>
        </p:nvSpPr>
        <p:spPr>
          <a:xfrm rot="16200000">
            <a:off x="5988893" y="4032982"/>
            <a:ext cx="3354657" cy="1046440"/>
          </a:xfrm>
          <a:prstGeom prst="rect">
            <a:avLst/>
          </a:prstGeom>
          <a:noFill/>
        </p:spPr>
        <p:txBody>
          <a:bodyPr wrap="square" rtlCol="0">
            <a:spAutoFit/>
          </a:bodyPr>
          <a:lstStyle/>
          <a:p>
            <a:r>
              <a:rPr lang="en-US" sz="4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Presenters</a:t>
            </a:r>
            <a:endParaRPr lang="en-UM" sz="4400"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n-UM"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 </a:t>
            </a:r>
            <a:r>
              <a:rPr lang="en-GB"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O</a:t>
            </a:r>
            <a:r>
              <a:rPr lang="en-UM"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rPr>
              <a:t>f the day</a:t>
            </a:r>
            <a:endParaRPr lang="en-US" dirty="0">
              <a:solidFill>
                <a:schemeClr val="bg1"/>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31" name="Rectangle 30">
            <a:extLst>
              <a:ext uri="{FF2B5EF4-FFF2-40B4-BE49-F238E27FC236}">
                <a16:creationId xmlns:a16="http://schemas.microsoft.com/office/drawing/2014/main" id="{78DD3235-81A4-84F7-DA66-828117E7511E}"/>
              </a:ext>
            </a:extLst>
          </p:cNvPr>
          <p:cNvSpPr/>
          <p:nvPr/>
        </p:nvSpPr>
        <p:spPr>
          <a:xfrm>
            <a:off x="7069542" y="6209044"/>
            <a:ext cx="658013" cy="4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58954767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1"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0-#ppt_w/2"/>
                                          </p:val>
                                        </p:tav>
                                        <p:tav tm="100000">
                                          <p:val>
                                            <p:strVal val="#ppt_x"/>
                                          </p:val>
                                        </p:tav>
                                      </p:tavLst>
                                    </p:anim>
                                    <p:anim calcmode="lin" valueType="num">
                                      <p:cBhvr additive="base">
                                        <p:cTn id="8" dur="1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decel="10000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0-#ppt_w/2"/>
                                          </p:val>
                                        </p:tav>
                                        <p:tav tm="100000">
                                          <p:val>
                                            <p:strVal val="#ppt_x"/>
                                          </p:val>
                                        </p:tav>
                                      </p:tavLst>
                                    </p:anim>
                                    <p:anim calcmode="lin" valueType="num">
                                      <p:cBhvr additive="base">
                                        <p:cTn id="12" dur="1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decel="100000"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8" presetClass="emph" presetSubtype="0" repeatCount="indefinite" fill="hold" grpId="0" nodeType="withEffect">
                                  <p:stCondLst>
                                    <p:cond delay="0"/>
                                  </p:stCondLst>
                                  <p:childTnLst>
                                    <p:animRot by="21600000">
                                      <p:cBhvr>
                                        <p:cTn id="18" dur="6800" fill="hold"/>
                                        <p:tgtEl>
                                          <p:spTgt spid="3"/>
                                        </p:tgtEl>
                                        <p:attrNameLst>
                                          <p:attrName>r</p:attrName>
                                        </p:attrNameLst>
                                      </p:cBhvr>
                                    </p:animRot>
                                  </p:childTnLst>
                                </p:cTn>
                              </p:par>
                              <p:par>
                                <p:cTn id="19" presetID="8" presetClass="emph" presetSubtype="0" repeatCount="indefinite" fill="hold" grpId="0" nodeType="withEffect">
                                  <p:stCondLst>
                                    <p:cond delay="0"/>
                                  </p:stCondLst>
                                  <p:childTnLst>
                                    <p:animRot by="-21600000">
                                      <p:cBhvr>
                                        <p:cTn id="20" dur="6800" fill="hold"/>
                                        <p:tgtEl>
                                          <p:spTgt spid="9"/>
                                        </p:tgtEl>
                                        <p:attrNameLst>
                                          <p:attrName>r</p:attrName>
                                        </p:attrNameLst>
                                      </p:cBhvr>
                                    </p:animRot>
                                  </p:childTnLst>
                                </p:cTn>
                              </p:par>
                              <p:par>
                                <p:cTn id="21" presetID="8" presetClass="emph" presetSubtype="0" repeatCount="indefinite" fill="hold" grpId="0" nodeType="withEffect">
                                  <p:stCondLst>
                                    <p:cond delay="0"/>
                                  </p:stCondLst>
                                  <p:childTnLst>
                                    <p:animRot by="21600000">
                                      <p:cBhvr>
                                        <p:cTn id="22" dur="9100" fill="hold"/>
                                        <p:tgtEl>
                                          <p:spTgt spid="10"/>
                                        </p:tgtEl>
                                        <p:attrNameLst>
                                          <p:attrName>r</p:attrName>
                                        </p:attrNameLst>
                                      </p:cBhvr>
                                    </p:animRot>
                                  </p:childTnLst>
                                </p:cTn>
                              </p:par>
                              <p:par>
                                <p:cTn id="23" presetID="2" presetClass="entr" presetSubtype="8" decel="10000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1500" fill="hold"/>
                                        <p:tgtEl>
                                          <p:spTgt spid="12"/>
                                        </p:tgtEl>
                                        <p:attrNameLst>
                                          <p:attrName>ppt_x</p:attrName>
                                        </p:attrNameLst>
                                      </p:cBhvr>
                                      <p:tavLst>
                                        <p:tav tm="0">
                                          <p:val>
                                            <p:strVal val="0-#ppt_w/2"/>
                                          </p:val>
                                        </p:tav>
                                        <p:tav tm="100000">
                                          <p:val>
                                            <p:strVal val="#ppt_x"/>
                                          </p:val>
                                        </p:tav>
                                      </p:tavLst>
                                    </p:anim>
                                    <p:anim calcmode="lin" valueType="num">
                                      <p:cBhvr additive="base">
                                        <p:cTn id="26" dur="1500" fill="hold"/>
                                        <p:tgtEl>
                                          <p:spTgt spid="12"/>
                                        </p:tgtEl>
                                        <p:attrNameLst>
                                          <p:attrName>ppt_y</p:attrName>
                                        </p:attrNameLst>
                                      </p:cBhvr>
                                      <p:tavLst>
                                        <p:tav tm="0">
                                          <p:val>
                                            <p:strVal val="#ppt_y"/>
                                          </p:val>
                                        </p:tav>
                                        <p:tav tm="100000">
                                          <p:val>
                                            <p:strVal val="#ppt_y"/>
                                          </p:val>
                                        </p:tav>
                                      </p:tavLst>
                                    </p:anim>
                                  </p:childTnLst>
                                </p:cTn>
                              </p:par>
                              <p:par>
                                <p:cTn id="27" presetID="8" presetClass="emph" presetSubtype="0" repeatCount="indefinite" fill="hold" grpId="0" nodeType="withEffect">
                                  <p:stCondLst>
                                    <p:cond delay="0"/>
                                  </p:stCondLst>
                                  <p:childTnLst>
                                    <p:animRot by="21600000">
                                      <p:cBhvr>
                                        <p:cTn id="28" dur="6800" fill="hold"/>
                                        <p:tgtEl>
                                          <p:spTgt spid="12"/>
                                        </p:tgtEl>
                                        <p:attrNameLst>
                                          <p:attrName>r</p:attrName>
                                        </p:attrNameLst>
                                      </p:cBhvr>
                                    </p:animRot>
                                  </p:childTnLst>
                                </p:cTn>
                              </p:par>
                              <p:par>
                                <p:cTn id="29" presetID="2" presetClass="entr" presetSubtype="4" decel="100000" fill="hold" nodeType="withEffect">
                                  <p:stCondLst>
                                    <p:cond delay="50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1200" fill="hold"/>
                                        <p:tgtEl>
                                          <p:spTgt spid="2"/>
                                        </p:tgtEl>
                                        <p:attrNameLst>
                                          <p:attrName>ppt_x</p:attrName>
                                        </p:attrNameLst>
                                      </p:cBhvr>
                                      <p:tavLst>
                                        <p:tav tm="0">
                                          <p:val>
                                            <p:strVal val="#ppt_x"/>
                                          </p:val>
                                        </p:tav>
                                        <p:tav tm="100000">
                                          <p:val>
                                            <p:strVal val="#ppt_x"/>
                                          </p:val>
                                        </p:tav>
                                      </p:tavLst>
                                    </p:anim>
                                    <p:anim calcmode="lin" valueType="num">
                                      <p:cBhvr additive="base">
                                        <p:cTn id="32" dur="12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decel="100000" fill="hold"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1200" fill="hold"/>
                                        <p:tgtEl>
                                          <p:spTgt spid="15"/>
                                        </p:tgtEl>
                                        <p:attrNameLst>
                                          <p:attrName>ppt_x</p:attrName>
                                        </p:attrNameLst>
                                      </p:cBhvr>
                                      <p:tavLst>
                                        <p:tav tm="0">
                                          <p:val>
                                            <p:strVal val="#ppt_x"/>
                                          </p:val>
                                        </p:tav>
                                        <p:tav tm="100000">
                                          <p:val>
                                            <p:strVal val="#ppt_x"/>
                                          </p:val>
                                        </p:tav>
                                      </p:tavLst>
                                    </p:anim>
                                    <p:anim calcmode="lin" valueType="num">
                                      <p:cBhvr additive="base">
                                        <p:cTn id="36" dur="12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decel="100000" fill="hold" nodeType="withEffect">
                                  <p:stCondLst>
                                    <p:cond delay="50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200" fill="hold"/>
                                        <p:tgtEl>
                                          <p:spTgt spid="20"/>
                                        </p:tgtEl>
                                        <p:attrNameLst>
                                          <p:attrName>ppt_x</p:attrName>
                                        </p:attrNameLst>
                                      </p:cBhvr>
                                      <p:tavLst>
                                        <p:tav tm="0">
                                          <p:val>
                                            <p:strVal val="#ppt_x"/>
                                          </p:val>
                                        </p:tav>
                                        <p:tav tm="100000">
                                          <p:val>
                                            <p:strVal val="#ppt_x"/>
                                          </p:val>
                                        </p:tav>
                                      </p:tavLst>
                                    </p:anim>
                                    <p:anim calcmode="lin" valueType="num">
                                      <p:cBhvr additive="base">
                                        <p:cTn id="40" dur="1200" fill="hold"/>
                                        <p:tgtEl>
                                          <p:spTgt spid="20"/>
                                        </p:tgtEl>
                                        <p:attrNameLst>
                                          <p:attrName>ppt_y</p:attrName>
                                        </p:attrNameLst>
                                      </p:cBhvr>
                                      <p:tavLst>
                                        <p:tav tm="0">
                                          <p:val>
                                            <p:strVal val="1+#ppt_h/2"/>
                                          </p:val>
                                        </p:tav>
                                        <p:tav tm="100000">
                                          <p:val>
                                            <p:strVal val="#ppt_y"/>
                                          </p:val>
                                        </p:tav>
                                      </p:tavLst>
                                    </p:anim>
                                  </p:childTnLst>
                                </p:cTn>
                              </p:par>
                              <p:par>
                                <p:cTn id="41" presetID="2" presetClass="entr" presetSubtype="4" decel="100000" fill="hold" nodeType="with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1200" fill="hold"/>
                                        <p:tgtEl>
                                          <p:spTgt spid="25"/>
                                        </p:tgtEl>
                                        <p:attrNameLst>
                                          <p:attrName>ppt_x</p:attrName>
                                        </p:attrNameLst>
                                      </p:cBhvr>
                                      <p:tavLst>
                                        <p:tav tm="0">
                                          <p:val>
                                            <p:strVal val="#ppt_x"/>
                                          </p:val>
                                        </p:tav>
                                        <p:tav tm="100000">
                                          <p:val>
                                            <p:strVal val="#ppt_x"/>
                                          </p:val>
                                        </p:tav>
                                      </p:tavLst>
                                    </p:anim>
                                    <p:anim calcmode="lin" valueType="num">
                                      <p:cBhvr additive="base">
                                        <p:cTn id="44" dur="12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1" decel="100000" fill="hold" grpId="0" nodeType="withEffect">
                                  <p:stCondLst>
                                    <p:cond delay="100"/>
                                  </p:stCondLst>
                                  <p:iterate type="wd">
                                    <p:tmPct val="10000"/>
                                  </p:iterate>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1500" fill="hold"/>
                                        <p:tgtEl>
                                          <p:spTgt spid="30"/>
                                        </p:tgtEl>
                                        <p:attrNameLst>
                                          <p:attrName>ppt_x</p:attrName>
                                        </p:attrNameLst>
                                      </p:cBhvr>
                                      <p:tavLst>
                                        <p:tav tm="0">
                                          <p:val>
                                            <p:strVal val="#ppt_x"/>
                                          </p:val>
                                        </p:tav>
                                        <p:tav tm="100000">
                                          <p:val>
                                            <p:strVal val="#ppt_x"/>
                                          </p:val>
                                        </p:tav>
                                      </p:tavLst>
                                    </p:anim>
                                    <p:anim calcmode="lin" valueType="num">
                                      <p:cBhvr additive="base">
                                        <p:cTn id="48" dur="1500" fill="hold"/>
                                        <p:tgtEl>
                                          <p:spTgt spid="30"/>
                                        </p:tgtEl>
                                        <p:attrNameLst>
                                          <p:attrName>ppt_y</p:attrName>
                                        </p:attrNameLst>
                                      </p:cBhvr>
                                      <p:tavLst>
                                        <p:tav tm="0">
                                          <p:val>
                                            <p:strVal val="0-#ppt_h/2"/>
                                          </p:val>
                                        </p:tav>
                                        <p:tav tm="100000">
                                          <p:val>
                                            <p:strVal val="#ppt_y"/>
                                          </p:val>
                                        </p:tav>
                                      </p:tavLst>
                                    </p:anim>
                                  </p:childTnLst>
                                </p:cTn>
                              </p:par>
                              <p:par>
                                <p:cTn id="49" presetID="2" presetClass="entr" presetSubtype="4" decel="100000" fill="hold" grpId="0" nodeType="withEffect">
                                  <p:stCondLst>
                                    <p:cond delay="20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1500" fill="hold"/>
                                        <p:tgtEl>
                                          <p:spTgt spid="31"/>
                                        </p:tgtEl>
                                        <p:attrNameLst>
                                          <p:attrName>ppt_x</p:attrName>
                                        </p:attrNameLst>
                                      </p:cBhvr>
                                      <p:tavLst>
                                        <p:tav tm="0">
                                          <p:val>
                                            <p:strVal val="#ppt_x"/>
                                          </p:val>
                                        </p:tav>
                                        <p:tav tm="100000">
                                          <p:val>
                                            <p:strVal val="#ppt_x"/>
                                          </p:val>
                                        </p:tav>
                                      </p:tavLst>
                                    </p:anim>
                                    <p:anim calcmode="lin" valueType="num">
                                      <p:cBhvr additive="base">
                                        <p:cTn id="52" dur="1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3" grpId="0" animBg="1"/>
      <p:bldP spid="3" grpId="1" animBg="1"/>
      <p:bldP spid="9" grpId="0" animBg="1"/>
      <p:bldP spid="9" grpId="1" animBg="1"/>
      <p:bldP spid="10" grpId="0" animBg="1"/>
      <p:bldP spid="10" grpId="1" animBg="1"/>
      <p:bldP spid="30" grpId="0"/>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Chicago Theatre street with cars and a sign&#10;&#10;AI-generated content may be incorrect.">
            <a:extLst>
              <a:ext uri="{FF2B5EF4-FFF2-40B4-BE49-F238E27FC236}">
                <a16:creationId xmlns:a16="http://schemas.microsoft.com/office/drawing/2014/main" id="{CF0EB284-EDD6-6D77-C965-9C1A4343C89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3191" r="13191"/>
          <a:stretch>
            <a:fillRect/>
          </a:stretch>
        </p:blipFill>
        <p:spPr/>
      </p:pic>
      <p:sp>
        <p:nvSpPr>
          <p:cNvPr id="32" name="Freeform: Shape 31">
            <a:extLst>
              <a:ext uri="{FF2B5EF4-FFF2-40B4-BE49-F238E27FC236}">
                <a16:creationId xmlns:a16="http://schemas.microsoft.com/office/drawing/2014/main" id="{78F487C8-F2C3-4FEE-8B1E-150FBA532596}"/>
              </a:ext>
            </a:extLst>
          </p:cNvPr>
          <p:cNvSpPr>
            <a:spLocks/>
          </p:cNvSpPr>
          <p:nvPr/>
        </p:nvSpPr>
        <p:spPr bwMode="auto">
          <a:xfrm rot="1800000">
            <a:off x="3053860" y="-2330810"/>
            <a:ext cx="11500572" cy="11500573"/>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1">
              <a:alpha val="70000"/>
            </a:schemeClr>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6" name="Freeform: Shape 5">
            <a:extLst>
              <a:ext uri="{FF2B5EF4-FFF2-40B4-BE49-F238E27FC236}">
                <a16:creationId xmlns:a16="http://schemas.microsoft.com/office/drawing/2014/main" id="{86513FE8-59B4-4272-8D06-AF6F1DE4C281}"/>
              </a:ext>
            </a:extLst>
          </p:cNvPr>
          <p:cNvSpPr>
            <a:spLocks/>
          </p:cNvSpPr>
          <p:nvPr/>
        </p:nvSpPr>
        <p:spPr bwMode="auto">
          <a:xfrm rot="20700000">
            <a:off x="2725119" y="-2650027"/>
            <a:ext cx="12158053" cy="12158054"/>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accent4">
              <a:alpha val="70000"/>
            </a:schemeClr>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5" name="Freeform: Shape 4">
            <a:extLst>
              <a:ext uri="{FF2B5EF4-FFF2-40B4-BE49-F238E27FC236}">
                <a16:creationId xmlns:a16="http://schemas.microsoft.com/office/drawing/2014/main" id="{F31E18FD-DCDF-4791-B24A-41326B9A49B1}"/>
              </a:ext>
            </a:extLst>
          </p:cNvPr>
          <p:cNvSpPr>
            <a:spLocks/>
          </p:cNvSpPr>
          <p:nvPr/>
        </p:nvSpPr>
        <p:spPr bwMode="auto">
          <a:xfrm rot="20989499">
            <a:off x="2478831" y="-2896315"/>
            <a:ext cx="12650629" cy="12650630"/>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bg2">
              <a:alpha val="70000"/>
            </a:schemeClr>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4" name="Freeform: Shape 3">
            <a:extLst>
              <a:ext uri="{FF2B5EF4-FFF2-40B4-BE49-F238E27FC236}">
                <a16:creationId xmlns:a16="http://schemas.microsoft.com/office/drawing/2014/main" id="{BF11C7FA-A585-49E4-8246-72E1EAC903BC}"/>
              </a:ext>
            </a:extLst>
          </p:cNvPr>
          <p:cNvSpPr>
            <a:spLocks/>
          </p:cNvSpPr>
          <p:nvPr/>
        </p:nvSpPr>
        <p:spPr bwMode="auto">
          <a:xfrm>
            <a:off x="2022715" y="-3320680"/>
            <a:ext cx="13569205" cy="13569206"/>
          </a:xfrm>
          <a:custGeom>
            <a:avLst/>
            <a:gdLst>
              <a:gd name="connsiteX0" fmla="*/ 10456427 w 20912854"/>
              <a:gd name="connsiteY0" fmla="*/ 6028864 h 20912855"/>
              <a:gd name="connsiteX1" fmla="*/ 7821943 w 20912854"/>
              <a:gd name="connsiteY1" fmla="*/ 7120044 h 20912855"/>
              <a:gd name="connsiteX2" fmla="*/ 7121444 w 20912854"/>
              <a:gd name="connsiteY2" fmla="*/ 7820837 h 20912855"/>
              <a:gd name="connsiteX3" fmla="*/ 7121444 w 20912854"/>
              <a:gd name="connsiteY3" fmla="*/ 13092017 h 20912855"/>
              <a:gd name="connsiteX4" fmla="*/ 7821943 w 20912854"/>
              <a:gd name="connsiteY4" fmla="*/ 13792810 h 20912855"/>
              <a:gd name="connsiteX5" fmla="*/ 13090911 w 20912854"/>
              <a:gd name="connsiteY5" fmla="*/ 13792810 h 20912855"/>
              <a:gd name="connsiteX6" fmla="*/ 13791410 w 20912854"/>
              <a:gd name="connsiteY6" fmla="*/ 13092017 h 20912855"/>
              <a:gd name="connsiteX7" fmla="*/ 13791410 w 20912854"/>
              <a:gd name="connsiteY7" fmla="*/ 7820837 h 20912855"/>
              <a:gd name="connsiteX8" fmla="*/ 13090911 w 20912854"/>
              <a:gd name="connsiteY8" fmla="*/ 7120044 h 20912855"/>
              <a:gd name="connsiteX9" fmla="*/ 10456427 w 20912854"/>
              <a:gd name="connsiteY9" fmla="*/ 6028864 h 20912855"/>
              <a:gd name="connsiteX10" fmla="*/ 10456427 w 20912854"/>
              <a:gd name="connsiteY10" fmla="*/ 0 h 20912855"/>
              <a:gd name="connsiteX11" fmla="*/ 20912854 w 20912854"/>
              <a:gd name="connsiteY11" fmla="*/ 10456428 h 20912855"/>
              <a:gd name="connsiteX12" fmla="*/ 10456427 w 20912854"/>
              <a:gd name="connsiteY12" fmla="*/ 20912855 h 20912855"/>
              <a:gd name="connsiteX13" fmla="*/ 0 w 20912854"/>
              <a:gd name="connsiteY13" fmla="*/ 10456428 h 20912855"/>
              <a:gd name="connsiteX14" fmla="*/ 10456427 w 20912854"/>
              <a:gd name="connsiteY14" fmla="*/ 0 h 2091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912854" h="20912855">
                <a:moveTo>
                  <a:pt x="10456427" y="6028864"/>
                </a:moveTo>
                <a:cubicBezTo>
                  <a:pt x="9502759" y="6028864"/>
                  <a:pt x="8549091" y="6392591"/>
                  <a:pt x="7821943" y="7120044"/>
                </a:cubicBezTo>
                <a:cubicBezTo>
                  <a:pt x="7821943" y="7120044"/>
                  <a:pt x="7821943" y="7120044"/>
                  <a:pt x="7121444" y="7820837"/>
                </a:cubicBezTo>
                <a:cubicBezTo>
                  <a:pt x="5667149" y="9275744"/>
                  <a:pt x="5667149" y="11637111"/>
                  <a:pt x="7121444" y="13092017"/>
                </a:cubicBezTo>
                <a:cubicBezTo>
                  <a:pt x="7121444" y="13092017"/>
                  <a:pt x="7121444" y="13092017"/>
                  <a:pt x="7821943" y="13792810"/>
                </a:cubicBezTo>
                <a:cubicBezTo>
                  <a:pt x="9276239" y="15247717"/>
                  <a:pt x="11636615" y="15247717"/>
                  <a:pt x="13090911" y="13792810"/>
                </a:cubicBezTo>
                <a:cubicBezTo>
                  <a:pt x="13090911" y="13792810"/>
                  <a:pt x="13090911" y="13792810"/>
                  <a:pt x="13791410" y="13092017"/>
                </a:cubicBezTo>
                <a:cubicBezTo>
                  <a:pt x="15245706" y="11637111"/>
                  <a:pt x="15245706" y="9275744"/>
                  <a:pt x="13791410" y="7820837"/>
                </a:cubicBezTo>
                <a:cubicBezTo>
                  <a:pt x="13791410" y="7820837"/>
                  <a:pt x="13791410" y="7820837"/>
                  <a:pt x="13090911" y="7120044"/>
                </a:cubicBezTo>
                <a:cubicBezTo>
                  <a:pt x="12363763" y="6392591"/>
                  <a:pt x="11410095" y="6028864"/>
                  <a:pt x="10456427" y="6028864"/>
                </a:cubicBezTo>
                <a:close/>
                <a:moveTo>
                  <a:pt x="10456427" y="0"/>
                </a:moveTo>
                <a:cubicBezTo>
                  <a:pt x="16231352" y="0"/>
                  <a:pt x="20912854" y="4681502"/>
                  <a:pt x="20912854" y="10456428"/>
                </a:cubicBezTo>
                <a:cubicBezTo>
                  <a:pt x="20912854" y="16231352"/>
                  <a:pt x="16231352" y="20912855"/>
                  <a:pt x="10456427" y="20912855"/>
                </a:cubicBezTo>
                <a:cubicBezTo>
                  <a:pt x="4681502" y="20912855"/>
                  <a:pt x="0" y="16231352"/>
                  <a:pt x="0" y="10456428"/>
                </a:cubicBezTo>
                <a:cubicBezTo>
                  <a:pt x="0" y="4681502"/>
                  <a:pt x="4681502" y="0"/>
                  <a:pt x="10456427" y="0"/>
                </a:cubicBezTo>
                <a:close/>
              </a:path>
            </a:pathLst>
          </a:custGeom>
          <a:solidFill>
            <a:schemeClr val="bg1"/>
          </a:solidFill>
          <a:ln>
            <a:noFill/>
          </a:ln>
          <a:effectLst/>
        </p:spPr>
        <p:txBody>
          <a:bodyPr vert="horz" wrap="square" lIns="45714" tIns="22857" rIns="45714" bIns="22857" numCol="1" anchor="t" anchorCtr="0" compatLnSpc="1">
            <a:prstTxWarp prst="textNoShape">
              <a:avLst/>
            </a:prstTxWarp>
            <a:noAutofit/>
          </a:bodyPr>
          <a:lstStyle/>
          <a:p>
            <a:endParaRPr lang="en-US" sz="900"/>
          </a:p>
        </p:txBody>
      </p:sp>
      <p:sp>
        <p:nvSpPr>
          <p:cNvPr id="44" name="TextBox 43">
            <a:extLst>
              <a:ext uri="{FF2B5EF4-FFF2-40B4-BE49-F238E27FC236}">
                <a16:creationId xmlns:a16="http://schemas.microsoft.com/office/drawing/2014/main" id="{0EDE9287-3BB4-4A10-998D-5D858659E1AC}"/>
              </a:ext>
            </a:extLst>
          </p:cNvPr>
          <p:cNvSpPr txBox="1"/>
          <p:nvPr/>
        </p:nvSpPr>
        <p:spPr>
          <a:xfrm>
            <a:off x="1532954" y="1642829"/>
            <a:ext cx="3498230" cy="769441"/>
          </a:xfrm>
          <a:prstGeom prst="rect">
            <a:avLst/>
          </a:prstGeom>
          <a:noFill/>
        </p:spPr>
        <p:txBody>
          <a:bodyPr wrap="square" rtlCol="0">
            <a:spAutoFit/>
          </a:bodyPr>
          <a:lstStyle/>
          <a:p>
            <a:r>
              <a:rPr lang="en-UM" sz="4400" b="1" dirty="0">
                <a:latin typeface="+mj-lt"/>
              </a:rPr>
              <a:t>Chicago</a:t>
            </a:r>
            <a:endParaRPr lang="en-US" sz="4400" b="1" dirty="0">
              <a:latin typeface="+mj-lt"/>
            </a:endParaRPr>
          </a:p>
        </p:txBody>
      </p:sp>
      <p:sp>
        <p:nvSpPr>
          <p:cNvPr id="45" name="TextBox 44">
            <a:extLst>
              <a:ext uri="{FF2B5EF4-FFF2-40B4-BE49-F238E27FC236}">
                <a16:creationId xmlns:a16="http://schemas.microsoft.com/office/drawing/2014/main" id="{D9D55555-8E5F-4024-9289-A786602D3FC4}"/>
              </a:ext>
            </a:extLst>
          </p:cNvPr>
          <p:cNvSpPr txBox="1"/>
          <p:nvPr/>
        </p:nvSpPr>
        <p:spPr>
          <a:xfrm>
            <a:off x="1497722" y="2412270"/>
            <a:ext cx="4113724" cy="3085525"/>
          </a:xfrm>
          <a:prstGeom prst="rect">
            <a:avLst/>
          </a:prstGeom>
          <a:noFill/>
        </p:spPr>
        <p:txBody>
          <a:bodyPr wrap="square" rtlCol="0">
            <a:spAutoFit/>
          </a:bodyPr>
          <a:lstStyle/>
          <a:p>
            <a:pPr>
              <a:lnSpc>
                <a:spcPct val="90000"/>
              </a:lnSpc>
              <a:spcBef>
                <a:spcPts val="1000"/>
              </a:spcBef>
            </a:pPr>
            <a:r>
              <a:rPr lang="en-GB" dirty="0"/>
              <a:t>The metropolitan area extends far beyond the city limits, encompassing numerous suburbs and neighbouring cities. Investing in commercial properties within this expansive region can offer opportunities for stable income and capital appreciation, especially as businesses continue to expand. In fact, Chicago has continued to grow year over year for the past several decades with a current population of nearly 9 million</a:t>
            </a:r>
            <a:r>
              <a:rPr lang="en-UM" dirty="0"/>
              <a:t>.</a:t>
            </a:r>
            <a:endParaRPr lang="en-GB" dirty="0"/>
          </a:p>
        </p:txBody>
      </p:sp>
    </p:spTree>
    <p:extLst>
      <p:ext uri="{BB962C8B-B14F-4D97-AF65-F5344CB8AC3E}">
        <p14:creationId xmlns:p14="http://schemas.microsoft.com/office/powerpoint/2010/main" val="214329298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18500" fill="hold"/>
                                        <p:tgtEl>
                                          <p:spTgt spid="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5700" fill="hold"/>
                                        <p:tgtEl>
                                          <p:spTgt spid="5"/>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9600" fill="hold"/>
                                        <p:tgtEl>
                                          <p:spTgt spid="6"/>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5700" fill="hold"/>
                                        <p:tgtEl>
                                          <p:spTgt spid="32"/>
                                        </p:tgtEl>
                                        <p:attrNameLst>
                                          <p:attrName>r</p:attrName>
                                        </p:attrNameLst>
                                      </p:cBhvr>
                                    </p:animRot>
                                  </p:childTnLst>
                                </p:cTn>
                              </p:par>
                              <p:par>
                                <p:cTn id="13" presetID="2" presetClass="entr" presetSubtype="4" decel="100000" fill="hold" grpId="0" nodeType="withEffect">
                                  <p:stCondLst>
                                    <p:cond delay="10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1500" fill="hold"/>
                                        <p:tgtEl>
                                          <p:spTgt spid="44"/>
                                        </p:tgtEl>
                                        <p:attrNameLst>
                                          <p:attrName>ppt_x</p:attrName>
                                        </p:attrNameLst>
                                      </p:cBhvr>
                                      <p:tavLst>
                                        <p:tav tm="0">
                                          <p:val>
                                            <p:strVal val="#ppt_x"/>
                                          </p:val>
                                        </p:tav>
                                        <p:tav tm="100000">
                                          <p:val>
                                            <p:strVal val="#ppt_x"/>
                                          </p:val>
                                        </p:tav>
                                      </p:tavLst>
                                    </p:anim>
                                    <p:anim calcmode="lin" valueType="num">
                                      <p:cBhvr additive="base">
                                        <p:cTn id="16" dur="1500" fill="hold"/>
                                        <p:tgtEl>
                                          <p:spTgt spid="44"/>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1500" fill="hold"/>
                                        <p:tgtEl>
                                          <p:spTgt spid="45"/>
                                        </p:tgtEl>
                                        <p:attrNameLst>
                                          <p:attrName>ppt_x</p:attrName>
                                        </p:attrNameLst>
                                      </p:cBhvr>
                                      <p:tavLst>
                                        <p:tav tm="0">
                                          <p:val>
                                            <p:strVal val="#ppt_x"/>
                                          </p:val>
                                        </p:tav>
                                        <p:tav tm="100000">
                                          <p:val>
                                            <p:strVal val="#ppt_x"/>
                                          </p:val>
                                        </p:tav>
                                      </p:tavLst>
                                    </p:anim>
                                    <p:anim calcmode="lin" valueType="num">
                                      <p:cBhvr additive="base">
                                        <p:cTn id="20" dur="1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6" grpId="0" animBg="1"/>
      <p:bldP spid="5" grpId="0" animBg="1"/>
      <p:bldP spid="4" grpId="0" animBg="1"/>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BG orange">
            <a:extLst>
              <a:ext uri="{FF2B5EF4-FFF2-40B4-BE49-F238E27FC236}">
                <a16:creationId xmlns:a16="http://schemas.microsoft.com/office/drawing/2014/main" id="{627DB0AD-8BF2-976A-64E4-7EC17779CAF8}"/>
              </a:ext>
            </a:extLst>
          </p:cNvPr>
          <p:cNvSpPr/>
          <p:nvPr/>
        </p:nvSpPr>
        <p:spPr>
          <a:xfrm rot="10800000">
            <a:off x="8694000" y="2709000"/>
            <a:ext cx="216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44" name="Group 43">
            <a:extLst>
              <a:ext uri="{FF2B5EF4-FFF2-40B4-BE49-F238E27FC236}">
                <a16:creationId xmlns:a16="http://schemas.microsoft.com/office/drawing/2014/main" id="{65836FA2-20B0-1EBD-FC40-A1C6B167A134}"/>
              </a:ext>
            </a:extLst>
          </p:cNvPr>
          <p:cNvGrpSpPr/>
          <p:nvPr/>
        </p:nvGrpSpPr>
        <p:grpSpPr>
          <a:xfrm>
            <a:off x="8694000" y="-985500"/>
            <a:ext cx="2159999" cy="3600000"/>
            <a:chOff x="8694000" y="1629000"/>
            <a:chExt cx="2159999" cy="3600000"/>
          </a:xfrm>
        </p:grpSpPr>
        <p:sp>
          <p:nvSpPr>
            <p:cNvPr id="45" name="Rectangle: Rounded Corners 44">
              <a:extLst>
                <a:ext uri="{FF2B5EF4-FFF2-40B4-BE49-F238E27FC236}">
                  <a16:creationId xmlns:a16="http://schemas.microsoft.com/office/drawing/2014/main" id="{F71BCC19-99B4-2B14-42A6-066948130542}"/>
                </a:ext>
              </a:extLst>
            </p:cNvPr>
            <p:cNvSpPr/>
            <p:nvPr/>
          </p:nvSpPr>
          <p:spPr>
            <a:xfrm>
              <a:off x="8694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Highest invest</a:t>
              </a:r>
            </a:p>
            <a:p>
              <a:pPr algn="ctr"/>
              <a:r>
                <a:rPr lang="en-UM" sz="2000" dirty="0">
                  <a:solidFill>
                    <a:schemeClr val="tx1"/>
                  </a:solidFill>
                </a:rPr>
                <a:t>income</a:t>
              </a:r>
            </a:p>
            <a:p>
              <a:pPr algn="ctr"/>
              <a:r>
                <a:rPr lang="en-UM" sz="2000" b="1" dirty="0">
                  <a:solidFill>
                    <a:schemeClr val="tx1"/>
                  </a:solidFill>
                </a:rPr>
                <a:t>1.22M$</a:t>
              </a:r>
            </a:p>
            <a:p>
              <a:pPr algn="ctr"/>
              <a:endParaRPr lang="en-NZ" sz="2000" dirty="0">
                <a:solidFill>
                  <a:schemeClr val="tx1"/>
                </a:solidFill>
              </a:endParaRPr>
            </a:p>
          </p:txBody>
        </p:sp>
        <p:pic>
          <p:nvPicPr>
            <p:cNvPr id="46" name="Graphic 45" descr="Bar chart with solid fill">
              <a:extLst>
                <a:ext uri="{FF2B5EF4-FFF2-40B4-BE49-F238E27FC236}">
                  <a16:creationId xmlns:a16="http://schemas.microsoft.com/office/drawing/2014/main" id="{4BDA5B1A-6B81-2953-3DA6-E77A22E3D0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504001" y="4338000"/>
              <a:ext cx="540000" cy="540000"/>
            </a:xfrm>
            <a:prstGeom prst="rect">
              <a:avLst/>
            </a:prstGeom>
          </p:spPr>
        </p:pic>
      </p:grpSp>
      <p:sp>
        <p:nvSpPr>
          <p:cNvPr id="41" name="Rectangle: Rounded Corners 40">
            <a:extLst>
              <a:ext uri="{FF2B5EF4-FFF2-40B4-BE49-F238E27FC236}">
                <a16:creationId xmlns:a16="http://schemas.microsoft.com/office/drawing/2014/main" id="{BB68921A-C440-784A-CFC5-79E45547DF42}"/>
              </a:ext>
            </a:extLst>
          </p:cNvPr>
          <p:cNvSpPr/>
          <p:nvPr/>
        </p:nvSpPr>
        <p:spPr>
          <a:xfrm>
            <a:off x="5016000" y="-9855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Entire Rental Unit</a:t>
            </a:r>
            <a:r>
              <a:rPr lang="en-US" sz="2000" dirty="0">
                <a:solidFill>
                  <a:schemeClr val="tx1"/>
                </a:solidFill>
              </a:rPr>
              <a:t>.</a:t>
            </a:r>
            <a:endParaRPr lang="en-UM" sz="2000" dirty="0">
              <a:solidFill>
                <a:schemeClr val="tx1"/>
              </a:solidFill>
            </a:endParaRPr>
          </a:p>
          <a:p>
            <a:pPr algn="ctr"/>
            <a:r>
              <a:rPr lang="en-UM" sz="2000" b="1" dirty="0">
                <a:solidFill>
                  <a:schemeClr val="tx1"/>
                </a:solidFill>
              </a:rPr>
              <a:t>48%</a:t>
            </a:r>
            <a:endParaRPr lang="en-NZ" sz="2000" b="1" dirty="0">
              <a:solidFill>
                <a:schemeClr val="tx1"/>
              </a:solidFill>
            </a:endParaRPr>
          </a:p>
        </p:txBody>
      </p:sp>
      <p:sp>
        <p:nvSpPr>
          <p:cNvPr id="11" name="BG purple">
            <a:extLst>
              <a:ext uri="{FF2B5EF4-FFF2-40B4-BE49-F238E27FC236}">
                <a16:creationId xmlns:a16="http://schemas.microsoft.com/office/drawing/2014/main" id="{324A2314-E678-8B02-30A2-FE09C79DE61D}"/>
              </a:ext>
            </a:extLst>
          </p:cNvPr>
          <p:cNvSpPr/>
          <p:nvPr/>
        </p:nvSpPr>
        <p:spPr>
          <a:xfrm rot="10800000">
            <a:off x="1338000" y="2709000"/>
            <a:ext cx="2160000" cy="180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grpSp>
        <p:nvGrpSpPr>
          <p:cNvPr id="4" name="Group 3">
            <a:extLst>
              <a:ext uri="{FF2B5EF4-FFF2-40B4-BE49-F238E27FC236}">
                <a16:creationId xmlns:a16="http://schemas.microsoft.com/office/drawing/2014/main" id="{DDB9B987-B847-B014-1FFF-ADABE35059E6}"/>
              </a:ext>
            </a:extLst>
          </p:cNvPr>
          <p:cNvGrpSpPr/>
          <p:nvPr/>
        </p:nvGrpSpPr>
        <p:grpSpPr>
          <a:xfrm>
            <a:off x="1343824" y="-985500"/>
            <a:ext cx="2159999" cy="3600000"/>
            <a:chOff x="1343824" y="1629000"/>
            <a:chExt cx="2159999" cy="3600000"/>
          </a:xfrm>
        </p:grpSpPr>
        <p:sp>
          <p:nvSpPr>
            <p:cNvPr id="5" name="Rectangle: Rounded Corners 4">
              <a:extLst>
                <a:ext uri="{FF2B5EF4-FFF2-40B4-BE49-F238E27FC236}">
                  <a16:creationId xmlns:a16="http://schemas.microsoft.com/office/drawing/2014/main" id="{08ED3AA5-C2BC-C182-704E-724DE8897117}"/>
                </a:ext>
              </a:extLst>
            </p:cNvPr>
            <p:cNvSpPr/>
            <p:nvPr/>
          </p:nvSpPr>
          <p:spPr>
            <a:xfrm>
              <a:off x="1343824"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West Town</a:t>
              </a:r>
            </a:p>
            <a:p>
              <a:pPr algn="ctr"/>
              <a:r>
                <a:rPr lang="en-UM" sz="2000" dirty="0">
                  <a:solidFill>
                    <a:schemeClr val="tx1"/>
                  </a:solidFill>
                </a:rPr>
                <a:t>Listed Units</a:t>
              </a:r>
            </a:p>
            <a:p>
              <a:pPr algn="ctr"/>
              <a:r>
                <a:rPr lang="en-UM" sz="2400" b="1" dirty="0">
                  <a:solidFill>
                    <a:schemeClr val="tx1"/>
                  </a:solidFill>
                </a:rPr>
                <a:t>636</a:t>
              </a:r>
            </a:p>
            <a:p>
              <a:pPr algn="ctr"/>
              <a:endParaRPr lang="en-NZ" sz="2400" dirty="0">
                <a:solidFill>
                  <a:schemeClr val="tx1"/>
                </a:solidFill>
              </a:endParaRPr>
            </a:p>
          </p:txBody>
        </p:sp>
        <p:pic>
          <p:nvPicPr>
            <p:cNvPr id="7" name="Graphic 6" descr="Neighbourhood with solid fill">
              <a:extLst>
                <a:ext uri="{FF2B5EF4-FFF2-40B4-BE49-F238E27FC236}">
                  <a16:creationId xmlns:a16="http://schemas.microsoft.com/office/drawing/2014/main" id="{455DEDFB-C2B9-B1B6-057D-E4290FEA00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147999" y="4338000"/>
              <a:ext cx="540000" cy="540000"/>
            </a:xfrm>
            <a:prstGeom prst="rect">
              <a:avLst/>
            </a:prstGeom>
          </p:spPr>
        </p:pic>
      </p:grpSp>
      <p:sp>
        <p:nvSpPr>
          <p:cNvPr id="19" name="BG pink">
            <a:extLst>
              <a:ext uri="{FF2B5EF4-FFF2-40B4-BE49-F238E27FC236}">
                <a16:creationId xmlns:a16="http://schemas.microsoft.com/office/drawing/2014/main" id="{C0972BCA-FC3D-4778-B318-AFD7EF1A3936}"/>
              </a:ext>
            </a:extLst>
          </p:cNvPr>
          <p:cNvSpPr/>
          <p:nvPr/>
        </p:nvSpPr>
        <p:spPr>
          <a:xfrm rot="10800000">
            <a:off x="5016000" y="2709000"/>
            <a:ext cx="2160000" cy="180000"/>
          </a:xfrm>
          <a:prstGeom prst="rect">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sp>
        <p:nvSpPr>
          <p:cNvPr id="39" name="Mask">
            <a:extLst>
              <a:ext uri="{FF2B5EF4-FFF2-40B4-BE49-F238E27FC236}">
                <a16:creationId xmlns:a16="http://schemas.microsoft.com/office/drawing/2014/main" id="{933AB873-D01E-4605-9B9A-BB2A5B8DAF48}"/>
              </a:ext>
            </a:extLst>
          </p:cNvPr>
          <p:cNvSpPr/>
          <p:nvPr/>
        </p:nvSpPr>
        <p:spPr>
          <a:xfrm>
            <a:off x="0" y="0"/>
            <a:ext cx="12192000" cy="2276475"/>
          </a:xfrm>
          <a:prstGeom prst="rect">
            <a:avLst/>
          </a:prstGeom>
          <a:solidFill>
            <a:srgbClr val="F3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15" name="Group 14">
            <a:extLst>
              <a:ext uri="{FF2B5EF4-FFF2-40B4-BE49-F238E27FC236}">
                <a16:creationId xmlns:a16="http://schemas.microsoft.com/office/drawing/2014/main" id="{BF2ECF03-882C-279B-9354-7DD1120B187D}"/>
              </a:ext>
            </a:extLst>
          </p:cNvPr>
          <p:cNvGrpSpPr/>
          <p:nvPr/>
        </p:nvGrpSpPr>
        <p:grpSpPr>
          <a:xfrm>
            <a:off x="1158000" y="1629000"/>
            <a:ext cx="2520000" cy="1260000"/>
            <a:chOff x="1158000" y="1629000"/>
            <a:chExt cx="2520000" cy="1260000"/>
          </a:xfrm>
        </p:grpSpPr>
        <p:sp>
          <p:nvSpPr>
            <p:cNvPr id="17" name="Freeform: Shape 5">
              <a:extLst>
                <a:ext uri="{FF2B5EF4-FFF2-40B4-BE49-F238E27FC236}">
                  <a16:creationId xmlns:a16="http://schemas.microsoft.com/office/drawing/2014/main" id="{3E461B6E-0C2C-0BCE-47D8-B8812CD445F9}"/>
                </a:ext>
              </a:extLst>
            </p:cNvPr>
            <p:cNvSpPr/>
            <p:nvPr/>
          </p:nvSpPr>
          <p:spPr>
            <a:xfrm>
              <a:off x="1158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tx2">
                    <a:lumMod val="75000"/>
                    <a:lumOff val="25000"/>
                    <a:shade val="30000"/>
                    <a:satMod val="115000"/>
                  </a:schemeClr>
                </a:gs>
                <a:gs pos="50000">
                  <a:schemeClr val="tx2">
                    <a:lumMod val="75000"/>
                    <a:lumOff val="25000"/>
                    <a:shade val="67500"/>
                    <a:satMod val="115000"/>
                  </a:schemeClr>
                </a:gs>
                <a:gs pos="100000">
                  <a:schemeClr val="tx2">
                    <a:lumMod val="75000"/>
                    <a:lumOff val="2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Most Popular Neighbourhood</a:t>
              </a:r>
              <a:endParaRPr lang="en-NZ" sz="2400" dirty="0">
                <a:latin typeface="+mj-lt"/>
              </a:endParaRPr>
            </a:p>
          </p:txBody>
        </p:sp>
        <p:sp>
          <p:nvSpPr>
            <p:cNvPr id="18" name="Isosceles Triangle 17">
              <a:extLst>
                <a:ext uri="{FF2B5EF4-FFF2-40B4-BE49-F238E27FC236}">
                  <a16:creationId xmlns:a16="http://schemas.microsoft.com/office/drawing/2014/main" id="{32F0D6C8-988C-6D64-608D-FD924234D1C2}"/>
                </a:ext>
              </a:extLst>
            </p:cNvPr>
            <p:cNvSpPr/>
            <p:nvPr/>
          </p:nvSpPr>
          <p:spPr>
            <a:xfrm rot="16200000">
              <a:off x="1158000" y="2709000"/>
              <a:ext cx="180000" cy="180000"/>
            </a:xfrm>
            <a:prstGeom prst="triangle">
              <a:avLst>
                <a:gd name="adj" fmla="val 10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sp>
          <p:nvSpPr>
            <p:cNvPr id="27" name="Isosceles Triangle 26">
              <a:extLst>
                <a:ext uri="{FF2B5EF4-FFF2-40B4-BE49-F238E27FC236}">
                  <a16:creationId xmlns:a16="http://schemas.microsoft.com/office/drawing/2014/main" id="{5DA7556B-B923-CD03-1833-FD837B435EA2}"/>
                </a:ext>
              </a:extLst>
            </p:cNvPr>
            <p:cNvSpPr/>
            <p:nvPr/>
          </p:nvSpPr>
          <p:spPr>
            <a:xfrm rot="10800000">
              <a:off x="3498000" y="2709000"/>
              <a:ext cx="180000" cy="180000"/>
            </a:xfrm>
            <a:prstGeom prst="triangle">
              <a:avLst>
                <a:gd name="adj" fmla="val 100000"/>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40" name="Isosceles Triangle 39">
              <a:extLst>
                <a:ext uri="{FF2B5EF4-FFF2-40B4-BE49-F238E27FC236}">
                  <a16:creationId xmlns:a16="http://schemas.microsoft.com/office/drawing/2014/main" id="{3F4D9730-A370-E146-A8E8-73600C1DF97E}"/>
                </a:ext>
              </a:extLst>
            </p:cNvPr>
            <p:cNvSpPr/>
            <p:nvPr/>
          </p:nvSpPr>
          <p:spPr>
            <a:xfrm rot="10800000">
              <a:off x="1338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grpSp>
      <p:grpSp>
        <p:nvGrpSpPr>
          <p:cNvPr id="43" name="Group 42">
            <a:extLst>
              <a:ext uri="{FF2B5EF4-FFF2-40B4-BE49-F238E27FC236}">
                <a16:creationId xmlns:a16="http://schemas.microsoft.com/office/drawing/2014/main" id="{D1B00913-BBAC-C586-758F-BBD188187988}"/>
              </a:ext>
            </a:extLst>
          </p:cNvPr>
          <p:cNvGrpSpPr/>
          <p:nvPr/>
        </p:nvGrpSpPr>
        <p:grpSpPr>
          <a:xfrm>
            <a:off x="4836000" y="1629000"/>
            <a:ext cx="2520000" cy="1260000"/>
            <a:chOff x="4836000" y="1629000"/>
            <a:chExt cx="2520000" cy="1260000"/>
          </a:xfrm>
        </p:grpSpPr>
        <p:sp>
          <p:nvSpPr>
            <p:cNvPr id="26" name="Isosceles Triangle 25">
              <a:extLst>
                <a:ext uri="{FF2B5EF4-FFF2-40B4-BE49-F238E27FC236}">
                  <a16:creationId xmlns:a16="http://schemas.microsoft.com/office/drawing/2014/main" id="{020EA7B0-9E55-459F-84D1-B1EDD980839F}"/>
                </a:ext>
              </a:extLst>
            </p:cNvPr>
            <p:cNvSpPr/>
            <p:nvPr/>
          </p:nvSpPr>
          <p:spPr>
            <a:xfrm rot="10800000">
              <a:off x="5016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42" name="Group 41">
              <a:extLst>
                <a:ext uri="{FF2B5EF4-FFF2-40B4-BE49-F238E27FC236}">
                  <a16:creationId xmlns:a16="http://schemas.microsoft.com/office/drawing/2014/main" id="{02D487D3-01AD-946D-D290-53C4B757819B}"/>
                </a:ext>
              </a:extLst>
            </p:cNvPr>
            <p:cNvGrpSpPr/>
            <p:nvPr/>
          </p:nvGrpSpPr>
          <p:grpSpPr>
            <a:xfrm>
              <a:off x="4836000" y="1629000"/>
              <a:ext cx="2520000" cy="1260000"/>
              <a:chOff x="4836000" y="1629000"/>
              <a:chExt cx="2520000" cy="1260000"/>
            </a:xfrm>
          </p:grpSpPr>
          <p:sp>
            <p:nvSpPr>
              <p:cNvPr id="23" name="Freeform: Shape 22">
                <a:extLst>
                  <a:ext uri="{FF2B5EF4-FFF2-40B4-BE49-F238E27FC236}">
                    <a16:creationId xmlns:a16="http://schemas.microsoft.com/office/drawing/2014/main" id="{C63A225C-182D-4A26-9871-5B4551D6BF90}"/>
                  </a:ext>
                </a:extLst>
              </p:cNvPr>
              <p:cNvSpPr/>
              <p:nvPr/>
            </p:nvSpPr>
            <p:spPr>
              <a:xfrm>
                <a:off x="4836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rgbClr val="5D6A46">
                      <a:shade val="30000"/>
                      <a:satMod val="115000"/>
                    </a:srgbClr>
                  </a:gs>
                  <a:gs pos="50000">
                    <a:srgbClr val="5D6A46">
                      <a:shade val="67500"/>
                      <a:satMod val="115000"/>
                    </a:srgbClr>
                  </a:gs>
                  <a:gs pos="100000">
                    <a:srgbClr val="5D6A4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Top</a:t>
                </a:r>
              </a:p>
              <a:p>
                <a:pPr algn="ctr"/>
                <a:r>
                  <a:rPr lang="en-UM" sz="2400" dirty="0">
                    <a:latin typeface="+mj-lt"/>
                  </a:rPr>
                  <a:t>Performers </a:t>
                </a:r>
                <a:endParaRPr lang="en-NZ" sz="2400" dirty="0">
                  <a:latin typeface="+mj-lt"/>
                </a:endParaRPr>
              </a:p>
            </p:txBody>
          </p:sp>
          <p:sp>
            <p:nvSpPr>
              <p:cNvPr id="24" name="Isosceles Triangle 23">
                <a:extLst>
                  <a:ext uri="{FF2B5EF4-FFF2-40B4-BE49-F238E27FC236}">
                    <a16:creationId xmlns:a16="http://schemas.microsoft.com/office/drawing/2014/main" id="{A3C344EB-B2DF-4E19-819A-DE45D4EE9A96}"/>
                  </a:ext>
                </a:extLst>
              </p:cNvPr>
              <p:cNvSpPr/>
              <p:nvPr/>
            </p:nvSpPr>
            <p:spPr>
              <a:xfrm rot="16200000">
                <a:off x="4836000" y="2709000"/>
                <a:ext cx="180000" cy="180000"/>
              </a:xfrm>
              <a:prstGeom prst="triangle">
                <a:avLst>
                  <a:gd name="adj" fmla="val 100000"/>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25" name="Isosceles Triangle 24">
                <a:extLst>
                  <a:ext uri="{FF2B5EF4-FFF2-40B4-BE49-F238E27FC236}">
                    <a16:creationId xmlns:a16="http://schemas.microsoft.com/office/drawing/2014/main" id="{DBDA88A8-1FAE-41CC-995A-8346F3CE1C6F}"/>
                  </a:ext>
                </a:extLst>
              </p:cNvPr>
              <p:cNvSpPr/>
              <p:nvPr/>
            </p:nvSpPr>
            <p:spPr>
              <a:xfrm rot="10800000">
                <a:off x="7176000" y="2709000"/>
                <a:ext cx="180000" cy="180000"/>
              </a:xfrm>
              <a:prstGeom prst="triangle">
                <a:avLst>
                  <a:gd name="adj" fmla="val 100000"/>
                </a:avLst>
              </a:prstGeom>
              <a:solidFill>
                <a:srgbClr val="4F5A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grpSp>
      <p:grpSp>
        <p:nvGrpSpPr>
          <p:cNvPr id="48" name="Group 47">
            <a:extLst>
              <a:ext uri="{FF2B5EF4-FFF2-40B4-BE49-F238E27FC236}">
                <a16:creationId xmlns:a16="http://schemas.microsoft.com/office/drawing/2014/main" id="{B477E6DA-6731-CCC7-EB63-B09DD81D9023}"/>
              </a:ext>
            </a:extLst>
          </p:cNvPr>
          <p:cNvGrpSpPr/>
          <p:nvPr/>
        </p:nvGrpSpPr>
        <p:grpSpPr>
          <a:xfrm>
            <a:off x="8514000" y="1629000"/>
            <a:ext cx="2520000" cy="1260000"/>
            <a:chOff x="8514000" y="1629000"/>
            <a:chExt cx="2520000" cy="1260000"/>
          </a:xfrm>
        </p:grpSpPr>
        <p:sp>
          <p:nvSpPr>
            <p:cNvPr id="49" name="Freeform: Shape 31">
              <a:extLst>
                <a:ext uri="{FF2B5EF4-FFF2-40B4-BE49-F238E27FC236}">
                  <a16:creationId xmlns:a16="http://schemas.microsoft.com/office/drawing/2014/main" id="{5433646B-EA7D-DA19-258C-4FA90CDA4952}"/>
                </a:ext>
              </a:extLst>
            </p:cNvPr>
            <p:cNvSpPr/>
            <p:nvPr/>
          </p:nvSpPr>
          <p:spPr>
            <a:xfrm>
              <a:off x="8514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Highest</a:t>
              </a:r>
            </a:p>
            <a:p>
              <a:pPr algn="ctr"/>
              <a:r>
                <a:rPr lang="en-UM" sz="2400" dirty="0">
                  <a:latin typeface="+mj-lt"/>
                </a:rPr>
                <a:t>Income</a:t>
              </a:r>
              <a:endParaRPr lang="en-NZ" sz="2400" dirty="0">
                <a:latin typeface="+mj-lt"/>
              </a:endParaRPr>
            </a:p>
          </p:txBody>
        </p:sp>
        <p:sp>
          <p:nvSpPr>
            <p:cNvPr id="50" name="Isosceles Triangle 49">
              <a:extLst>
                <a:ext uri="{FF2B5EF4-FFF2-40B4-BE49-F238E27FC236}">
                  <a16:creationId xmlns:a16="http://schemas.microsoft.com/office/drawing/2014/main" id="{15C7D6F8-AFF5-1D51-BD44-7D17BB015FE7}"/>
                </a:ext>
              </a:extLst>
            </p:cNvPr>
            <p:cNvSpPr/>
            <p:nvPr/>
          </p:nvSpPr>
          <p:spPr>
            <a:xfrm rot="16200000">
              <a:off x="8514000" y="2709000"/>
              <a:ext cx="180000" cy="180000"/>
            </a:xfrm>
            <a:prstGeom prst="triangle">
              <a:avLst>
                <a:gd name="adj"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51" name="Isosceles Triangle 50">
              <a:extLst>
                <a:ext uri="{FF2B5EF4-FFF2-40B4-BE49-F238E27FC236}">
                  <a16:creationId xmlns:a16="http://schemas.microsoft.com/office/drawing/2014/main" id="{3B851176-7438-4C69-71FC-C042D47D30DF}"/>
                </a:ext>
              </a:extLst>
            </p:cNvPr>
            <p:cNvSpPr/>
            <p:nvPr/>
          </p:nvSpPr>
          <p:spPr>
            <a:xfrm rot="10800000">
              <a:off x="10854000" y="2709000"/>
              <a:ext cx="180000" cy="180000"/>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52" name="Isosceles Triangle 51">
              <a:extLst>
                <a:ext uri="{FF2B5EF4-FFF2-40B4-BE49-F238E27FC236}">
                  <a16:creationId xmlns:a16="http://schemas.microsoft.com/office/drawing/2014/main" id="{85E18342-17BD-B050-C3B1-6F7A5CBA4137}"/>
                </a:ext>
              </a:extLst>
            </p:cNvPr>
            <p:cNvSpPr/>
            <p:nvPr/>
          </p:nvSpPr>
          <p:spPr>
            <a:xfrm rot="10800000">
              <a:off x="8694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spTree>
    <p:extLst>
      <p:ext uri="{BB962C8B-B14F-4D97-AF65-F5344CB8AC3E}">
        <p14:creationId xmlns:p14="http://schemas.microsoft.com/office/powerpoint/2010/main" val="4085873659"/>
      </p:ext>
    </p:extLst>
  </p:cSld>
  <p:clrMapOvr>
    <a:masterClrMapping/>
  </p:clrMapOvr>
  <p:transition spd="slow">
    <p:push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BG orange">
            <a:extLst>
              <a:ext uri="{FF2B5EF4-FFF2-40B4-BE49-F238E27FC236}">
                <a16:creationId xmlns:a16="http://schemas.microsoft.com/office/drawing/2014/main" id="{14C385B2-7D45-FF41-6A06-AA8CAFC588B8}"/>
              </a:ext>
            </a:extLst>
          </p:cNvPr>
          <p:cNvSpPr/>
          <p:nvPr/>
        </p:nvSpPr>
        <p:spPr>
          <a:xfrm rot="10800000">
            <a:off x="8694000" y="2709000"/>
            <a:ext cx="216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81" name="Group 80">
            <a:extLst>
              <a:ext uri="{FF2B5EF4-FFF2-40B4-BE49-F238E27FC236}">
                <a16:creationId xmlns:a16="http://schemas.microsoft.com/office/drawing/2014/main" id="{6C18BAD8-227D-EA93-F013-1C9E25075EE8}"/>
              </a:ext>
            </a:extLst>
          </p:cNvPr>
          <p:cNvGrpSpPr/>
          <p:nvPr/>
        </p:nvGrpSpPr>
        <p:grpSpPr>
          <a:xfrm>
            <a:off x="8694000" y="-985500"/>
            <a:ext cx="2159999" cy="3600000"/>
            <a:chOff x="8694000" y="1629000"/>
            <a:chExt cx="2159999" cy="3600000"/>
          </a:xfrm>
        </p:grpSpPr>
        <p:sp>
          <p:nvSpPr>
            <p:cNvPr id="82" name="Rectangle: Rounded Corners 81">
              <a:extLst>
                <a:ext uri="{FF2B5EF4-FFF2-40B4-BE49-F238E27FC236}">
                  <a16:creationId xmlns:a16="http://schemas.microsoft.com/office/drawing/2014/main" id="{68A0EC50-8651-0F29-93E8-8A42556A4751}"/>
                </a:ext>
              </a:extLst>
            </p:cNvPr>
            <p:cNvSpPr/>
            <p:nvPr/>
          </p:nvSpPr>
          <p:spPr>
            <a:xfrm>
              <a:off x="8694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Highest invest</a:t>
              </a:r>
            </a:p>
            <a:p>
              <a:pPr algn="ctr"/>
              <a:r>
                <a:rPr lang="en-UM" sz="2000" dirty="0">
                  <a:solidFill>
                    <a:schemeClr val="tx1"/>
                  </a:solidFill>
                </a:rPr>
                <a:t>income</a:t>
              </a:r>
            </a:p>
            <a:p>
              <a:pPr algn="ctr"/>
              <a:r>
                <a:rPr lang="en-UM" sz="2000" b="1" dirty="0">
                  <a:solidFill>
                    <a:schemeClr val="tx1"/>
                  </a:solidFill>
                </a:rPr>
                <a:t>1.22M$</a:t>
              </a:r>
            </a:p>
            <a:p>
              <a:pPr algn="ctr"/>
              <a:endParaRPr lang="en-NZ" sz="2000" dirty="0">
                <a:solidFill>
                  <a:schemeClr val="tx1"/>
                </a:solidFill>
              </a:endParaRPr>
            </a:p>
          </p:txBody>
        </p:sp>
        <p:pic>
          <p:nvPicPr>
            <p:cNvPr id="83" name="Graphic 82" descr="Bar chart with solid fill">
              <a:extLst>
                <a:ext uri="{FF2B5EF4-FFF2-40B4-BE49-F238E27FC236}">
                  <a16:creationId xmlns:a16="http://schemas.microsoft.com/office/drawing/2014/main" id="{B02F91F5-1063-15A9-1E79-2EE054EB59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504001" y="4338000"/>
              <a:ext cx="540000" cy="540000"/>
            </a:xfrm>
            <a:prstGeom prst="rect">
              <a:avLst/>
            </a:prstGeom>
          </p:spPr>
        </p:pic>
      </p:grpSp>
      <p:sp>
        <p:nvSpPr>
          <p:cNvPr id="71" name="BG pink">
            <a:extLst>
              <a:ext uri="{FF2B5EF4-FFF2-40B4-BE49-F238E27FC236}">
                <a16:creationId xmlns:a16="http://schemas.microsoft.com/office/drawing/2014/main" id="{BA596FAF-3C57-DA7E-2870-02BCE7891EE4}"/>
              </a:ext>
            </a:extLst>
          </p:cNvPr>
          <p:cNvSpPr/>
          <p:nvPr/>
        </p:nvSpPr>
        <p:spPr>
          <a:xfrm rot="10800000">
            <a:off x="5016000" y="2709000"/>
            <a:ext cx="2160000" cy="180000"/>
          </a:xfrm>
          <a:prstGeom prst="rect">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78" name="Group 77">
            <a:extLst>
              <a:ext uri="{FF2B5EF4-FFF2-40B4-BE49-F238E27FC236}">
                <a16:creationId xmlns:a16="http://schemas.microsoft.com/office/drawing/2014/main" id="{A4DCAA30-2463-9E93-04FE-99D5A534DD06}"/>
              </a:ext>
            </a:extLst>
          </p:cNvPr>
          <p:cNvGrpSpPr/>
          <p:nvPr/>
        </p:nvGrpSpPr>
        <p:grpSpPr>
          <a:xfrm>
            <a:off x="5016000" y="-985500"/>
            <a:ext cx="2159999" cy="3600000"/>
            <a:chOff x="5016000" y="1629000"/>
            <a:chExt cx="2159999" cy="3600000"/>
          </a:xfrm>
        </p:grpSpPr>
        <p:sp>
          <p:nvSpPr>
            <p:cNvPr id="79" name="Rectangle: Rounded Corners 78">
              <a:extLst>
                <a:ext uri="{FF2B5EF4-FFF2-40B4-BE49-F238E27FC236}">
                  <a16:creationId xmlns:a16="http://schemas.microsoft.com/office/drawing/2014/main" id="{31616A5A-B114-C3AD-43EB-BBB893E9BC1C}"/>
                </a:ext>
              </a:extLst>
            </p:cNvPr>
            <p:cNvSpPr/>
            <p:nvPr/>
          </p:nvSpPr>
          <p:spPr>
            <a:xfrm>
              <a:off x="5016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Entire Rental Unit</a:t>
              </a:r>
              <a:r>
                <a:rPr lang="en-US" sz="2000" dirty="0">
                  <a:solidFill>
                    <a:schemeClr val="tx1"/>
                  </a:solidFill>
                </a:rPr>
                <a:t>.</a:t>
              </a:r>
              <a:endParaRPr lang="en-UM" sz="2000" dirty="0">
                <a:solidFill>
                  <a:schemeClr val="tx1"/>
                </a:solidFill>
              </a:endParaRPr>
            </a:p>
            <a:p>
              <a:pPr algn="ctr"/>
              <a:r>
                <a:rPr lang="en-UM" sz="2000" b="1" dirty="0">
                  <a:solidFill>
                    <a:schemeClr val="tx1"/>
                  </a:solidFill>
                </a:rPr>
                <a:t>48%</a:t>
              </a:r>
              <a:endParaRPr lang="en-NZ" sz="2000" b="1" dirty="0">
                <a:solidFill>
                  <a:schemeClr val="tx1"/>
                </a:solidFill>
              </a:endParaRPr>
            </a:p>
          </p:txBody>
        </p:sp>
        <p:pic>
          <p:nvPicPr>
            <p:cNvPr id="80" name="Graphic 79" descr="Priorities with solid fill">
              <a:extLst>
                <a:ext uri="{FF2B5EF4-FFF2-40B4-BE49-F238E27FC236}">
                  <a16:creationId xmlns:a16="http://schemas.microsoft.com/office/drawing/2014/main" id="{67B37166-640B-BB7F-05A9-BF13C63C79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5999" y="4338000"/>
              <a:ext cx="540000" cy="540000"/>
            </a:xfrm>
            <a:prstGeom prst="rect">
              <a:avLst/>
            </a:prstGeom>
          </p:spPr>
        </p:pic>
      </p:grpSp>
      <p:sp>
        <p:nvSpPr>
          <p:cNvPr id="41" name="BG purple">
            <a:extLst>
              <a:ext uri="{FF2B5EF4-FFF2-40B4-BE49-F238E27FC236}">
                <a16:creationId xmlns:a16="http://schemas.microsoft.com/office/drawing/2014/main" id="{3B816B45-90C0-9994-65B0-CF4611CF0E0A}"/>
              </a:ext>
            </a:extLst>
          </p:cNvPr>
          <p:cNvSpPr/>
          <p:nvPr/>
        </p:nvSpPr>
        <p:spPr>
          <a:xfrm rot="10800000">
            <a:off x="1338000" y="2709000"/>
            <a:ext cx="2160000" cy="180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grpSp>
        <p:nvGrpSpPr>
          <p:cNvPr id="61" name="Group 60">
            <a:extLst>
              <a:ext uri="{FF2B5EF4-FFF2-40B4-BE49-F238E27FC236}">
                <a16:creationId xmlns:a16="http://schemas.microsoft.com/office/drawing/2014/main" id="{45B26C18-5122-C09C-F22C-1680ED8D1EDC}"/>
              </a:ext>
            </a:extLst>
          </p:cNvPr>
          <p:cNvGrpSpPr/>
          <p:nvPr/>
        </p:nvGrpSpPr>
        <p:grpSpPr>
          <a:xfrm>
            <a:off x="1343824" y="1629000"/>
            <a:ext cx="2159999" cy="3600000"/>
            <a:chOff x="1343824" y="1629000"/>
            <a:chExt cx="2159999" cy="3600000"/>
          </a:xfrm>
        </p:grpSpPr>
        <p:sp>
          <p:nvSpPr>
            <p:cNvPr id="62" name="Rectangle: Rounded Corners 61">
              <a:extLst>
                <a:ext uri="{FF2B5EF4-FFF2-40B4-BE49-F238E27FC236}">
                  <a16:creationId xmlns:a16="http://schemas.microsoft.com/office/drawing/2014/main" id="{6658FABA-6E8F-B213-EF1A-B3E4F08653E5}"/>
                </a:ext>
              </a:extLst>
            </p:cNvPr>
            <p:cNvSpPr/>
            <p:nvPr/>
          </p:nvSpPr>
          <p:spPr>
            <a:xfrm>
              <a:off x="1343824"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West Town</a:t>
              </a:r>
            </a:p>
            <a:p>
              <a:pPr algn="ctr"/>
              <a:r>
                <a:rPr lang="en-UM" sz="2000" dirty="0">
                  <a:solidFill>
                    <a:schemeClr val="tx1"/>
                  </a:solidFill>
                </a:rPr>
                <a:t>Listed Units</a:t>
              </a:r>
            </a:p>
            <a:p>
              <a:pPr algn="ctr"/>
              <a:r>
                <a:rPr lang="en-UM" sz="2400" b="1" dirty="0">
                  <a:solidFill>
                    <a:schemeClr val="tx1"/>
                  </a:solidFill>
                </a:rPr>
                <a:t>636</a:t>
              </a:r>
            </a:p>
            <a:p>
              <a:pPr algn="ctr"/>
              <a:endParaRPr lang="en-NZ" sz="2400" dirty="0">
                <a:solidFill>
                  <a:schemeClr val="tx1"/>
                </a:solidFill>
              </a:endParaRPr>
            </a:p>
          </p:txBody>
        </p:sp>
        <p:pic>
          <p:nvPicPr>
            <p:cNvPr id="63" name="Graphic 62" descr="Neighbourhood with solid fill">
              <a:extLst>
                <a:ext uri="{FF2B5EF4-FFF2-40B4-BE49-F238E27FC236}">
                  <a16:creationId xmlns:a16="http://schemas.microsoft.com/office/drawing/2014/main" id="{5D7031F8-73DC-6E3C-C1B5-78A2F311BA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7999" y="4338000"/>
              <a:ext cx="540000" cy="540000"/>
            </a:xfrm>
            <a:prstGeom prst="rect">
              <a:avLst/>
            </a:prstGeom>
          </p:spPr>
        </p:pic>
      </p:grpSp>
      <p:sp>
        <p:nvSpPr>
          <p:cNvPr id="39" name="Mask">
            <a:extLst>
              <a:ext uri="{FF2B5EF4-FFF2-40B4-BE49-F238E27FC236}">
                <a16:creationId xmlns:a16="http://schemas.microsoft.com/office/drawing/2014/main" id="{933AB873-D01E-4605-9B9A-BB2A5B8DAF48}"/>
              </a:ext>
            </a:extLst>
          </p:cNvPr>
          <p:cNvSpPr/>
          <p:nvPr/>
        </p:nvSpPr>
        <p:spPr>
          <a:xfrm>
            <a:off x="0" y="0"/>
            <a:ext cx="12192000" cy="2276475"/>
          </a:xfrm>
          <a:prstGeom prst="rect">
            <a:avLst/>
          </a:prstGeom>
          <a:solidFill>
            <a:srgbClr val="F3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53" name="Group 52">
            <a:extLst>
              <a:ext uri="{FF2B5EF4-FFF2-40B4-BE49-F238E27FC236}">
                <a16:creationId xmlns:a16="http://schemas.microsoft.com/office/drawing/2014/main" id="{0643B2BB-364E-E670-2528-BBEE5586B2C4}"/>
              </a:ext>
            </a:extLst>
          </p:cNvPr>
          <p:cNvGrpSpPr/>
          <p:nvPr/>
        </p:nvGrpSpPr>
        <p:grpSpPr>
          <a:xfrm>
            <a:off x="1158000" y="1629000"/>
            <a:ext cx="2520000" cy="1260000"/>
            <a:chOff x="1158000" y="1629000"/>
            <a:chExt cx="2520000" cy="1260000"/>
          </a:xfrm>
        </p:grpSpPr>
        <p:sp>
          <p:nvSpPr>
            <p:cNvPr id="54" name="Freeform: Shape 5">
              <a:extLst>
                <a:ext uri="{FF2B5EF4-FFF2-40B4-BE49-F238E27FC236}">
                  <a16:creationId xmlns:a16="http://schemas.microsoft.com/office/drawing/2014/main" id="{97011C04-39E0-A550-A271-32E2DAE2F0D6}"/>
                </a:ext>
              </a:extLst>
            </p:cNvPr>
            <p:cNvSpPr/>
            <p:nvPr/>
          </p:nvSpPr>
          <p:spPr>
            <a:xfrm>
              <a:off x="1158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tx2">
                    <a:lumMod val="75000"/>
                    <a:lumOff val="25000"/>
                    <a:shade val="30000"/>
                    <a:satMod val="115000"/>
                  </a:schemeClr>
                </a:gs>
                <a:gs pos="50000">
                  <a:schemeClr val="tx2">
                    <a:lumMod val="75000"/>
                    <a:lumOff val="25000"/>
                    <a:shade val="67500"/>
                    <a:satMod val="115000"/>
                  </a:schemeClr>
                </a:gs>
                <a:gs pos="100000">
                  <a:schemeClr val="tx2">
                    <a:lumMod val="75000"/>
                    <a:lumOff val="2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Most Popular Neighbourhood</a:t>
              </a:r>
              <a:endParaRPr lang="en-NZ" sz="2400" dirty="0">
                <a:latin typeface="+mj-lt"/>
              </a:endParaRPr>
            </a:p>
          </p:txBody>
        </p:sp>
        <p:sp>
          <p:nvSpPr>
            <p:cNvPr id="55" name="Isosceles Triangle 54">
              <a:extLst>
                <a:ext uri="{FF2B5EF4-FFF2-40B4-BE49-F238E27FC236}">
                  <a16:creationId xmlns:a16="http://schemas.microsoft.com/office/drawing/2014/main" id="{4FB3F2EA-350C-9DA9-8BC7-D4C6B1DDC559}"/>
                </a:ext>
              </a:extLst>
            </p:cNvPr>
            <p:cNvSpPr/>
            <p:nvPr/>
          </p:nvSpPr>
          <p:spPr>
            <a:xfrm rot="16200000">
              <a:off x="1158000" y="2709000"/>
              <a:ext cx="180000" cy="180000"/>
            </a:xfrm>
            <a:prstGeom prst="triangle">
              <a:avLst>
                <a:gd name="adj" fmla="val 10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sp>
          <p:nvSpPr>
            <p:cNvPr id="56" name="Isosceles Triangle 55">
              <a:extLst>
                <a:ext uri="{FF2B5EF4-FFF2-40B4-BE49-F238E27FC236}">
                  <a16:creationId xmlns:a16="http://schemas.microsoft.com/office/drawing/2014/main" id="{3BE70193-7579-DDAF-6BE6-07A9847C6EEF}"/>
                </a:ext>
              </a:extLst>
            </p:cNvPr>
            <p:cNvSpPr/>
            <p:nvPr/>
          </p:nvSpPr>
          <p:spPr>
            <a:xfrm rot="10800000">
              <a:off x="3498000" y="2709000"/>
              <a:ext cx="180000" cy="180000"/>
            </a:xfrm>
            <a:prstGeom prst="triangle">
              <a:avLst>
                <a:gd name="adj" fmla="val 100000"/>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57" name="Isosceles Triangle 56">
              <a:extLst>
                <a:ext uri="{FF2B5EF4-FFF2-40B4-BE49-F238E27FC236}">
                  <a16:creationId xmlns:a16="http://schemas.microsoft.com/office/drawing/2014/main" id="{00D4EC31-36C2-B011-BC07-8E5B653D473E}"/>
                </a:ext>
              </a:extLst>
            </p:cNvPr>
            <p:cNvSpPr/>
            <p:nvPr/>
          </p:nvSpPr>
          <p:spPr>
            <a:xfrm rot="10800000">
              <a:off x="1338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grpSp>
      <p:grpSp>
        <p:nvGrpSpPr>
          <p:cNvPr id="72" name="Group 71">
            <a:extLst>
              <a:ext uri="{FF2B5EF4-FFF2-40B4-BE49-F238E27FC236}">
                <a16:creationId xmlns:a16="http://schemas.microsoft.com/office/drawing/2014/main" id="{4CF2A95D-519D-0EF6-D6A1-E8D2A681BDBF}"/>
              </a:ext>
            </a:extLst>
          </p:cNvPr>
          <p:cNvGrpSpPr/>
          <p:nvPr/>
        </p:nvGrpSpPr>
        <p:grpSpPr>
          <a:xfrm>
            <a:off x="4836000" y="1629000"/>
            <a:ext cx="2520000" cy="1260000"/>
            <a:chOff x="4836000" y="1629000"/>
            <a:chExt cx="2520000" cy="1260000"/>
          </a:xfrm>
        </p:grpSpPr>
        <p:sp>
          <p:nvSpPr>
            <p:cNvPr id="73" name="Isosceles Triangle 72">
              <a:extLst>
                <a:ext uri="{FF2B5EF4-FFF2-40B4-BE49-F238E27FC236}">
                  <a16:creationId xmlns:a16="http://schemas.microsoft.com/office/drawing/2014/main" id="{76DD28AA-16D8-5E90-E44A-61F2A0DCEED1}"/>
                </a:ext>
              </a:extLst>
            </p:cNvPr>
            <p:cNvSpPr/>
            <p:nvPr/>
          </p:nvSpPr>
          <p:spPr>
            <a:xfrm rot="10800000">
              <a:off x="5016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74" name="Group 73">
              <a:extLst>
                <a:ext uri="{FF2B5EF4-FFF2-40B4-BE49-F238E27FC236}">
                  <a16:creationId xmlns:a16="http://schemas.microsoft.com/office/drawing/2014/main" id="{6F3051DA-BE2E-2259-429F-41AC500C6156}"/>
                </a:ext>
              </a:extLst>
            </p:cNvPr>
            <p:cNvGrpSpPr/>
            <p:nvPr/>
          </p:nvGrpSpPr>
          <p:grpSpPr>
            <a:xfrm>
              <a:off x="4836000" y="1629000"/>
              <a:ext cx="2520000" cy="1260000"/>
              <a:chOff x="4836000" y="1629000"/>
              <a:chExt cx="2520000" cy="1260000"/>
            </a:xfrm>
          </p:grpSpPr>
          <p:sp>
            <p:nvSpPr>
              <p:cNvPr id="75" name="Freeform: Shape 22">
                <a:extLst>
                  <a:ext uri="{FF2B5EF4-FFF2-40B4-BE49-F238E27FC236}">
                    <a16:creationId xmlns:a16="http://schemas.microsoft.com/office/drawing/2014/main" id="{CE9232C1-A840-6F33-94AF-F6AB4815504D}"/>
                  </a:ext>
                </a:extLst>
              </p:cNvPr>
              <p:cNvSpPr/>
              <p:nvPr/>
            </p:nvSpPr>
            <p:spPr>
              <a:xfrm>
                <a:off x="4836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rgbClr val="5D6A46">
                      <a:shade val="30000"/>
                      <a:satMod val="115000"/>
                    </a:srgbClr>
                  </a:gs>
                  <a:gs pos="50000">
                    <a:srgbClr val="5D6A46">
                      <a:shade val="67500"/>
                      <a:satMod val="115000"/>
                    </a:srgbClr>
                  </a:gs>
                  <a:gs pos="100000">
                    <a:srgbClr val="5D6A4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Top</a:t>
                </a:r>
              </a:p>
              <a:p>
                <a:pPr algn="ctr"/>
                <a:r>
                  <a:rPr lang="en-UM" sz="2400" dirty="0">
                    <a:latin typeface="+mj-lt"/>
                  </a:rPr>
                  <a:t>Performers </a:t>
                </a:r>
                <a:endParaRPr lang="en-NZ" sz="2400" dirty="0">
                  <a:latin typeface="+mj-lt"/>
                </a:endParaRPr>
              </a:p>
            </p:txBody>
          </p:sp>
          <p:sp>
            <p:nvSpPr>
              <p:cNvPr id="76" name="Isosceles Triangle 75">
                <a:extLst>
                  <a:ext uri="{FF2B5EF4-FFF2-40B4-BE49-F238E27FC236}">
                    <a16:creationId xmlns:a16="http://schemas.microsoft.com/office/drawing/2014/main" id="{CD1D2BB9-D803-7B9F-833D-09E6A52E84C3}"/>
                  </a:ext>
                </a:extLst>
              </p:cNvPr>
              <p:cNvSpPr/>
              <p:nvPr/>
            </p:nvSpPr>
            <p:spPr>
              <a:xfrm rot="16200000">
                <a:off x="4836000" y="2709000"/>
                <a:ext cx="180000" cy="180000"/>
              </a:xfrm>
              <a:prstGeom prst="triangle">
                <a:avLst>
                  <a:gd name="adj" fmla="val 100000"/>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77" name="Isosceles Triangle 76">
                <a:extLst>
                  <a:ext uri="{FF2B5EF4-FFF2-40B4-BE49-F238E27FC236}">
                    <a16:creationId xmlns:a16="http://schemas.microsoft.com/office/drawing/2014/main" id="{EBC6DF58-200D-DA6D-480D-0E25A810E88E}"/>
                  </a:ext>
                </a:extLst>
              </p:cNvPr>
              <p:cNvSpPr/>
              <p:nvPr/>
            </p:nvSpPr>
            <p:spPr>
              <a:xfrm rot="10800000">
                <a:off x="7176000" y="2709000"/>
                <a:ext cx="180000" cy="180000"/>
              </a:xfrm>
              <a:prstGeom prst="triangle">
                <a:avLst>
                  <a:gd name="adj" fmla="val 100000"/>
                </a:avLst>
              </a:prstGeom>
              <a:solidFill>
                <a:srgbClr val="4F5A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grpSp>
      <p:grpSp>
        <p:nvGrpSpPr>
          <p:cNvPr id="85" name="Group 84">
            <a:extLst>
              <a:ext uri="{FF2B5EF4-FFF2-40B4-BE49-F238E27FC236}">
                <a16:creationId xmlns:a16="http://schemas.microsoft.com/office/drawing/2014/main" id="{390E96BD-8952-757C-E9C6-C9ACBC98DA30}"/>
              </a:ext>
            </a:extLst>
          </p:cNvPr>
          <p:cNvGrpSpPr/>
          <p:nvPr/>
        </p:nvGrpSpPr>
        <p:grpSpPr>
          <a:xfrm>
            <a:off x="8514000" y="1629000"/>
            <a:ext cx="2520000" cy="1260000"/>
            <a:chOff x="8514000" y="1629000"/>
            <a:chExt cx="2520000" cy="1260000"/>
          </a:xfrm>
        </p:grpSpPr>
        <p:sp>
          <p:nvSpPr>
            <p:cNvPr id="86" name="Freeform: Shape 31">
              <a:extLst>
                <a:ext uri="{FF2B5EF4-FFF2-40B4-BE49-F238E27FC236}">
                  <a16:creationId xmlns:a16="http://schemas.microsoft.com/office/drawing/2014/main" id="{5954C244-F36A-9329-DC31-2F29DD067AC8}"/>
                </a:ext>
              </a:extLst>
            </p:cNvPr>
            <p:cNvSpPr/>
            <p:nvPr/>
          </p:nvSpPr>
          <p:spPr>
            <a:xfrm>
              <a:off x="8514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Highest</a:t>
              </a:r>
            </a:p>
            <a:p>
              <a:pPr algn="ctr"/>
              <a:r>
                <a:rPr lang="en-UM" sz="2400" dirty="0">
                  <a:latin typeface="+mj-lt"/>
                </a:rPr>
                <a:t>Income</a:t>
              </a:r>
              <a:endParaRPr lang="en-NZ" sz="2400" dirty="0">
                <a:latin typeface="+mj-lt"/>
              </a:endParaRPr>
            </a:p>
          </p:txBody>
        </p:sp>
        <p:sp>
          <p:nvSpPr>
            <p:cNvPr id="87" name="Isosceles Triangle 86">
              <a:extLst>
                <a:ext uri="{FF2B5EF4-FFF2-40B4-BE49-F238E27FC236}">
                  <a16:creationId xmlns:a16="http://schemas.microsoft.com/office/drawing/2014/main" id="{8ED472F5-BEB3-7D09-C79E-C958F13662BF}"/>
                </a:ext>
              </a:extLst>
            </p:cNvPr>
            <p:cNvSpPr/>
            <p:nvPr/>
          </p:nvSpPr>
          <p:spPr>
            <a:xfrm rot="16200000">
              <a:off x="8514000" y="2709000"/>
              <a:ext cx="180000" cy="180000"/>
            </a:xfrm>
            <a:prstGeom prst="triangle">
              <a:avLst>
                <a:gd name="adj"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88" name="Isosceles Triangle 87">
              <a:extLst>
                <a:ext uri="{FF2B5EF4-FFF2-40B4-BE49-F238E27FC236}">
                  <a16:creationId xmlns:a16="http://schemas.microsoft.com/office/drawing/2014/main" id="{66FFC9B7-E84C-8F60-0366-25C0B3497C52}"/>
                </a:ext>
              </a:extLst>
            </p:cNvPr>
            <p:cNvSpPr/>
            <p:nvPr/>
          </p:nvSpPr>
          <p:spPr>
            <a:xfrm rot="10800000">
              <a:off x="10854000" y="2709000"/>
              <a:ext cx="180000" cy="180000"/>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89" name="Isosceles Triangle 88">
              <a:extLst>
                <a:ext uri="{FF2B5EF4-FFF2-40B4-BE49-F238E27FC236}">
                  <a16:creationId xmlns:a16="http://schemas.microsoft.com/office/drawing/2014/main" id="{90F3C541-027A-5B72-3EA7-BB82739B9A6D}"/>
                </a:ext>
              </a:extLst>
            </p:cNvPr>
            <p:cNvSpPr/>
            <p:nvPr/>
          </p:nvSpPr>
          <p:spPr>
            <a:xfrm rot="10800000">
              <a:off x="8694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spTree>
    <p:extLst>
      <p:ext uri="{BB962C8B-B14F-4D97-AF65-F5344CB8AC3E}">
        <p14:creationId xmlns:p14="http://schemas.microsoft.com/office/powerpoint/2010/main" val="1221071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BG orange">
            <a:extLst>
              <a:ext uri="{FF2B5EF4-FFF2-40B4-BE49-F238E27FC236}">
                <a16:creationId xmlns:a16="http://schemas.microsoft.com/office/drawing/2014/main" id="{1965A4A0-5163-6EBB-9734-070A538A9F14}"/>
              </a:ext>
            </a:extLst>
          </p:cNvPr>
          <p:cNvSpPr/>
          <p:nvPr/>
        </p:nvSpPr>
        <p:spPr>
          <a:xfrm rot="10800000">
            <a:off x="8694000" y="2709000"/>
            <a:ext cx="216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67" name="Group 66">
            <a:extLst>
              <a:ext uri="{FF2B5EF4-FFF2-40B4-BE49-F238E27FC236}">
                <a16:creationId xmlns:a16="http://schemas.microsoft.com/office/drawing/2014/main" id="{A15FCCA5-2A4B-FDA0-C527-BCAD9C5BBD11}"/>
              </a:ext>
            </a:extLst>
          </p:cNvPr>
          <p:cNvGrpSpPr/>
          <p:nvPr/>
        </p:nvGrpSpPr>
        <p:grpSpPr>
          <a:xfrm>
            <a:off x="8694000" y="-985500"/>
            <a:ext cx="2159999" cy="3600000"/>
            <a:chOff x="8694000" y="1629000"/>
            <a:chExt cx="2159999" cy="3600000"/>
          </a:xfrm>
        </p:grpSpPr>
        <p:sp>
          <p:nvSpPr>
            <p:cNvPr id="68" name="Rectangle: Rounded Corners 67">
              <a:extLst>
                <a:ext uri="{FF2B5EF4-FFF2-40B4-BE49-F238E27FC236}">
                  <a16:creationId xmlns:a16="http://schemas.microsoft.com/office/drawing/2014/main" id="{20E32677-BAEC-8273-210D-66804945ABF8}"/>
                </a:ext>
              </a:extLst>
            </p:cNvPr>
            <p:cNvSpPr/>
            <p:nvPr/>
          </p:nvSpPr>
          <p:spPr>
            <a:xfrm>
              <a:off x="8694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Highest invest</a:t>
              </a:r>
            </a:p>
            <a:p>
              <a:pPr algn="ctr"/>
              <a:r>
                <a:rPr lang="en-UM" sz="2000" dirty="0">
                  <a:solidFill>
                    <a:schemeClr val="tx1"/>
                  </a:solidFill>
                </a:rPr>
                <a:t>income</a:t>
              </a:r>
            </a:p>
            <a:p>
              <a:pPr algn="ctr"/>
              <a:r>
                <a:rPr lang="en-UM" sz="2000" b="1" dirty="0">
                  <a:solidFill>
                    <a:schemeClr val="tx1"/>
                  </a:solidFill>
                </a:rPr>
                <a:t>1.22M$</a:t>
              </a:r>
            </a:p>
            <a:p>
              <a:pPr algn="ctr"/>
              <a:endParaRPr lang="en-NZ" sz="2000" dirty="0">
                <a:solidFill>
                  <a:schemeClr val="tx1"/>
                </a:solidFill>
              </a:endParaRPr>
            </a:p>
          </p:txBody>
        </p:sp>
        <p:pic>
          <p:nvPicPr>
            <p:cNvPr id="69" name="Graphic 68" descr="Bar chart with solid fill">
              <a:extLst>
                <a:ext uri="{FF2B5EF4-FFF2-40B4-BE49-F238E27FC236}">
                  <a16:creationId xmlns:a16="http://schemas.microsoft.com/office/drawing/2014/main" id="{BF32ED45-B4B3-F6D3-E695-3A335BC71A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504001" y="4338000"/>
              <a:ext cx="540000" cy="540000"/>
            </a:xfrm>
            <a:prstGeom prst="rect">
              <a:avLst/>
            </a:prstGeom>
          </p:spPr>
        </p:pic>
      </p:grpSp>
      <p:sp>
        <p:nvSpPr>
          <p:cNvPr id="47" name="BG pink">
            <a:extLst>
              <a:ext uri="{FF2B5EF4-FFF2-40B4-BE49-F238E27FC236}">
                <a16:creationId xmlns:a16="http://schemas.microsoft.com/office/drawing/2014/main" id="{58309BBE-8F80-AE06-2E4A-19CEB5056D48}"/>
              </a:ext>
            </a:extLst>
          </p:cNvPr>
          <p:cNvSpPr/>
          <p:nvPr/>
        </p:nvSpPr>
        <p:spPr>
          <a:xfrm rot="10800000">
            <a:off x="5016000" y="2709000"/>
            <a:ext cx="2160000" cy="180000"/>
          </a:xfrm>
          <a:prstGeom prst="rect">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55" name="Group 54">
            <a:extLst>
              <a:ext uri="{FF2B5EF4-FFF2-40B4-BE49-F238E27FC236}">
                <a16:creationId xmlns:a16="http://schemas.microsoft.com/office/drawing/2014/main" id="{54C858B5-2A4D-9971-9694-AB63FC4C7BED}"/>
              </a:ext>
            </a:extLst>
          </p:cNvPr>
          <p:cNvGrpSpPr/>
          <p:nvPr/>
        </p:nvGrpSpPr>
        <p:grpSpPr>
          <a:xfrm>
            <a:off x="5016000" y="1629000"/>
            <a:ext cx="2159999" cy="3600000"/>
            <a:chOff x="5016000" y="1629000"/>
            <a:chExt cx="2159999" cy="3600000"/>
          </a:xfrm>
        </p:grpSpPr>
        <p:sp>
          <p:nvSpPr>
            <p:cNvPr id="56" name="Rectangle: Rounded Corners 55">
              <a:extLst>
                <a:ext uri="{FF2B5EF4-FFF2-40B4-BE49-F238E27FC236}">
                  <a16:creationId xmlns:a16="http://schemas.microsoft.com/office/drawing/2014/main" id="{179C9932-1F36-6890-CE32-3C690A69606C}"/>
                </a:ext>
              </a:extLst>
            </p:cNvPr>
            <p:cNvSpPr/>
            <p:nvPr/>
          </p:nvSpPr>
          <p:spPr>
            <a:xfrm>
              <a:off x="5016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Entire Rental Unit</a:t>
              </a:r>
              <a:r>
                <a:rPr lang="en-US" sz="2000" dirty="0">
                  <a:solidFill>
                    <a:schemeClr val="tx1"/>
                  </a:solidFill>
                </a:rPr>
                <a:t>.</a:t>
              </a:r>
              <a:endParaRPr lang="en-UM" sz="2000" dirty="0">
                <a:solidFill>
                  <a:schemeClr val="tx1"/>
                </a:solidFill>
              </a:endParaRPr>
            </a:p>
            <a:p>
              <a:pPr algn="ctr"/>
              <a:r>
                <a:rPr lang="en-UM" sz="2000" b="1" dirty="0">
                  <a:solidFill>
                    <a:schemeClr val="tx1"/>
                  </a:solidFill>
                </a:rPr>
                <a:t>48%</a:t>
              </a:r>
              <a:endParaRPr lang="en-NZ" sz="2000" b="1" dirty="0">
                <a:solidFill>
                  <a:schemeClr val="tx1"/>
                </a:solidFill>
              </a:endParaRPr>
            </a:p>
          </p:txBody>
        </p:sp>
        <p:pic>
          <p:nvPicPr>
            <p:cNvPr id="57" name="Graphic 56" descr="Priorities with solid fill">
              <a:extLst>
                <a:ext uri="{FF2B5EF4-FFF2-40B4-BE49-F238E27FC236}">
                  <a16:creationId xmlns:a16="http://schemas.microsoft.com/office/drawing/2014/main" id="{B52C7E0D-67DA-0802-29B9-8D500B80FDB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5999" y="4338000"/>
              <a:ext cx="540000" cy="540000"/>
            </a:xfrm>
            <a:prstGeom prst="rect">
              <a:avLst/>
            </a:prstGeom>
          </p:spPr>
        </p:pic>
      </p:grpSp>
      <p:grpSp>
        <p:nvGrpSpPr>
          <p:cNvPr id="43" name="Group 42">
            <a:extLst>
              <a:ext uri="{FF2B5EF4-FFF2-40B4-BE49-F238E27FC236}">
                <a16:creationId xmlns:a16="http://schemas.microsoft.com/office/drawing/2014/main" id="{DA18C1E4-907D-F67C-65F8-70E0CCA589E1}"/>
              </a:ext>
            </a:extLst>
          </p:cNvPr>
          <p:cNvGrpSpPr/>
          <p:nvPr/>
        </p:nvGrpSpPr>
        <p:grpSpPr>
          <a:xfrm>
            <a:off x="1343824" y="1629000"/>
            <a:ext cx="2159999" cy="3600000"/>
            <a:chOff x="1343824" y="1629000"/>
            <a:chExt cx="2159999" cy="3600000"/>
          </a:xfrm>
        </p:grpSpPr>
        <p:sp>
          <p:nvSpPr>
            <p:cNvPr id="44" name="Rectangle: Rounded Corners 43">
              <a:extLst>
                <a:ext uri="{FF2B5EF4-FFF2-40B4-BE49-F238E27FC236}">
                  <a16:creationId xmlns:a16="http://schemas.microsoft.com/office/drawing/2014/main" id="{12D814BA-1321-BCE3-3D98-1013EC89C32F}"/>
                </a:ext>
              </a:extLst>
            </p:cNvPr>
            <p:cNvSpPr/>
            <p:nvPr/>
          </p:nvSpPr>
          <p:spPr>
            <a:xfrm>
              <a:off x="1343824"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West Town</a:t>
              </a:r>
            </a:p>
            <a:p>
              <a:pPr algn="ctr"/>
              <a:r>
                <a:rPr lang="en-UM" sz="2000" dirty="0">
                  <a:solidFill>
                    <a:schemeClr val="tx1"/>
                  </a:solidFill>
                </a:rPr>
                <a:t>Listed Units</a:t>
              </a:r>
            </a:p>
            <a:p>
              <a:pPr algn="ctr"/>
              <a:r>
                <a:rPr lang="en-UM" sz="2400" b="1" dirty="0">
                  <a:solidFill>
                    <a:schemeClr val="tx1"/>
                  </a:solidFill>
                </a:rPr>
                <a:t>636</a:t>
              </a:r>
            </a:p>
            <a:p>
              <a:pPr algn="ctr"/>
              <a:endParaRPr lang="en-NZ" sz="2400" dirty="0">
                <a:solidFill>
                  <a:schemeClr val="tx1"/>
                </a:solidFill>
              </a:endParaRPr>
            </a:p>
          </p:txBody>
        </p:sp>
        <p:pic>
          <p:nvPicPr>
            <p:cNvPr id="45" name="Graphic 44" descr="Neighbourhood with solid fill">
              <a:extLst>
                <a:ext uri="{FF2B5EF4-FFF2-40B4-BE49-F238E27FC236}">
                  <a16:creationId xmlns:a16="http://schemas.microsoft.com/office/drawing/2014/main" id="{BB76EA4C-6261-927C-0AE2-4840FAA90A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7999" y="4338000"/>
              <a:ext cx="540000" cy="540000"/>
            </a:xfrm>
            <a:prstGeom prst="rect">
              <a:avLst/>
            </a:prstGeom>
          </p:spPr>
        </p:pic>
      </p:grpSp>
      <p:sp>
        <p:nvSpPr>
          <p:cNvPr id="39" name="Mask">
            <a:extLst>
              <a:ext uri="{FF2B5EF4-FFF2-40B4-BE49-F238E27FC236}">
                <a16:creationId xmlns:a16="http://schemas.microsoft.com/office/drawing/2014/main" id="{933AB873-D01E-4605-9B9A-BB2A5B8DAF48}"/>
              </a:ext>
            </a:extLst>
          </p:cNvPr>
          <p:cNvSpPr/>
          <p:nvPr/>
        </p:nvSpPr>
        <p:spPr>
          <a:xfrm>
            <a:off x="0" y="0"/>
            <a:ext cx="12192000" cy="2276475"/>
          </a:xfrm>
          <a:prstGeom prst="rect">
            <a:avLst/>
          </a:prstGeom>
          <a:solidFill>
            <a:srgbClr val="F3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18" name="Group 17">
            <a:extLst>
              <a:ext uri="{FF2B5EF4-FFF2-40B4-BE49-F238E27FC236}">
                <a16:creationId xmlns:a16="http://schemas.microsoft.com/office/drawing/2014/main" id="{FB4A9548-B5AC-FF35-9ECC-3C7730CF1A83}"/>
              </a:ext>
            </a:extLst>
          </p:cNvPr>
          <p:cNvGrpSpPr/>
          <p:nvPr/>
        </p:nvGrpSpPr>
        <p:grpSpPr>
          <a:xfrm>
            <a:off x="1158000" y="1629000"/>
            <a:ext cx="2520000" cy="1260000"/>
            <a:chOff x="1158000" y="1629000"/>
            <a:chExt cx="2520000" cy="1260000"/>
          </a:xfrm>
        </p:grpSpPr>
        <p:sp>
          <p:nvSpPr>
            <p:cNvPr id="27" name="Freeform: Shape 5">
              <a:extLst>
                <a:ext uri="{FF2B5EF4-FFF2-40B4-BE49-F238E27FC236}">
                  <a16:creationId xmlns:a16="http://schemas.microsoft.com/office/drawing/2014/main" id="{FA86652A-75D0-E14A-4F19-C436EF451B32}"/>
                </a:ext>
              </a:extLst>
            </p:cNvPr>
            <p:cNvSpPr/>
            <p:nvPr/>
          </p:nvSpPr>
          <p:spPr>
            <a:xfrm>
              <a:off x="1158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tx2">
                    <a:lumMod val="75000"/>
                    <a:lumOff val="25000"/>
                    <a:shade val="30000"/>
                    <a:satMod val="115000"/>
                  </a:schemeClr>
                </a:gs>
                <a:gs pos="50000">
                  <a:schemeClr val="tx2">
                    <a:lumMod val="75000"/>
                    <a:lumOff val="25000"/>
                    <a:shade val="67500"/>
                    <a:satMod val="115000"/>
                  </a:schemeClr>
                </a:gs>
                <a:gs pos="100000">
                  <a:schemeClr val="tx2">
                    <a:lumMod val="75000"/>
                    <a:lumOff val="2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Most Popular Neighbourhood</a:t>
              </a:r>
              <a:endParaRPr lang="en-NZ" sz="2400" dirty="0">
                <a:latin typeface="+mj-lt"/>
              </a:endParaRPr>
            </a:p>
          </p:txBody>
        </p:sp>
        <p:sp>
          <p:nvSpPr>
            <p:cNvPr id="40" name="Isosceles Triangle 39">
              <a:extLst>
                <a:ext uri="{FF2B5EF4-FFF2-40B4-BE49-F238E27FC236}">
                  <a16:creationId xmlns:a16="http://schemas.microsoft.com/office/drawing/2014/main" id="{C37A19CF-5BCA-F558-C7B9-871D6AFB4B77}"/>
                </a:ext>
              </a:extLst>
            </p:cNvPr>
            <p:cNvSpPr/>
            <p:nvPr/>
          </p:nvSpPr>
          <p:spPr>
            <a:xfrm rot="16200000">
              <a:off x="1158000" y="2709000"/>
              <a:ext cx="180000" cy="180000"/>
            </a:xfrm>
            <a:prstGeom prst="triangle">
              <a:avLst>
                <a:gd name="adj" fmla="val 10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sp>
          <p:nvSpPr>
            <p:cNvPr id="41" name="Isosceles Triangle 40">
              <a:extLst>
                <a:ext uri="{FF2B5EF4-FFF2-40B4-BE49-F238E27FC236}">
                  <a16:creationId xmlns:a16="http://schemas.microsoft.com/office/drawing/2014/main" id="{B8252C44-E59A-9FCF-EE34-95F8176074F7}"/>
                </a:ext>
              </a:extLst>
            </p:cNvPr>
            <p:cNvSpPr/>
            <p:nvPr/>
          </p:nvSpPr>
          <p:spPr>
            <a:xfrm rot="10800000">
              <a:off x="3498000" y="2709000"/>
              <a:ext cx="180000" cy="180000"/>
            </a:xfrm>
            <a:prstGeom prst="triangle">
              <a:avLst>
                <a:gd name="adj" fmla="val 100000"/>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42" name="Isosceles Triangle 41">
              <a:extLst>
                <a:ext uri="{FF2B5EF4-FFF2-40B4-BE49-F238E27FC236}">
                  <a16:creationId xmlns:a16="http://schemas.microsoft.com/office/drawing/2014/main" id="{ACBF2531-9453-0994-954B-E15C17AB6DF4}"/>
                </a:ext>
              </a:extLst>
            </p:cNvPr>
            <p:cNvSpPr/>
            <p:nvPr/>
          </p:nvSpPr>
          <p:spPr>
            <a:xfrm rot="10800000">
              <a:off x="1338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grpSp>
      <p:grpSp>
        <p:nvGrpSpPr>
          <p:cNvPr id="48" name="Group 47">
            <a:extLst>
              <a:ext uri="{FF2B5EF4-FFF2-40B4-BE49-F238E27FC236}">
                <a16:creationId xmlns:a16="http://schemas.microsoft.com/office/drawing/2014/main" id="{E0436625-D817-E685-0C28-C83828F7F9C3}"/>
              </a:ext>
            </a:extLst>
          </p:cNvPr>
          <p:cNvGrpSpPr/>
          <p:nvPr/>
        </p:nvGrpSpPr>
        <p:grpSpPr>
          <a:xfrm>
            <a:off x="4836000" y="1629000"/>
            <a:ext cx="2520000" cy="1260000"/>
            <a:chOff x="4836000" y="1629000"/>
            <a:chExt cx="2520000" cy="1260000"/>
          </a:xfrm>
        </p:grpSpPr>
        <p:sp>
          <p:nvSpPr>
            <p:cNvPr id="49" name="Isosceles Triangle 48">
              <a:extLst>
                <a:ext uri="{FF2B5EF4-FFF2-40B4-BE49-F238E27FC236}">
                  <a16:creationId xmlns:a16="http://schemas.microsoft.com/office/drawing/2014/main" id="{DA723CF6-5189-EC39-FF5C-7DB6ADAC97AF}"/>
                </a:ext>
              </a:extLst>
            </p:cNvPr>
            <p:cNvSpPr/>
            <p:nvPr/>
          </p:nvSpPr>
          <p:spPr>
            <a:xfrm rot="10800000">
              <a:off x="5016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50" name="Group 49">
              <a:extLst>
                <a:ext uri="{FF2B5EF4-FFF2-40B4-BE49-F238E27FC236}">
                  <a16:creationId xmlns:a16="http://schemas.microsoft.com/office/drawing/2014/main" id="{76FC868F-89F6-9B13-2070-49B063056328}"/>
                </a:ext>
              </a:extLst>
            </p:cNvPr>
            <p:cNvGrpSpPr/>
            <p:nvPr/>
          </p:nvGrpSpPr>
          <p:grpSpPr>
            <a:xfrm>
              <a:off x="4836000" y="1629000"/>
              <a:ext cx="2520000" cy="1260000"/>
              <a:chOff x="4836000" y="1629000"/>
              <a:chExt cx="2520000" cy="1260000"/>
            </a:xfrm>
          </p:grpSpPr>
          <p:sp>
            <p:nvSpPr>
              <p:cNvPr id="51" name="Freeform: Shape 22">
                <a:extLst>
                  <a:ext uri="{FF2B5EF4-FFF2-40B4-BE49-F238E27FC236}">
                    <a16:creationId xmlns:a16="http://schemas.microsoft.com/office/drawing/2014/main" id="{E01C9864-315C-26CD-15E5-3FE7E95AAB83}"/>
                  </a:ext>
                </a:extLst>
              </p:cNvPr>
              <p:cNvSpPr/>
              <p:nvPr/>
            </p:nvSpPr>
            <p:spPr>
              <a:xfrm>
                <a:off x="4836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rgbClr val="5D6A46">
                      <a:shade val="30000"/>
                      <a:satMod val="115000"/>
                    </a:srgbClr>
                  </a:gs>
                  <a:gs pos="50000">
                    <a:srgbClr val="5D6A46">
                      <a:shade val="67500"/>
                      <a:satMod val="115000"/>
                    </a:srgbClr>
                  </a:gs>
                  <a:gs pos="100000">
                    <a:srgbClr val="5D6A4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Top</a:t>
                </a:r>
              </a:p>
              <a:p>
                <a:pPr algn="ctr"/>
                <a:r>
                  <a:rPr lang="en-UM" sz="2400" dirty="0">
                    <a:latin typeface="+mj-lt"/>
                  </a:rPr>
                  <a:t>Performers </a:t>
                </a:r>
                <a:endParaRPr lang="en-NZ" sz="2400" dirty="0">
                  <a:latin typeface="+mj-lt"/>
                </a:endParaRPr>
              </a:p>
            </p:txBody>
          </p:sp>
          <p:sp>
            <p:nvSpPr>
              <p:cNvPr id="52" name="Isosceles Triangle 51">
                <a:extLst>
                  <a:ext uri="{FF2B5EF4-FFF2-40B4-BE49-F238E27FC236}">
                    <a16:creationId xmlns:a16="http://schemas.microsoft.com/office/drawing/2014/main" id="{42C7A258-8A0D-AB7F-8A42-EC4D23EEBA05}"/>
                  </a:ext>
                </a:extLst>
              </p:cNvPr>
              <p:cNvSpPr/>
              <p:nvPr/>
            </p:nvSpPr>
            <p:spPr>
              <a:xfrm rot="16200000">
                <a:off x="4836000" y="2709000"/>
                <a:ext cx="180000" cy="180000"/>
              </a:xfrm>
              <a:prstGeom prst="triangle">
                <a:avLst>
                  <a:gd name="adj" fmla="val 100000"/>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53" name="Isosceles Triangle 52">
                <a:extLst>
                  <a:ext uri="{FF2B5EF4-FFF2-40B4-BE49-F238E27FC236}">
                    <a16:creationId xmlns:a16="http://schemas.microsoft.com/office/drawing/2014/main" id="{F1AC598D-7C73-1252-C64E-0936B84E5CFD}"/>
                  </a:ext>
                </a:extLst>
              </p:cNvPr>
              <p:cNvSpPr/>
              <p:nvPr/>
            </p:nvSpPr>
            <p:spPr>
              <a:xfrm rot="10800000">
                <a:off x="7176000" y="2709000"/>
                <a:ext cx="180000" cy="180000"/>
              </a:xfrm>
              <a:prstGeom prst="triangle">
                <a:avLst>
                  <a:gd name="adj" fmla="val 100000"/>
                </a:avLst>
              </a:prstGeom>
              <a:solidFill>
                <a:srgbClr val="4F5A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grpSp>
      <p:grpSp>
        <p:nvGrpSpPr>
          <p:cNvPr id="71" name="Group 70">
            <a:extLst>
              <a:ext uri="{FF2B5EF4-FFF2-40B4-BE49-F238E27FC236}">
                <a16:creationId xmlns:a16="http://schemas.microsoft.com/office/drawing/2014/main" id="{76C773CA-D60C-0DC1-220D-BE089252D7ED}"/>
              </a:ext>
            </a:extLst>
          </p:cNvPr>
          <p:cNvGrpSpPr/>
          <p:nvPr/>
        </p:nvGrpSpPr>
        <p:grpSpPr>
          <a:xfrm>
            <a:off x="8514000" y="1629000"/>
            <a:ext cx="2520000" cy="1260000"/>
            <a:chOff x="8514000" y="1629000"/>
            <a:chExt cx="2520000" cy="1260000"/>
          </a:xfrm>
        </p:grpSpPr>
        <p:sp>
          <p:nvSpPr>
            <p:cNvPr id="72" name="Freeform: Shape 31">
              <a:extLst>
                <a:ext uri="{FF2B5EF4-FFF2-40B4-BE49-F238E27FC236}">
                  <a16:creationId xmlns:a16="http://schemas.microsoft.com/office/drawing/2014/main" id="{7CDF3F7B-A90A-6894-1662-1E0CC833EC09}"/>
                </a:ext>
              </a:extLst>
            </p:cNvPr>
            <p:cNvSpPr/>
            <p:nvPr/>
          </p:nvSpPr>
          <p:spPr>
            <a:xfrm>
              <a:off x="8514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Highest</a:t>
              </a:r>
            </a:p>
            <a:p>
              <a:pPr algn="ctr"/>
              <a:r>
                <a:rPr lang="en-UM" sz="2400" dirty="0">
                  <a:latin typeface="+mj-lt"/>
                </a:rPr>
                <a:t>Income</a:t>
              </a:r>
              <a:endParaRPr lang="en-NZ" sz="2400" dirty="0">
                <a:latin typeface="+mj-lt"/>
              </a:endParaRPr>
            </a:p>
          </p:txBody>
        </p:sp>
        <p:sp>
          <p:nvSpPr>
            <p:cNvPr id="73" name="Isosceles Triangle 72">
              <a:extLst>
                <a:ext uri="{FF2B5EF4-FFF2-40B4-BE49-F238E27FC236}">
                  <a16:creationId xmlns:a16="http://schemas.microsoft.com/office/drawing/2014/main" id="{15553966-D50A-C2B4-2F6E-2D64F9571B1C}"/>
                </a:ext>
              </a:extLst>
            </p:cNvPr>
            <p:cNvSpPr/>
            <p:nvPr/>
          </p:nvSpPr>
          <p:spPr>
            <a:xfrm rot="16200000">
              <a:off x="8514000" y="2709000"/>
              <a:ext cx="180000" cy="180000"/>
            </a:xfrm>
            <a:prstGeom prst="triangle">
              <a:avLst>
                <a:gd name="adj"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74" name="Isosceles Triangle 73">
              <a:extLst>
                <a:ext uri="{FF2B5EF4-FFF2-40B4-BE49-F238E27FC236}">
                  <a16:creationId xmlns:a16="http://schemas.microsoft.com/office/drawing/2014/main" id="{4CC1B40A-6D53-0480-B40E-D3BB09E93533}"/>
                </a:ext>
              </a:extLst>
            </p:cNvPr>
            <p:cNvSpPr/>
            <p:nvPr/>
          </p:nvSpPr>
          <p:spPr>
            <a:xfrm rot="10800000">
              <a:off x="10854000" y="2709000"/>
              <a:ext cx="180000" cy="180000"/>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75" name="Isosceles Triangle 74">
              <a:extLst>
                <a:ext uri="{FF2B5EF4-FFF2-40B4-BE49-F238E27FC236}">
                  <a16:creationId xmlns:a16="http://schemas.microsoft.com/office/drawing/2014/main" id="{DB13D7A9-D90B-6EDB-5568-6ADCBB5A466C}"/>
                </a:ext>
              </a:extLst>
            </p:cNvPr>
            <p:cNvSpPr/>
            <p:nvPr/>
          </p:nvSpPr>
          <p:spPr>
            <a:xfrm rot="10800000">
              <a:off x="8694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spTree>
    <p:extLst>
      <p:ext uri="{BB962C8B-B14F-4D97-AF65-F5344CB8AC3E}">
        <p14:creationId xmlns:p14="http://schemas.microsoft.com/office/powerpoint/2010/main" val="2631985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BG orange">
            <a:extLst>
              <a:ext uri="{FF2B5EF4-FFF2-40B4-BE49-F238E27FC236}">
                <a16:creationId xmlns:a16="http://schemas.microsoft.com/office/drawing/2014/main" id="{48A7060E-9F2F-6961-81ED-A0351C4E40E9}"/>
              </a:ext>
            </a:extLst>
          </p:cNvPr>
          <p:cNvSpPr/>
          <p:nvPr/>
        </p:nvSpPr>
        <p:spPr>
          <a:xfrm rot="10800000">
            <a:off x="8694000" y="2709000"/>
            <a:ext cx="216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sp>
        <p:nvSpPr>
          <p:cNvPr id="28" name="BG orange">
            <a:extLst>
              <a:ext uri="{FF2B5EF4-FFF2-40B4-BE49-F238E27FC236}">
                <a16:creationId xmlns:a16="http://schemas.microsoft.com/office/drawing/2014/main" id="{5FDCAD4F-7162-4734-92A7-10AC2FCC30E5}"/>
              </a:ext>
            </a:extLst>
          </p:cNvPr>
          <p:cNvSpPr/>
          <p:nvPr/>
        </p:nvSpPr>
        <p:spPr>
          <a:xfrm rot="10800000">
            <a:off x="8694000" y="2709000"/>
            <a:ext cx="2160000" cy="180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65" name="Group 64">
            <a:extLst>
              <a:ext uri="{FF2B5EF4-FFF2-40B4-BE49-F238E27FC236}">
                <a16:creationId xmlns:a16="http://schemas.microsoft.com/office/drawing/2014/main" id="{936D6321-D632-1783-64C9-0B81B22AAD0B}"/>
              </a:ext>
            </a:extLst>
          </p:cNvPr>
          <p:cNvGrpSpPr/>
          <p:nvPr/>
        </p:nvGrpSpPr>
        <p:grpSpPr>
          <a:xfrm>
            <a:off x="8694000" y="1629000"/>
            <a:ext cx="2159999" cy="3600000"/>
            <a:chOff x="8694000" y="1629000"/>
            <a:chExt cx="2159999" cy="3600000"/>
          </a:xfrm>
        </p:grpSpPr>
        <p:sp>
          <p:nvSpPr>
            <p:cNvPr id="29" name="Rectangle: Rounded Corners 28">
              <a:extLst>
                <a:ext uri="{FF2B5EF4-FFF2-40B4-BE49-F238E27FC236}">
                  <a16:creationId xmlns:a16="http://schemas.microsoft.com/office/drawing/2014/main" id="{D086B6D0-61D6-4063-8261-41E3935E95FA}"/>
                </a:ext>
              </a:extLst>
            </p:cNvPr>
            <p:cNvSpPr/>
            <p:nvPr/>
          </p:nvSpPr>
          <p:spPr>
            <a:xfrm>
              <a:off x="8694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Highest invest</a:t>
              </a:r>
            </a:p>
            <a:p>
              <a:pPr algn="ctr"/>
              <a:r>
                <a:rPr lang="en-UM" sz="2000" dirty="0">
                  <a:solidFill>
                    <a:schemeClr val="tx1"/>
                  </a:solidFill>
                </a:rPr>
                <a:t>income</a:t>
              </a:r>
            </a:p>
            <a:p>
              <a:pPr algn="ctr"/>
              <a:r>
                <a:rPr lang="en-UM" sz="2000" b="1" dirty="0">
                  <a:solidFill>
                    <a:schemeClr val="tx1"/>
                  </a:solidFill>
                </a:rPr>
                <a:t>1.22M$</a:t>
              </a:r>
            </a:p>
            <a:p>
              <a:pPr algn="ctr"/>
              <a:endParaRPr lang="en-NZ" sz="2000" dirty="0">
                <a:solidFill>
                  <a:schemeClr val="tx1"/>
                </a:solidFill>
              </a:endParaRPr>
            </a:p>
          </p:txBody>
        </p:sp>
        <p:pic>
          <p:nvPicPr>
            <p:cNvPr id="7" name="Graphic 6" descr="Bar chart with solid fill">
              <a:extLst>
                <a:ext uri="{FF2B5EF4-FFF2-40B4-BE49-F238E27FC236}">
                  <a16:creationId xmlns:a16="http://schemas.microsoft.com/office/drawing/2014/main" id="{C655759A-144A-4B90-AFED-CCA01E96D7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504001" y="4338000"/>
              <a:ext cx="540000" cy="540000"/>
            </a:xfrm>
            <a:prstGeom prst="rect">
              <a:avLst/>
            </a:prstGeom>
          </p:spPr>
        </p:pic>
      </p:grpSp>
      <p:sp>
        <p:nvSpPr>
          <p:cNvPr id="44" name="BG pink">
            <a:extLst>
              <a:ext uri="{FF2B5EF4-FFF2-40B4-BE49-F238E27FC236}">
                <a16:creationId xmlns:a16="http://schemas.microsoft.com/office/drawing/2014/main" id="{0BB14F14-75B0-484F-A612-116180D1CEAD}"/>
              </a:ext>
            </a:extLst>
          </p:cNvPr>
          <p:cNvSpPr/>
          <p:nvPr/>
        </p:nvSpPr>
        <p:spPr>
          <a:xfrm rot="10800000">
            <a:off x="5016000" y="2709000"/>
            <a:ext cx="2160000" cy="180000"/>
          </a:xfrm>
          <a:prstGeom prst="rect">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sz="3200">
              <a:latin typeface="+mj-lt"/>
            </a:endParaRPr>
          </a:p>
        </p:txBody>
      </p:sp>
      <p:grpSp>
        <p:nvGrpSpPr>
          <p:cNvPr id="64" name="Group 63">
            <a:extLst>
              <a:ext uri="{FF2B5EF4-FFF2-40B4-BE49-F238E27FC236}">
                <a16:creationId xmlns:a16="http://schemas.microsoft.com/office/drawing/2014/main" id="{E370B90D-6C2C-F637-1BA3-CF08BC680D56}"/>
              </a:ext>
            </a:extLst>
          </p:cNvPr>
          <p:cNvGrpSpPr/>
          <p:nvPr/>
        </p:nvGrpSpPr>
        <p:grpSpPr>
          <a:xfrm>
            <a:off x="5016000" y="1629000"/>
            <a:ext cx="2159999" cy="3600000"/>
            <a:chOff x="5016000" y="1629000"/>
            <a:chExt cx="2159999" cy="3600000"/>
          </a:xfrm>
        </p:grpSpPr>
        <p:sp>
          <p:nvSpPr>
            <p:cNvPr id="62" name="Rectangle: Rounded Corners 61">
              <a:extLst>
                <a:ext uri="{FF2B5EF4-FFF2-40B4-BE49-F238E27FC236}">
                  <a16:creationId xmlns:a16="http://schemas.microsoft.com/office/drawing/2014/main" id="{8DA1C18E-A6EF-14E1-FAA9-84D724D48FFD}"/>
                </a:ext>
              </a:extLst>
            </p:cNvPr>
            <p:cNvSpPr/>
            <p:nvPr/>
          </p:nvSpPr>
          <p:spPr>
            <a:xfrm>
              <a:off x="5016000"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Entire Rental Unit</a:t>
              </a:r>
              <a:r>
                <a:rPr lang="en-US" sz="2000" dirty="0">
                  <a:solidFill>
                    <a:schemeClr val="tx1"/>
                  </a:solidFill>
                </a:rPr>
                <a:t>.</a:t>
              </a:r>
              <a:endParaRPr lang="en-UM" sz="2000" dirty="0">
                <a:solidFill>
                  <a:schemeClr val="tx1"/>
                </a:solidFill>
              </a:endParaRPr>
            </a:p>
            <a:p>
              <a:pPr algn="ctr"/>
              <a:r>
                <a:rPr lang="en-UM" sz="2000" b="1" dirty="0">
                  <a:solidFill>
                    <a:schemeClr val="tx1"/>
                  </a:solidFill>
                </a:rPr>
                <a:t>48%</a:t>
              </a:r>
              <a:endParaRPr lang="en-NZ" sz="2000" b="1" dirty="0">
                <a:solidFill>
                  <a:schemeClr val="tx1"/>
                </a:solidFill>
              </a:endParaRPr>
            </a:p>
          </p:txBody>
        </p:sp>
        <p:pic>
          <p:nvPicPr>
            <p:cNvPr id="63" name="Graphic 62" descr="Priorities with solid fill">
              <a:extLst>
                <a:ext uri="{FF2B5EF4-FFF2-40B4-BE49-F238E27FC236}">
                  <a16:creationId xmlns:a16="http://schemas.microsoft.com/office/drawing/2014/main" id="{E6F2D98C-8EEE-53C4-73A7-5B75390956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25999" y="4338000"/>
              <a:ext cx="540000" cy="540000"/>
            </a:xfrm>
            <a:prstGeom prst="rect">
              <a:avLst/>
            </a:prstGeom>
          </p:spPr>
        </p:pic>
      </p:grpSp>
      <p:grpSp>
        <p:nvGrpSpPr>
          <p:cNvPr id="17" name="Group 16">
            <a:extLst>
              <a:ext uri="{FF2B5EF4-FFF2-40B4-BE49-F238E27FC236}">
                <a16:creationId xmlns:a16="http://schemas.microsoft.com/office/drawing/2014/main" id="{A7BA1E23-E786-3358-62C9-E26771E4D7BD}"/>
              </a:ext>
            </a:extLst>
          </p:cNvPr>
          <p:cNvGrpSpPr/>
          <p:nvPr/>
        </p:nvGrpSpPr>
        <p:grpSpPr>
          <a:xfrm>
            <a:off x="1343824" y="1629000"/>
            <a:ext cx="2159999" cy="3600000"/>
            <a:chOff x="1343824" y="1629000"/>
            <a:chExt cx="2159999" cy="3600000"/>
          </a:xfrm>
        </p:grpSpPr>
        <p:sp>
          <p:nvSpPr>
            <p:cNvPr id="14" name="Rectangle: Rounded Corners 13">
              <a:extLst>
                <a:ext uri="{FF2B5EF4-FFF2-40B4-BE49-F238E27FC236}">
                  <a16:creationId xmlns:a16="http://schemas.microsoft.com/office/drawing/2014/main" id="{979F903D-9934-46A8-A44A-6E064EA1FDC7}"/>
                </a:ext>
              </a:extLst>
            </p:cNvPr>
            <p:cNvSpPr/>
            <p:nvPr/>
          </p:nvSpPr>
          <p:spPr>
            <a:xfrm>
              <a:off x="1343824" y="1629000"/>
              <a:ext cx="2159999" cy="3600000"/>
            </a:xfrm>
            <a:prstGeom prst="roundRect">
              <a:avLst>
                <a:gd name="adj" fmla="val 1656"/>
              </a:avLst>
            </a:prstGeom>
            <a:solidFill>
              <a:schemeClr val="bg1"/>
            </a:solidFill>
            <a:ln>
              <a:noFill/>
            </a:ln>
            <a:effectLst>
              <a:outerShdw blurRad="63500" dist="38100" dir="2700000" algn="t"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180000" tIns="1332000" rIns="180000" bIns="180000" rtlCol="0" anchor="t" anchorCtr="0">
              <a:noAutofit/>
            </a:bodyPr>
            <a:lstStyle/>
            <a:p>
              <a:pPr algn="ctr"/>
              <a:endParaRPr lang="en-UM" sz="2000" dirty="0">
                <a:solidFill>
                  <a:schemeClr val="tx1"/>
                </a:solidFill>
              </a:endParaRPr>
            </a:p>
            <a:p>
              <a:pPr algn="ctr"/>
              <a:r>
                <a:rPr lang="en-UM" sz="2000" dirty="0">
                  <a:solidFill>
                    <a:schemeClr val="tx1"/>
                  </a:solidFill>
                </a:rPr>
                <a:t>West Town</a:t>
              </a:r>
            </a:p>
            <a:p>
              <a:pPr algn="ctr"/>
              <a:r>
                <a:rPr lang="en-UM" sz="2000" dirty="0">
                  <a:solidFill>
                    <a:schemeClr val="tx1"/>
                  </a:solidFill>
                </a:rPr>
                <a:t>Listed Units</a:t>
              </a:r>
            </a:p>
            <a:p>
              <a:pPr algn="ctr"/>
              <a:r>
                <a:rPr lang="en-UM" sz="2400" b="1" dirty="0">
                  <a:solidFill>
                    <a:schemeClr val="tx1"/>
                  </a:solidFill>
                </a:rPr>
                <a:t>636</a:t>
              </a:r>
            </a:p>
            <a:p>
              <a:pPr algn="ctr"/>
              <a:endParaRPr lang="en-NZ" sz="2400" dirty="0">
                <a:solidFill>
                  <a:schemeClr val="tx1"/>
                </a:solidFill>
              </a:endParaRPr>
            </a:p>
          </p:txBody>
        </p:sp>
        <p:pic>
          <p:nvPicPr>
            <p:cNvPr id="4" name="Graphic 3" descr="Neighbourhood with solid fill">
              <a:extLst>
                <a:ext uri="{FF2B5EF4-FFF2-40B4-BE49-F238E27FC236}">
                  <a16:creationId xmlns:a16="http://schemas.microsoft.com/office/drawing/2014/main" id="{0C2923AB-E9D1-DAA8-E401-1696C4782F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47999" y="4338000"/>
              <a:ext cx="540000" cy="540000"/>
            </a:xfrm>
            <a:prstGeom prst="rect">
              <a:avLst/>
            </a:prstGeom>
          </p:spPr>
        </p:pic>
      </p:grpSp>
      <p:sp>
        <p:nvSpPr>
          <p:cNvPr id="39" name="Mask">
            <a:extLst>
              <a:ext uri="{FF2B5EF4-FFF2-40B4-BE49-F238E27FC236}">
                <a16:creationId xmlns:a16="http://schemas.microsoft.com/office/drawing/2014/main" id="{933AB873-D01E-4605-9B9A-BB2A5B8DAF48}"/>
              </a:ext>
            </a:extLst>
          </p:cNvPr>
          <p:cNvSpPr/>
          <p:nvPr/>
        </p:nvSpPr>
        <p:spPr>
          <a:xfrm>
            <a:off x="0" y="0"/>
            <a:ext cx="12192000" cy="2276475"/>
          </a:xfrm>
          <a:prstGeom prst="rect">
            <a:avLst/>
          </a:prstGeom>
          <a:solidFill>
            <a:srgbClr val="F3F4F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18" name="Group 17">
            <a:extLst>
              <a:ext uri="{FF2B5EF4-FFF2-40B4-BE49-F238E27FC236}">
                <a16:creationId xmlns:a16="http://schemas.microsoft.com/office/drawing/2014/main" id="{315BBFBB-95B1-0BC9-6562-BABC2CDEC399}"/>
              </a:ext>
            </a:extLst>
          </p:cNvPr>
          <p:cNvGrpSpPr/>
          <p:nvPr/>
        </p:nvGrpSpPr>
        <p:grpSpPr>
          <a:xfrm>
            <a:off x="1158000" y="1629000"/>
            <a:ext cx="2520000" cy="1260000"/>
            <a:chOff x="1158000" y="1629000"/>
            <a:chExt cx="2520000" cy="1260000"/>
          </a:xfrm>
        </p:grpSpPr>
        <p:sp>
          <p:nvSpPr>
            <p:cNvPr id="27" name="Freeform: Shape 5">
              <a:extLst>
                <a:ext uri="{FF2B5EF4-FFF2-40B4-BE49-F238E27FC236}">
                  <a16:creationId xmlns:a16="http://schemas.microsoft.com/office/drawing/2014/main" id="{4EA5BE28-E055-7F3F-6094-B9123258709D}"/>
                </a:ext>
              </a:extLst>
            </p:cNvPr>
            <p:cNvSpPr/>
            <p:nvPr/>
          </p:nvSpPr>
          <p:spPr>
            <a:xfrm>
              <a:off x="1158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tx2">
                    <a:lumMod val="75000"/>
                    <a:lumOff val="25000"/>
                    <a:shade val="30000"/>
                    <a:satMod val="115000"/>
                  </a:schemeClr>
                </a:gs>
                <a:gs pos="50000">
                  <a:schemeClr val="tx2">
                    <a:lumMod val="75000"/>
                    <a:lumOff val="25000"/>
                    <a:shade val="67500"/>
                    <a:satMod val="115000"/>
                  </a:schemeClr>
                </a:gs>
                <a:gs pos="100000">
                  <a:schemeClr val="tx2">
                    <a:lumMod val="75000"/>
                    <a:lumOff val="2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Most Popular Neighbourhood</a:t>
              </a:r>
              <a:endParaRPr lang="en-NZ" sz="2400" dirty="0">
                <a:latin typeface="+mj-lt"/>
              </a:endParaRPr>
            </a:p>
          </p:txBody>
        </p:sp>
        <p:sp>
          <p:nvSpPr>
            <p:cNvPr id="40" name="Isosceles Triangle 39">
              <a:extLst>
                <a:ext uri="{FF2B5EF4-FFF2-40B4-BE49-F238E27FC236}">
                  <a16:creationId xmlns:a16="http://schemas.microsoft.com/office/drawing/2014/main" id="{3F21ADF6-5716-7579-43FD-FBFAE03A6E08}"/>
                </a:ext>
              </a:extLst>
            </p:cNvPr>
            <p:cNvSpPr/>
            <p:nvPr/>
          </p:nvSpPr>
          <p:spPr>
            <a:xfrm rot="16200000">
              <a:off x="1158000" y="2709000"/>
              <a:ext cx="180000" cy="180000"/>
            </a:xfrm>
            <a:prstGeom prst="triangle">
              <a:avLst>
                <a:gd name="adj" fmla="val 100000"/>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sp>
          <p:nvSpPr>
            <p:cNvPr id="41" name="Isosceles Triangle 40">
              <a:extLst>
                <a:ext uri="{FF2B5EF4-FFF2-40B4-BE49-F238E27FC236}">
                  <a16:creationId xmlns:a16="http://schemas.microsoft.com/office/drawing/2014/main" id="{07044E2A-0974-3333-A94E-9855E221DE41}"/>
                </a:ext>
              </a:extLst>
            </p:cNvPr>
            <p:cNvSpPr/>
            <p:nvPr/>
          </p:nvSpPr>
          <p:spPr>
            <a:xfrm rot="10800000">
              <a:off x="3498000" y="2709000"/>
              <a:ext cx="180000" cy="180000"/>
            </a:xfrm>
            <a:prstGeom prst="triangle">
              <a:avLst>
                <a:gd name="adj" fmla="val 100000"/>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42" name="Isosceles Triangle 41">
              <a:extLst>
                <a:ext uri="{FF2B5EF4-FFF2-40B4-BE49-F238E27FC236}">
                  <a16:creationId xmlns:a16="http://schemas.microsoft.com/office/drawing/2014/main" id="{F52C7D7B-B12F-0286-1954-5C5C82552283}"/>
                </a:ext>
              </a:extLst>
            </p:cNvPr>
            <p:cNvSpPr/>
            <p:nvPr/>
          </p:nvSpPr>
          <p:spPr>
            <a:xfrm rot="10800000">
              <a:off x="1338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dirty="0"/>
            </a:p>
          </p:txBody>
        </p:sp>
      </p:grpSp>
      <p:grpSp>
        <p:nvGrpSpPr>
          <p:cNvPr id="45" name="Group 44">
            <a:extLst>
              <a:ext uri="{FF2B5EF4-FFF2-40B4-BE49-F238E27FC236}">
                <a16:creationId xmlns:a16="http://schemas.microsoft.com/office/drawing/2014/main" id="{A8AB0092-EFD8-BA38-6456-B525C5A91A01}"/>
              </a:ext>
            </a:extLst>
          </p:cNvPr>
          <p:cNvGrpSpPr/>
          <p:nvPr/>
        </p:nvGrpSpPr>
        <p:grpSpPr>
          <a:xfrm>
            <a:off x="4836000" y="1629000"/>
            <a:ext cx="2520000" cy="1260000"/>
            <a:chOff x="4836000" y="1629000"/>
            <a:chExt cx="2520000" cy="1260000"/>
          </a:xfrm>
        </p:grpSpPr>
        <p:sp>
          <p:nvSpPr>
            <p:cNvPr id="46" name="Isosceles Triangle 45">
              <a:extLst>
                <a:ext uri="{FF2B5EF4-FFF2-40B4-BE49-F238E27FC236}">
                  <a16:creationId xmlns:a16="http://schemas.microsoft.com/office/drawing/2014/main" id="{FFB6C0CC-03AC-CC74-F57C-CC08E1E248C5}"/>
                </a:ext>
              </a:extLst>
            </p:cNvPr>
            <p:cNvSpPr/>
            <p:nvPr/>
          </p:nvSpPr>
          <p:spPr>
            <a:xfrm rot="10800000">
              <a:off x="5016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nvGrpSpPr>
            <p:cNvPr id="47" name="Group 46">
              <a:extLst>
                <a:ext uri="{FF2B5EF4-FFF2-40B4-BE49-F238E27FC236}">
                  <a16:creationId xmlns:a16="http://schemas.microsoft.com/office/drawing/2014/main" id="{3F801ED4-F0BC-8289-CB09-F89A094BB5BF}"/>
                </a:ext>
              </a:extLst>
            </p:cNvPr>
            <p:cNvGrpSpPr/>
            <p:nvPr/>
          </p:nvGrpSpPr>
          <p:grpSpPr>
            <a:xfrm>
              <a:off x="4836000" y="1629000"/>
              <a:ext cx="2520000" cy="1260000"/>
              <a:chOff x="4836000" y="1629000"/>
              <a:chExt cx="2520000" cy="1260000"/>
            </a:xfrm>
          </p:grpSpPr>
          <p:sp>
            <p:nvSpPr>
              <p:cNvPr id="48" name="Freeform: Shape 22">
                <a:extLst>
                  <a:ext uri="{FF2B5EF4-FFF2-40B4-BE49-F238E27FC236}">
                    <a16:creationId xmlns:a16="http://schemas.microsoft.com/office/drawing/2014/main" id="{D5999025-2281-7CDD-EB77-EFAFE0971139}"/>
                  </a:ext>
                </a:extLst>
              </p:cNvPr>
              <p:cNvSpPr/>
              <p:nvPr/>
            </p:nvSpPr>
            <p:spPr>
              <a:xfrm>
                <a:off x="4836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rgbClr val="5D6A46">
                      <a:shade val="30000"/>
                      <a:satMod val="115000"/>
                    </a:srgbClr>
                  </a:gs>
                  <a:gs pos="50000">
                    <a:srgbClr val="5D6A46">
                      <a:shade val="67500"/>
                      <a:satMod val="115000"/>
                    </a:srgbClr>
                  </a:gs>
                  <a:gs pos="100000">
                    <a:srgbClr val="5D6A46">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Top</a:t>
                </a:r>
              </a:p>
              <a:p>
                <a:pPr algn="ctr"/>
                <a:r>
                  <a:rPr lang="en-UM" sz="2400" dirty="0">
                    <a:latin typeface="+mj-lt"/>
                  </a:rPr>
                  <a:t>Performers </a:t>
                </a:r>
                <a:endParaRPr lang="en-NZ" sz="2400" dirty="0">
                  <a:latin typeface="+mj-lt"/>
                </a:endParaRPr>
              </a:p>
            </p:txBody>
          </p:sp>
          <p:sp>
            <p:nvSpPr>
              <p:cNvPr id="49" name="Isosceles Triangle 48">
                <a:extLst>
                  <a:ext uri="{FF2B5EF4-FFF2-40B4-BE49-F238E27FC236}">
                    <a16:creationId xmlns:a16="http://schemas.microsoft.com/office/drawing/2014/main" id="{EEB5374E-E970-3A0E-23B8-CA72E3DDA6C7}"/>
                  </a:ext>
                </a:extLst>
              </p:cNvPr>
              <p:cNvSpPr/>
              <p:nvPr/>
            </p:nvSpPr>
            <p:spPr>
              <a:xfrm rot="16200000">
                <a:off x="4836000" y="2709000"/>
                <a:ext cx="180000" cy="180000"/>
              </a:xfrm>
              <a:prstGeom prst="triangle">
                <a:avLst>
                  <a:gd name="adj" fmla="val 100000"/>
                </a:avLst>
              </a:prstGeom>
              <a:solidFill>
                <a:srgbClr val="5D6A4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50" name="Isosceles Triangle 49">
                <a:extLst>
                  <a:ext uri="{FF2B5EF4-FFF2-40B4-BE49-F238E27FC236}">
                    <a16:creationId xmlns:a16="http://schemas.microsoft.com/office/drawing/2014/main" id="{6046984A-2841-2458-BF49-0408B69620D9}"/>
                  </a:ext>
                </a:extLst>
              </p:cNvPr>
              <p:cNvSpPr/>
              <p:nvPr/>
            </p:nvSpPr>
            <p:spPr>
              <a:xfrm rot="10800000">
                <a:off x="7176000" y="2709000"/>
                <a:ext cx="180000" cy="180000"/>
              </a:xfrm>
              <a:prstGeom prst="triangle">
                <a:avLst>
                  <a:gd name="adj" fmla="val 100000"/>
                </a:avLst>
              </a:prstGeom>
              <a:solidFill>
                <a:srgbClr val="4F5A3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grpSp>
      <p:grpSp>
        <p:nvGrpSpPr>
          <p:cNvPr id="66" name="Group 65">
            <a:extLst>
              <a:ext uri="{FF2B5EF4-FFF2-40B4-BE49-F238E27FC236}">
                <a16:creationId xmlns:a16="http://schemas.microsoft.com/office/drawing/2014/main" id="{E3E6E593-216D-1EAF-4387-24662947BC16}"/>
              </a:ext>
            </a:extLst>
          </p:cNvPr>
          <p:cNvGrpSpPr/>
          <p:nvPr/>
        </p:nvGrpSpPr>
        <p:grpSpPr>
          <a:xfrm>
            <a:off x="8514000" y="1629000"/>
            <a:ext cx="2520000" cy="1260000"/>
            <a:chOff x="8514000" y="1629000"/>
            <a:chExt cx="2520000" cy="1260000"/>
          </a:xfrm>
        </p:grpSpPr>
        <p:sp>
          <p:nvSpPr>
            <p:cNvPr id="58" name="Freeform: Shape 31">
              <a:extLst>
                <a:ext uri="{FF2B5EF4-FFF2-40B4-BE49-F238E27FC236}">
                  <a16:creationId xmlns:a16="http://schemas.microsoft.com/office/drawing/2014/main" id="{E2B3C662-69D5-BBA2-1902-EE90CE28FFF6}"/>
                </a:ext>
              </a:extLst>
            </p:cNvPr>
            <p:cNvSpPr/>
            <p:nvPr/>
          </p:nvSpPr>
          <p:spPr>
            <a:xfrm>
              <a:off x="8514000" y="1629000"/>
              <a:ext cx="2520000" cy="1080000"/>
            </a:xfrm>
            <a:custGeom>
              <a:avLst/>
              <a:gdLst>
                <a:gd name="connsiteX0" fmla="*/ 271310 w 2520000"/>
                <a:gd name="connsiteY0" fmla="*/ 0 h 1080000"/>
                <a:gd name="connsiteX1" fmla="*/ 2248690 w 2520000"/>
                <a:gd name="connsiteY1" fmla="*/ 0 h 1080000"/>
                <a:gd name="connsiteX2" fmla="*/ 2520000 w 2520000"/>
                <a:gd name="connsiteY2" fmla="*/ 271310 h 1080000"/>
                <a:gd name="connsiteX3" fmla="*/ 2520000 w 2520000"/>
                <a:gd name="connsiteY3" fmla="*/ 1080000 h 1080000"/>
                <a:gd name="connsiteX4" fmla="*/ 0 w 2520000"/>
                <a:gd name="connsiteY4" fmla="*/ 1080000 h 1080000"/>
                <a:gd name="connsiteX5" fmla="*/ 0 w 2520000"/>
                <a:gd name="connsiteY5" fmla="*/ 271310 h 1080000"/>
                <a:gd name="connsiteX6" fmla="*/ 271310 w 2520000"/>
                <a:gd name="connsiteY6"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0000" h="1080000">
                  <a:moveTo>
                    <a:pt x="271310" y="0"/>
                  </a:moveTo>
                  <a:lnTo>
                    <a:pt x="2248690" y="0"/>
                  </a:lnTo>
                  <a:cubicBezTo>
                    <a:pt x="2398530" y="0"/>
                    <a:pt x="2520000" y="121470"/>
                    <a:pt x="2520000" y="271310"/>
                  </a:cubicBezTo>
                  <a:lnTo>
                    <a:pt x="2520000" y="1080000"/>
                  </a:lnTo>
                  <a:lnTo>
                    <a:pt x="0" y="1080000"/>
                  </a:lnTo>
                  <a:lnTo>
                    <a:pt x="0" y="271310"/>
                  </a:lnTo>
                  <a:cubicBezTo>
                    <a:pt x="0" y="121470"/>
                    <a:pt x="121470" y="0"/>
                    <a:pt x="271310" y="0"/>
                  </a:cubicBezTo>
                  <a:close/>
                </a:path>
              </a:pathLst>
            </a:cu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M" sz="2400" dirty="0">
                  <a:latin typeface="+mj-lt"/>
                </a:rPr>
                <a:t>Highest</a:t>
              </a:r>
            </a:p>
            <a:p>
              <a:pPr algn="ctr"/>
              <a:r>
                <a:rPr lang="en-UM" sz="2400" dirty="0">
                  <a:latin typeface="+mj-lt"/>
                </a:rPr>
                <a:t>Income</a:t>
              </a:r>
              <a:endParaRPr lang="en-NZ" sz="2400" dirty="0">
                <a:latin typeface="+mj-lt"/>
              </a:endParaRPr>
            </a:p>
          </p:txBody>
        </p:sp>
        <p:sp>
          <p:nvSpPr>
            <p:cNvPr id="59" name="Isosceles Triangle 58">
              <a:extLst>
                <a:ext uri="{FF2B5EF4-FFF2-40B4-BE49-F238E27FC236}">
                  <a16:creationId xmlns:a16="http://schemas.microsoft.com/office/drawing/2014/main" id="{B7B185F4-8E7F-7BBD-5383-6C9048C62608}"/>
                </a:ext>
              </a:extLst>
            </p:cNvPr>
            <p:cNvSpPr/>
            <p:nvPr/>
          </p:nvSpPr>
          <p:spPr>
            <a:xfrm rot="16200000">
              <a:off x="8514000" y="2709000"/>
              <a:ext cx="180000" cy="180000"/>
            </a:xfrm>
            <a:prstGeom prst="triangle">
              <a:avLst>
                <a:gd name="adj" fmla="val 1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60" name="Isosceles Triangle 59">
              <a:extLst>
                <a:ext uri="{FF2B5EF4-FFF2-40B4-BE49-F238E27FC236}">
                  <a16:creationId xmlns:a16="http://schemas.microsoft.com/office/drawing/2014/main" id="{796D8C5B-6B15-49E5-592A-2BD9871B525C}"/>
                </a:ext>
              </a:extLst>
            </p:cNvPr>
            <p:cNvSpPr/>
            <p:nvPr/>
          </p:nvSpPr>
          <p:spPr>
            <a:xfrm rot="10800000">
              <a:off x="10854000" y="2709000"/>
              <a:ext cx="180000" cy="180000"/>
            </a:xfrm>
            <a:prstGeom prst="triangle">
              <a:avLst>
                <a:gd name="adj" fmla="val 1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sp>
          <p:nvSpPr>
            <p:cNvPr id="61" name="Isosceles Triangle 60">
              <a:extLst>
                <a:ext uri="{FF2B5EF4-FFF2-40B4-BE49-F238E27FC236}">
                  <a16:creationId xmlns:a16="http://schemas.microsoft.com/office/drawing/2014/main" id="{EB251706-10F1-ECD6-BE06-F7F3A723E636}"/>
                </a:ext>
              </a:extLst>
            </p:cNvPr>
            <p:cNvSpPr/>
            <p:nvPr/>
          </p:nvSpPr>
          <p:spPr>
            <a:xfrm rot="10800000">
              <a:off x="8694000" y="2709000"/>
              <a:ext cx="2340000" cy="18000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NZ"/>
            </a:p>
          </p:txBody>
        </p:sp>
      </p:grpSp>
    </p:spTree>
    <p:extLst>
      <p:ext uri="{BB962C8B-B14F-4D97-AF65-F5344CB8AC3E}">
        <p14:creationId xmlns:p14="http://schemas.microsoft.com/office/powerpoint/2010/main" val="3877045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ot 1">
            <a:extLst>
              <a:ext uri="{FF2B5EF4-FFF2-40B4-BE49-F238E27FC236}">
                <a16:creationId xmlns:a16="http://schemas.microsoft.com/office/drawing/2014/main" id="{7922EA8E-AB8D-8642-B2A4-9F0D93184E57}"/>
              </a:ext>
            </a:extLst>
          </p:cNvPr>
          <p:cNvSpPr/>
          <p:nvPr/>
        </p:nvSpPr>
        <p:spPr>
          <a:xfrm>
            <a:off x="2948986" y="5601770"/>
            <a:ext cx="540000" cy="5053940"/>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ot 2">
            <a:extLst>
              <a:ext uri="{FF2B5EF4-FFF2-40B4-BE49-F238E27FC236}">
                <a16:creationId xmlns:a16="http://schemas.microsoft.com/office/drawing/2014/main" id="{12A3BADC-8ED6-274D-9F4B-9C148EF644AC}"/>
              </a:ext>
            </a:extLst>
          </p:cNvPr>
          <p:cNvSpPr/>
          <p:nvPr/>
        </p:nvSpPr>
        <p:spPr>
          <a:xfrm>
            <a:off x="4099792" y="5601770"/>
            <a:ext cx="540000" cy="5053940"/>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ot 3">
            <a:extLst>
              <a:ext uri="{FF2B5EF4-FFF2-40B4-BE49-F238E27FC236}">
                <a16:creationId xmlns:a16="http://schemas.microsoft.com/office/drawing/2014/main" id="{64064785-48F1-4247-A6D8-2CE8594E2F09}"/>
              </a:ext>
            </a:extLst>
          </p:cNvPr>
          <p:cNvSpPr/>
          <p:nvPr/>
        </p:nvSpPr>
        <p:spPr>
          <a:xfrm>
            <a:off x="5250598" y="5601770"/>
            <a:ext cx="540000" cy="5053940"/>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ot 4">
            <a:extLst>
              <a:ext uri="{FF2B5EF4-FFF2-40B4-BE49-F238E27FC236}">
                <a16:creationId xmlns:a16="http://schemas.microsoft.com/office/drawing/2014/main" id="{F725BAB1-884A-454D-8D3C-F6BD06391A4A}"/>
              </a:ext>
            </a:extLst>
          </p:cNvPr>
          <p:cNvSpPr/>
          <p:nvPr/>
        </p:nvSpPr>
        <p:spPr>
          <a:xfrm>
            <a:off x="6401404" y="5601770"/>
            <a:ext cx="540000" cy="5053940"/>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ot 5">
            <a:extLst>
              <a:ext uri="{FF2B5EF4-FFF2-40B4-BE49-F238E27FC236}">
                <a16:creationId xmlns:a16="http://schemas.microsoft.com/office/drawing/2014/main" id="{598E30B7-60FC-9B46-8EB4-C3A5F6B39045}"/>
              </a:ext>
            </a:extLst>
          </p:cNvPr>
          <p:cNvSpPr/>
          <p:nvPr/>
        </p:nvSpPr>
        <p:spPr>
          <a:xfrm>
            <a:off x="7552210" y="5601770"/>
            <a:ext cx="540000" cy="5053940"/>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ot 6">
            <a:extLst>
              <a:ext uri="{FF2B5EF4-FFF2-40B4-BE49-F238E27FC236}">
                <a16:creationId xmlns:a16="http://schemas.microsoft.com/office/drawing/2014/main" id="{AB30E736-7C38-6944-AEEB-CEC57E1925B8}"/>
              </a:ext>
            </a:extLst>
          </p:cNvPr>
          <p:cNvSpPr/>
          <p:nvPr/>
        </p:nvSpPr>
        <p:spPr>
          <a:xfrm>
            <a:off x="8703015" y="5601770"/>
            <a:ext cx="540000" cy="5053940"/>
          </a:xfrm>
          <a:prstGeom prst="roundRect">
            <a:avLst>
              <a:gd name="adj" fmla="val 50000"/>
            </a:avLst>
          </a:prstGeom>
          <a:gradFill>
            <a:gsLst>
              <a:gs pos="50000">
                <a:srgbClr val="E7E8ED"/>
              </a:gs>
              <a:gs pos="100000">
                <a:srgbClr val="F7F8FE"/>
              </a:gs>
            </a:gsLst>
            <a:lin ang="300000" scaled="0"/>
          </a:gra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 1">
            <a:extLst>
              <a:ext uri="{FF2B5EF4-FFF2-40B4-BE49-F238E27FC236}">
                <a16:creationId xmlns:a16="http://schemas.microsoft.com/office/drawing/2014/main" id="{9189FF0B-5536-A644-9463-CEE2E616352A}"/>
              </a:ext>
            </a:extLst>
          </p:cNvPr>
          <p:cNvSpPr/>
          <p:nvPr/>
        </p:nvSpPr>
        <p:spPr>
          <a:xfrm>
            <a:off x="2948986" y="5706430"/>
            <a:ext cx="540000" cy="5054400"/>
          </a:xfrm>
          <a:prstGeom prst="roundRect">
            <a:avLst>
              <a:gd name="adj" fmla="val 50000"/>
            </a:avLst>
          </a:prstGeom>
          <a:solidFill>
            <a:schemeClr val="tx2">
              <a:lumMod val="75000"/>
              <a:lumOff val="25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 2">
            <a:extLst>
              <a:ext uri="{FF2B5EF4-FFF2-40B4-BE49-F238E27FC236}">
                <a16:creationId xmlns:a16="http://schemas.microsoft.com/office/drawing/2014/main" id="{DB3F9680-5991-204E-A28D-5AADA0600900}"/>
              </a:ext>
            </a:extLst>
          </p:cNvPr>
          <p:cNvSpPr/>
          <p:nvPr/>
        </p:nvSpPr>
        <p:spPr>
          <a:xfrm>
            <a:off x="4099792" y="6440830"/>
            <a:ext cx="540000" cy="4320000"/>
          </a:xfrm>
          <a:prstGeom prst="roundRect">
            <a:avLst>
              <a:gd name="adj" fmla="val 50000"/>
            </a:avLst>
          </a:prstGeom>
          <a:solidFill>
            <a:schemeClr val="tx2">
              <a:lumMod val="50000"/>
              <a:lumOff val="50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r 3">
            <a:extLst>
              <a:ext uri="{FF2B5EF4-FFF2-40B4-BE49-F238E27FC236}">
                <a16:creationId xmlns:a16="http://schemas.microsoft.com/office/drawing/2014/main" id="{784C6647-C05B-444B-861C-3FD2C435271C}"/>
              </a:ext>
            </a:extLst>
          </p:cNvPr>
          <p:cNvSpPr/>
          <p:nvPr/>
        </p:nvSpPr>
        <p:spPr>
          <a:xfrm>
            <a:off x="5250598" y="7160830"/>
            <a:ext cx="540000" cy="3600000"/>
          </a:xfrm>
          <a:prstGeom prst="roundRect">
            <a:avLst>
              <a:gd name="adj" fmla="val 50000"/>
            </a:avLst>
          </a:prstGeom>
          <a:solidFill>
            <a:schemeClr val="tx2">
              <a:lumMod val="50000"/>
              <a:lumOff val="50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r 4">
            <a:extLst>
              <a:ext uri="{FF2B5EF4-FFF2-40B4-BE49-F238E27FC236}">
                <a16:creationId xmlns:a16="http://schemas.microsoft.com/office/drawing/2014/main" id="{E99FD78C-8A55-C14A-9114-54A95A9B83AD}"/>
              </a:ext>
            </a:extLst>
          </p:cNvPr>
          <p:cNvSpPr/>
          <p:nvPr/>
        </p:nvSpPr>
        <p:spPr>
          <a:xfrm>
            <a:off x="6401404" y="7520830"/>
            <a:ext cx="540000" cy="3240000"/>
          </a:xfrm>
          <a:prstGeom prst="roundRect">
            <a:avLst>
              <a:gd name="adj" fmla="val 50000"/>
            </a:avLst>
          </a:prstGeom>
          <a:solidFill>
            <a:schemeClr val="tx2">
              <a:lumMod val="50000"/>
              <a:lumOff val="50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ar 5">
            <a:extLst>
              <a:ext uri="{FF2B5EF4-FFF2-40B4-BE49-F238E27FC236}">
                <a16:creationId xmlns:a16="http://schemas.microsoft.com/office/drawing/2014/main" id="{5FB77BD8-7BA5-3244-A86E-F04E096EED15}"/>
              </a:ext>
            </a:extLst>
          </p:cNvPr>
          <p:cNvSpPr/>
          <p:nvPr/>
        </p:nvSpPr>
        <p:spPr>
          <a:xfrm>
            <a:off x="7552209" y="7880830"/>
            <a:ext cx="540000" cy="2880000"/>
          </a:xfrm>
          <a:prstGeom prst="roundRect">
            <a:avLst>
              <a:gd name="adj" fmla="val 50000"/>
            </a:avLst>
          </a:prstGeom>
          <a:solidFill>
            <a:schemeClr val="tx2">
              <a:lumMod val="50000"/>
              <a:lumOff val="50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ar 6">
            <a:extLst>
              <a:ext uri="{FF2B5EF4-FFF2-40B4-BE49-F238E27FC236}">
                <a16:creationId xmlns:a16="http://schemas.microsoft.com/office/drawing/2014/main" id="{66B6E2F7-654B-474C-B305-D3E6A9C74C21}"/>
              </a:ext>
            </a:extLst>
          </p:cNvPr>
          <p:cNvSpPr/>
          <p:nvPr/>
        </p:nvSpPr>
        <p:spPr>
          <a:xfrm>
            <a:off x="8703015" y="8600830"/>
            <a:ext cx="540000" cy="2160000"/>
          </a:xfrm>
          <a:prstGeom prst="roundRect">
            <a:avLst>
              <a:gd name="adj" fmla="val 50000"/>
            </a:avLst>
          </a:prstGeom>
          <a:solidFill>
            <a:schemeClr val="tx2">
              <a:lumMod val="50000"/>
              <a:lumOff val="50000"/>
            </a:schemeClr>
          </a:solidFill>
          <a:ln>
            <a:noFill/>
          </a:ln>
          <a:effectLst>
            <a:innerShdw blurRad="127000" dist="101600" dir="13500000">
              <a:srgbClr val="A1A5B9">
                <a:alpha val="4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74AC5D3-D27E-E546-8CE1-CDCD474EF066}"/>
              </a:ext>
            </a:extLst>
          </p:cNvPr>
          <p:cNvSpPr/>
          <p:nvPr/>
        </p:nvSpPr>
        <p:spPr>
          <a:xfrm>
            <a:off x="0" y="5307980"/>
            <a:ext cx="12192000" cy="1550020"/>
          </a:xfrm>
          <a:prstGeom prst="rect">
            <a:avLst/>
          </a:prstGeom>
          <a:solidFill>
            <a:srgbClr val="E7E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352961A4-3870-4044-9B5A-893FA4514A8A}"/>
              </a:ext>
            </a:extLst>
          </p:cNvPr>
          <p:cNvCxnSpPr>
            <a:cxnSpLocks/>
          </p:cNvCxnSpPr>
          <p:nvPr/>
        </p:nvCxnSpPr>
        <p:spPr>
          <a:xfrm>
            <a:off x="2619859" y="5309314"/>
            <a:ext cx="6952282" cy="0"/>
          </a:xfrm>
          <a:prstGeom prst="line">
            <a:avLst/>
          </a:prstGeom>
          <a:ln w="38100" cap="rnd">
            <a:solidFill>
              <a:srgbClr val="A1A5B9"/>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1AE7AB8-5FA1-6C4F-9993-ECB05C06150B}"/>
              </a:ext>
            </a:extLst>
          </p:cNvPr>
          <p:cNvSpPr txBox="1"/>
          <p:nvPr/>
        </p:nvSpPr>
        <p:spPr>
          <a:xfrm>
            <a:off x="2887806" y="5587643"/>
            <a:ext cx="662361" cy="584775"/>
          </a:xfrm>
          <a:prstGeom prst="rect">
            <a:avLst/>
          </a:prstGeom>
          <a:noFill/>
        </p:spPr>
        <p:txBody>
          <a:bodyPr wrap="none" rtlCol="0">
            <a:spAutoFit/>
          </a:bodyPr>
          <a:lstStyle/>
          <a:p>
            <a:pPr algn="ctr"/>
            <a:r>
              <a:rPr lang="en-UM" sz="1600" b="1" dirty="0">
                <a:solidFill>
                  <a:schemeClr val="tx2">
                    <a:lumMod val="90000"/>
                    <a:lumOff val="10000"/>
                  </a:schemeClr>
                </a:solidFill>
                <a:latin typeface="Gibson Medium" pitchFamily="2" charset="77"/>
              </a:rPr>
              <a:t>West</a:t>
            </a:r>
          </a:p>
          <a:p>
            <a:pPr algn="ctr"/>
            <a:r>
              <a:rPr lang="en-UM" sz="1600" b="1" dirty="0">
                <a:solidFill>
                  <a:schemeClr val="tx2">
                    <a:lumMod val="90000"/>
                    <a:lumOff val="10000"/>
                  </a:schemeClr>
                </a:solidFill>
                <a:latin typeface="Gibson Medium" pitchFamily="2" charset="77"/>
              </a:rPr>
              <a:t>Town</a:t>
            </a:r>
            <a:endParaRPr lang="en-US" sz="2000" b="1" dirty="0">
              <a:solidFill>
                <a:schemeClr val="tx2">
                  <a:lumMod val="90000"/>
                  <a:lumOff val="10000"/>
                </a:schemeClr>
              </a:solidFill>
              <a:latin typeface="Gibson Medium" pitchFamily="2" charset="77"/>
            </a:endParaRPr>
          </a:p>
        </p:txBody>
      </p:sp>
      <p:sp>
        <p:nvSpPr>
          <p:cNvPr id="35" name="TextBox 34">
            <a:extLst>
              <a:ext uri="{FF2B5EF4-FFF2-40B4-BE49-F238E27FC236}">
                <a16:creationId xmlns:a16="http://schemas.microsoft.com/office/drawing/2014/main" id="{B9481D26-F350-BF4F-9CFA-881DEAF3A7F0}"/>
              </a:ext>
            </a:extLst>
          </p:cNvPr>
          <p:cNvSpPr txBox="1"/>
          <p:nvPr/>
        </p:nvSpPr>
        <p:spPr>
          <a:xfrm>
            <a:off x="4027392" y="5587643"/>
            <a:ext cx="684804" cy="830997"/>
          </a:xfrm>
          <a:prstGeom prst="rect">
            <a:avLst/>
          </a:prstGeom>
          <a:noFill/>
        </p:spPr>
        <p:txBody>
          <a:bodyPr wrap="none" rtlCol="0">
            <a:spAutoFit/>
          </a:bodyPr>
          <a:lstStyle/>
          <a:p>
            <a:pPr algn="ctr"/>
            <a:r>
              <a:rPr lang="en-UM" sz="1600" b="1" dirty="0">
                <a:solidFill>
                  <a:schemeClr val="tx2">
                    <a:lumMod val="90000"/>
                    <a:lumOff val="10000"/>
                  </a:schemeClr>
                </a:solidFill>
                <a:latin typeface="Gibson Medium" pitchFamily="2" charset="77"/>
              </a:rPr>
              <a:t>Near</a:t>
            </a:r>
          </a:p>
          <a:p>
            <a:pPr algn="ctr"/>
            <a:r>
              <a:rPr lang="en-UM" sz="1600" b="1" dirty="0">
                <a:solidFill>
                  <a:schemeClr val="tx2">
                    <a:lumMod val="90000"/>
                    <a:lumOff val="10000"/>
                  </a:schemeClr>
                </a:solidFill>
                <a:latin typeface="Gibson Medium" pitchFamily="2" charset="77"/>
              </a:rPr>
              <a:t>North</a:t>
            </a:r>
          </a:p>
          <a:p>
            <a:pPr algn="ctr"/>
            <a:r>
              <a:rPr lang="en-UM" sz="1600" b="1" dirty="0">
                <a:solidFill>
                  <a:schemeClr val="tx2">
                    <a:lumMod val="90000"/>
                    <a:lumOff val="10000"/>
                  </a:schemeClr>
                </a:solidFill>
                <a:latin typeface="Gibson Medium" pitchFamily="2" charset="77"/>
              </a:rPr>
              <a:t>Side</a:t>
            </a:r>
            <a:endParaRPr lang="en-US" sz="1600" b="1" dirty="0">
              <a:solidFill>
                <a:schemeClr val="tx2">
                  <a:lumMod val="90000"/>
                  <a:lumOff val="10000"/>
                </a:schemeClr>
              </a:solidFill>
              <a:latin typeface="Gibson Medium" pitchFamily="2" charset="77"/>
            </a:endParaRPr>
          </a:p>
        </p:txBody>
      </p:sp>
      <p:sp>
        <p:nvSpPr>
          <p:cNvPr id="36" name="TextBox 35">
            <a:extLst>
              <a:ext uri="{FF2B5EF4-FFF2-40B4-BE49-F238E27FC236}">
                <a16:creationId xmlns:a16="http://schemas.microsoft.com/office/drawing/2014/main" id="{39687012-8009-F04E-AE52-2FA286283305}"/>
              </a:ext>
            </a:extLst>
          </p:cNvPr>
          <p:cNvSpPr txBox="1"/>
          <p:nvPr/>
        </p:nvSpPr>
        <p:spPr>
          <a:xfrm>
            <a:off x="5215577" y="5587643"/>
            <a:ext cx="610040" cy="584775"/>
          </a:xfrm>
          <a:prstGeom prst="rect">
            <a:avLst/>
          </a:prstGeom>
          <a:noFill/>
        </p:spPr>
        <p:txBody>
          <a:bodyPr wrap="none" rtlCol="0">
            <a:spAutoFit/>
          </a:bodyPr>
          <a:lstStyle/>
          <a:p>
            <a:pPr algn="ctr"/>
            <a:r>
              <a:rPr lang="en-UM" sz="1600" b="1" dirty="0">
                <a:solidFill>
                  <a:schemeClr val="tx2">
                    <a:lumMod val="90000"/>
                    <a:lumOff val="10000"/>
                  </a:schemeClr>
                </a:solidFill>
                <a:latin typeface="Gibson Medium" pitchFamily="2" charset="77"/>
              </a:rPr>
              <a:t>Lake</a:t>
            </a:r>
          </a:p>
          <a:p>
            <a:pPr algn="ctr"/>
            <a:r>
              <a:rPr lang="en-UM" sz="1600" b="1" dirty="0">
                <a:solidFill>
                  <a:schemeClr val="tx2">
                    <a:lumMod val="90000"/>
                    <a:lumOff val="10000"/>
                  </a:schemeClr>
                </a:solidFill>
                <a:latin typeface="Gibson Medium" pitchFamily="2" charset="77"/>
              </a:rPr>
              <a:t>View</a:t>
            </a:r>
            <a:endParaRPr lang="en-US" sz="1600" b="1" dirty="0">
              <a:solidFill>
                <a:schemeClr val="tx2">
                  <a:lumMod val="90000"/>
                  <a:lumOff val="10000"/>
                </a:schemeClr>
              </a:solidFill>
              <a:latin typeface="Gibson Medium" pitchFamily="2" charset="77"/>
            </a:endParaRPr>
          </a:p>
        </p:txBody>
      </p:sp>
      <p:sp>
        <p:nvSpPr>
          <p:cNvPr id="37" name="TextBox 36">
            <a:extLst>
              <a:ext uri="{FF2B5EF4-FFF2-40B4-BE49-F238E27FC236}">
                <a16:creationId xmlns:a16="http://schemas.microsoft.com/office/drawing/2014/main" id="{358B57CD-2E30-E549-86F4-13DA8570E797}"/>
              </a:ext>
            </a:extLst>
          </p:cNvPr>
          <p:cNvSpPr txBox="1"/>
          <p:nvPr/>
        </p:nvSpPr>
        <p:spPr>
          <a:xfrm>
            <a:off x="6282068" y="5587643"/>
            <a:ext cx="778676" cy="584775"/>
          </a:xfrm>
          <a:prstGeom prst="rect">
            <a:avLst/>
          </a:prstGeom>
          <a:noFill/>
        </p:spPr>
        <p:txBody>
          <a:bodyPr wrap="none" rtlCol="0">
            <a:spAutoFit/>
          </a:bodyPr>
          <a:lstStyle/>
          <a:p>
            <a:pPr algn="ctr"/>
            <a:r>
              <a:rPr lang="en-UM" sz="1600" b="1" dirty="0">
                <a:solidFill>
                  <a:schemeClr val="tx2">
                    <a:lumMod val="90000"/>
                    <a:lumOff val="10000"/>
                  </a:schemeClr>
                </a:solidFill>
                <a:latin typeface="Gibson Medium" pitchFamily="2" charset="77"/>
              </a:rPr>
              <a:t>Logan</a:t>
            </a:r>
          </a:p>
          <a:p>
            <a:pPr algn="ctr"/>
            <a:r>
              <a:rPr lang="en-UM" sz="1600" b="1" dirty="0">
                <a:solidFill>
                  <a:schemeClr val="tx2">
                    <a:lumMod val="90000"/>
                    <a:lumOff val="10000"/>
                  </a:schemeClr>
                </a:solidFill>
                <a:latin typeface="Gibson Medium" pitchFamily="2" charset="77"/>
              </a:rPr>
              <a:t>Square</a:t>
            </a:r>
            <a:endParaRPr lang="en-US" sz="1600" b="1" dirty="0">
              <a:solidFill>
                <a:schemeClr val="tx2">
                  <a:lumMod val="90000"/>
                  <a:lumOff val="10000"/>
                </a:schemeClr>
              </a:solidFill>
              <a:latin typeface="Gibson Medium" pitchFamily="2" charset="77"/>
            </a:endParaRPr>
          </a:p>
        </p:txBody>
      </p:sp>
      <p:sp>
        <p:nvSpPr>
          <p:cNvPr id="38" name="TextBox 37">
            <a:extLst>
              <a:ext uri="{FF2B5EF4-FFF2-40B4-BE49-F238E27FC236}">
                <a16:creationId xmlns:a16="http://schemas.microsoft.com/office/drawing/2014/main" id="{EF28C228-5420-B245-A288-2A96436C7473}"/>
              </a:ext>
            </a:extLst>
          </p:cNvPr>
          <p:cNvSpPr txBox="1"/>
          <p:nvPr/>
        </p:nvSpPr>
        <p:spPr>
          <a:xfrm>
            <a:off x="7514274" y="5587643"/>
            <a:ext cx="615874" cy="830997"/>
          </a:xfrm>
          <a:prstGeom prst="rect">
            <a:avLst/>
          </a:prstGeom>
          <a:noFill/>
        </p:spPr>
        <p:txBody>
          <a:bodyPr wrap="none" rtlCol="0">
            <a:spAutoFit/>
          </a:bodyPr>
          <a:lstStyle/>
          <a:p>
            <a:pPr algn="ctr"/>
            <a:r>
              <a:rPr lang="en-UM" sz="1600" b="1" dirty="0">
                <a:solidFill>
                  <a:schemeClr val="tx2">
                    <a:lumMod val="90000"/>
                    <a:lumOff val="10000"/>
                  </a:schemeClr>
                </a:solidFill>
                <a:latin typeface="Gibson Medium" pitchFamily="2" charset="77"/>
              </a:rPr>
              <a:t>Near</a:t>
            </a:r>
          </a:p>
          <a:p>
            <a:pPr algn="ctr"/>
            <a:r>
              <a:rPr lang="en-UM" sz="1600" b="1" dirty="0">
                <a:solidFill>
                  <a:schemeClr val="tx2">
                    <a:lumMod val="90000"/>
                    <a:lumOff val="10000"/>
                  </a:schemeClr>
                </a:solidFill>
                <a:latin typeface="Gibson Medium" pitchFamily="2" charset="77"/>
              </a:rPr>
              <a:t>West</a:t>
            </a:r>
          </a:p>
          <a:p>
            <a:pPr algn="ctr"/>
            <a:r>
              <a:rPr lang="en-UM" sz="1600" b="1" dirty="0">
                <a:solidFill>
                  <a:schemeClr val="tx2">
                    <a:lumMod val="90000"/>
                    <a:lumOff val="10000"/>
                  </a:schemeClr>
                </a:solidFill>
                <a:latin typeface="Gibson Medium" pitchFamily="2" charset="77"/>
              </a:rPr>
              <a:t>Side</a:t>
            </a:r>
            <a:endParaRPr lang="en-US" sz="1600" b="1" dirty="0">
              <a:solidFill>
                <a:schemeClr val="tx2">
                  <a:lumMod val="90000"/>
                  <a:lumOff val="10000"/>
                </a:schemeClr>
              </a:solidFill>
              <a:latin typeface="Gibson Medium" pitchFamily="2" charset="77"/>
            </a:endParaRPr>
          </a:p>
        </p:txBody>
      </p:sp>
      <p:sp>
        <p:nvSpPr>
          <p:cNvPr id="39" name="TextBox 38">
            <a:extLst>
              <a:ext uri="{FF2B5EF4-FFF2-40B4-BE49-F238E27FC236}">
                <a16:creationId xmlns:a16="http://schemas.microsoft.com/office/drawing/2014/main" id="{544B8613-822A-5948-80B9-2DE093C1E54E}"/>
              </a:ext>
            </a:extLst>
          </p:cNvPr>
          <p:cNvSpPr txBox="1"/>
          <p:nvPr/>
        </p:nvSpPr>
        <p:spPr>
          <a:xfrm>
            <a:off x="8671489" y="5587643"/>
            <a:ext cx="603050" cy="338554"/>
          </a:xfrm>
          <a:prstGeom prst="rect">
            <a:avLst/>
          </a:prstGeom>
          <a:noFill/>
        </p:spPr>
        <p:txBody>
          <a:bodyPr wrap="none" rtlCol="0">
            <a:spAutoFit/>
          </a:bodyPr>
          <a:lstStyle/>
          <a:p>
            <a:pPr algn="ctr"/>
            <a:r>
              <a:rPr lang="en-UM" sz="1600" b="1" dirty="0">
                <a:solidFill>
                  <a:schemeClr val="tx2">
                    <a:lumMod val="90000"/>
                    <a:lumOff val="10000"/>
                  </a:schemeClr>
                </a:solidFill>
                <a:latin typeface="Gibson Medium" pitchFamily="2" charset="77"/>
              </a:rPr>
              <a:t>Loop</a:t>
            </a:r>
            <a:endParaRPr lang="en-US" sz="1600" b="1" dirty="0">
              <a:solidFill>
                <a:schemeClr val="tx2">
                  <a:lumMod val="90000"/>
                  <a:lumOff val="10000"/>
                </a:schemeClr>
              </a:solidFill>
              <a:latin typeface="Gibson Medium" pitchFamily="2" charset="77"/>
            </a:endParaRPr>
          </a:p>
        </p:txBody>
      </p:sp>
      <p:sp>
        <p:nvSpPr>
          <p:cNvPr id="40" name="TextBox 39">
            <a:extLst>
              <a:ext uri="{FF2B5EF4-FFF2-40B4-BE49-F238E27FC236}">
                <a16:creationId xmlns:a16="http://schemas.microsoft.com/office/drawing/2014/main" id="{90026946-67EB-254F-9A22-87D8DA7AC439}"/>
              </a:ext>
            </a:extLst>
          </p:cNvPr>
          <p:cNvSpPr txBox="1"/>
          <p:nvPr/>
        </p:nvSpPr>
        <p:spPr>
          <a:xfrm>
            <a:off x="2499509" y="491096"/>
            <a:ext cx="7192995" cy="646331"/>
          </a:xfrm>
          <a:prstGeom prst="rect">
            <a:avLst/>
          </a:prstGeom>
          <a:noFill/>
        </p:spPr>
        <p:txBody>
          <a:bodyPr wrap="none" rtlCol="0">
            <a:spAutoFit/>
          </a:bodyPr>
          <a:lstStyle/>
          <a:p>
            <a:pPr algn="ctr"/>
            <a:r>
              <a:rPr lang="en-UM" sz="3600" dirty="0">
                <a:solidFill>
                  <a:schemeClr val="tx2">
                    <a:lumMod val="90000"/>
                    <a:lumOff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rPr>
              <a:t>Most Popular Neighbourhood</a:t>
            </a:r>
            <a:endParaRPr lang="en-US" sz="3600" dirty="0">
              <a:solidFill>
                <a:schemeClr val="tx2">
                  <a:lumMod val="90000"/>
                  <a:lumOff val="10000"/>
                </a:schemeClr>
              </a:solidFill>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9" name="TextBox 28">
            <a:extLst>
              <a:ext uri="{FF2B5EF4-FFF2-40B4-BE49-F238E27FC236}">
                <a16:creationId xmlns:a16="http://schemas.microsoft.com/office/drawing/2014/main" id="{0DC6F1D3-97CA-004A-81B9-2402942077A4}"/>
              </a:ext>
            </a:extLst>
          </p:cNvPr>
          <p:cNvSpPr txBox="1"/>
          <p:nvPr/>
        </p:nvSpPr>
        <p:spPr>
          <a:xfrm>
            <a:off x="4140402" y="2444804"/>
            <a:ext cx="458780" cy="307777"/>
          </a:xfrm>
          <a:prstGeom prst="rect">
            <a:avLst/>
          </a:prstGeom>
          <a:noFill/>
        </p:spPr>
        <p:txBody>
          <a:bodyPr wrap="none" rtlCol="0">
            <a:spAutoFit/>
          </a:bodyPr>
          <a:lstStyle/>
          <a:p>
            <a:r>
              <a:rPr lang="en-UM" sz="1400" b="1" dirty="0">
                <a:solidFill>
                  <a:schemeClr val="bg1"/>
                </a:solidFill>
                <a:latin typeface="Gibson Light" pitchFamily="2" charset="77"/>
              </a:rPr>
              <a:t>561</a:t>
            </a:r>
          </a:p>
        </p:txBody>
      </p:sp>
      <p:sp>
        <p:nvSpPr>
          <p:cNvPr id="30" name="TextBox 29">
            <a:extLst>
              <a:ext uri="{FF2B5EF4-FFF2-40B4-BE49-F238E27FC236}">
                <a16:creationId xmlns:a16="http://schemas.microsoft.com/office/drawing/2014/main" id="{AADD376E-844E-0948-B79A-FDFB209AEB26}"/>
              </a:ext>
            </a:extLst>
          </p:cNvPr>
          <p:cNvSpPr txBox="1"/>
          <p:nvPr/>
        </p:nvSpPr>
        <p:spPr>
          <a:xfrm>
            <a:off x="5291208" y="3153806"/>
            <a:ext cx="458780" cy="307777"/>
          </a:xfrm>
          <a:prstGeom prst="rect">
            <a:avLst/>
          </a:prstGeom>
          <a:noFill/>
        </p:spPr>
        <p:txBody>
          <a:bodyPr wrap="none" rtlCol="0">
            <a:spAutoFit/>
          </a:bodyPr>
          <a:lstStyle/>
          <a:p>
            <a:r>
              <a:rPr lang="en-UM" sz="1400" b="1" dirty="0">
                <a:solidFill>
                  <a:schemeClr val="bg1"/>
                </a:solidFill>
                <a:latin typeface="Gibson Light" pitchFamily="2" charset="77"/>
              </a:rPr>
              <a:t>481</a:t>
            </a:r>
            <a:endParaRPr lang="en-US" b="1" dirty="0">
              <a:solidFill>
                <a:schemeClr val="bg1"/>
              </a:solidFill>
              <a:latin typeface="Gibson Light" pitchFamily="2" charset="77"/>
            </a:endParaRPr>
          </a:p>
        </p:txBody>
      </p:sp>
      <p:sp>
        <p:nvSpPr>
          <p:cNvPr id="31" name="TextBox 30">
            <a:extLst>
              <a:ext uri="{FF2B5EF4-FFF2-40B4-BE49-F238E27FC236}">
                <a16:creationId xmlns:a16="http://schemas.microsoft.com/office/drawing/2014/main" id="{E49F37D8-4A11-A741-A189-82788912CAEA}"/>
              </a:ext>
            </a:extLst>
          </p:cNvPr>
          <p:cNvSpPr txBox="1"/>
          <p:nvPr/>
        </p:nvSpPr>
        <p:spPr>
          <a:xfrm>
            <a:off x="6442014" y="3502608"/>
            <a:ext cx="458780" cy="307777"/>
          </a:xfrm>
          <a:prstGeom prst="rect">
            <a:avLst/>
          </a:prstGeom>
          <a:noFill/>
        </p:spPr>
        <p:txBody>
          <a:bodyPr wrap="none" rtlCol="0">
            <a:spAutoFit/>
          </a:bodyPr>
          <a:lstStyle/>
          <a:p>
            <a:r>
              <a:rPr lang="en-UM" sz="1400" b="1" dirty="0">
                <a:solidFill>
                  <a:schemeClr val="bg1"/>
                </a:solidFill>
                <a:latin typeface="Gibson Light" pitchFamily="2" charset="77"/>
              </a:rPr>
              <a:t>370</a:t>
            </a:r>
            <a:endParaRPr lang="en-US" b="1" dirty="0">
              <a:solidFill>
                <a:schemeClr val="bg1"/>
              </a:solidFill>
              <a:latin typeface="Gibson Light" pitchFamily="2" charset="77"/>
            </a:endParaRPr>
          </a:p>
        </p:txBody>
      </p:sp>
      <p:sp>
        <p:nvSpPr>
          <p:cNvPr id="32" name="TextBox 31">
            <a:extLst>
              <a:ext uri="{FF2B5EF4-FFF2-40B4-BE49-F238E27FC236}">
                <a16:creationId xmlns:a16="http://schemas.microsoft.com/office/drawing/2014/main" id="{B34AC2A9-C180-0D47-8C27-F290A23635C5}"/>
              </a:ext>
            </a:extLst>
          </p:cNvPr>
          <p:cNvSpPr txBox="1"/>
          <p:nvPr/>
        </p:nvSpPr>
        <p:spPr>
          <a:xfrm>
            <a:off x="7592819" y="3838653"/>
            <a:ext cx="458780" cy="307777"/>
          </a:xfrm>
          <a:prstGeom prst="rect">
            <a:avLst/>
          </a:prstGeom>
          <a:noFill/>
        </p:spPr>
        <p:txBody>
          <a:bodyPr wrap="none" rtlCol="0">
            <a:spAutoFit/>
          </a:bodyPr>
          <a:lstStyle/>
          <a:p>
            <a:r>
              <a:rPr lang="en-UM" sz="1400" b="1" dirty="0">
                <a:solidFill>
                  <a:schemeClr val="bg1"/>
                </a:solidFill>
                <a:latin typeface="Gibson Light" pitchFamily="2" charset="77"/>
              </a:rPr>
              <a:t>354</a:t>
            </a:r>
            <a:endParaRPr lang="en-US" b="1" dirty="0">
              <a:solidFill>
                <a:schemeClr val="bg1"/>
              </a:solidFill>
              <a:latin typeface="Gibson Light" pitchFamily="2" charset="77"/>
            </a:endParaRPr>
          </a:p>
        </p:txBody>
      </p:sp>
      <p:sp>
        <p:nvSpPr>
          <p:cNvPr id="33" name="TextBox 32">
            <a:extLst>
              <a:ext uri="{FF2B5EF4-FFF2-40B4-BE49-F238E27FC236}">
                <a16:creationId xmlns:a16="http://schemas.microsoft.com/office/drawing/2014/main" id="{13675E2D-0D79-6E4A-B9F8-99D0EDFDF6AD}"/>
              </a:ext>
            </a:extLst>
          </p:cNvPr>
          <p:cNvSpPr txBox="1"/>
          <p:nvPr/>
        </p:nvSpPr>
        <p:spPr>
          <a:xfrm>
            <a:off x="8743625" y="4564014"/>
            <a:ext cx="458780" cy="307777"/>
          </a:xfrm>
          <a:prstGeom prst="rect">
            <a:avLst/>
          </a:prstGeom>
          <a:noFill/>
        </p:spPr>
        <p:txBody>
          <a:bodyPr wrap="none" rtlCol="0">
            <a:spAutoFit/>
          </a:bodyPr>
          <a:lstStyle/>
          <a:p>
            <a:r>
              <a:rPr lang="en-UM" sz="1400" b="1" dirty="0">
                <a:solidFill>
                  <a:schemeClr val="bg1"/>
                </a:solidFill>
                <a:latin typeface="Gibson Light" pitchFamily="2" charset="77"/>
              </a:rPr>
              <a:t>261</a:t>
            </a:r>
            <a:endParaRPr lang="en-US" b="1" dirty="0">
              <a:solidFill>
                <a:schemeClr val="bg1"/>
              </a:solidFill>
              <a:latin typeface="Gibson Light" pitchFamily="2" charset="77"/>
            </a:endParaRPr>
          </a:p>
        </p:txBody>
      </p:sp>
      <p:sp>
        <p:nvSpPr>
          <p:cNvPr id="46" name="TextBox 45">
            <a:extLst>
              <a:ext uri="{FF2B5EF4-FFF2-40B4-BE49-F238E27FC236}">
                <a16:creationId xmlns:a16="http://schemas.microsoft.com/office/drawing/2014/main" id="{8C4793A7-B6AB-D872-DF55-A9D1D434B2FC}"/>
              </a:ext>
            </a:extLst>
          </p:cNvPr>
          <p:cNvSpPr txBox="1"/>
          <p:nvPr/>
        </p:nvSpPr>
        <p:spPr>
          <a:xfrm>
            <a:off x="2989596" y="1722694"/>
            <a:ext cx="458780" cy="307777"/>
          </a:xfrm>
          <a:prstGeom prst="rect">
            <a:avLst/>
          </a:prstGeom>
          <a:noFill/>
        </p:spPr>
        <p:txBody>
          <a:bodyPr wrap="none" rtlCol="0">
            <a:spAutoFit/>
          </a:bodyPr>
          <a:lstStyle/>
          <a:p>
            <a:r>
              <a:rPr lang="en-UM" sz="1400" b="1" dirty="0">
                <a:solidFill>
                  <a:schemeClr val="bg1"/>
                </a:solidFill>
                <a:latin typeface="Gibson Light" pitchFamily="2" charset="77"/>
              </a:rPr>
              <a:t>636</a:t>
            </a:r>
            <a:endParaRPr lang="en-US" sz="1400" b="1" dirty="0">
              <a:solidFill>
                <a:schemeClr val="bg1"/>
              </a:solidFill>
              <a:latin typeface="Gibson Light" pitchFamily="2" charset="77"/>
            </a:endParaRPr>
          </a:p>
        </p:txBody>
      </p:sp>
    </p:spTree>
    <p:extLst>
      <p:ext uri="{BB962C8B-B14F-4D97-AF65-F5344CB8AC3E}">
        <p14:creationId xmlns:p14="http://schemas.microsoft.com/office/powerpoint/2010/main" val="3290165409"/>
      </p:ext>
    </p:extLst>
  </p:cSld>
  <p:clrMapOvr>
    <a:masterClrMapping/>
  </p:clrMapOvr>
  <p:transition spd="slow">
    <p:push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1000"/>
                                        <p:tgtEl>
                                          <p:spTgt spid="40"/>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grpId="0" nodeType="withEffect">
                                  <p:stCondLst>
                                    <p:cond delay="50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100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grpId="0" nodeType="withEffect">
                                  <p:stCondLst>
                                    <p:cond delay="125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par>
                                <p:cTn id="23" presetID="22" presetClass="entr" presetSubtype="4" fill="hold" grpId="0" nodeType="withEffect">
                                  <p:stCondLst>
                                    <p:cond delay="1500"/>
                                  </p:stCondLst>
                                  <p:childTnLst>
                                    <p:set>
                                      <p:cBhvr>
                                        <p:cTn id="24" dur="1" fill="hold">
                                          <p:stCondLst>
                                            <p:cond delay="0"/>
                                          </p:stCondLst>
                                        </p:cTn>
                                        <p:tgtEl>
                                          <p:spTgt spid="39"/>
                                        </p:tgtEl>
                                        <p:attrNameLst>
                                          <p:attrName>style.visibility</p:attrName>
                                        </p:attrNameLst>
                                      </p:cBhvr>
                                      <p:to>
                                        <p:strVal val="visible"/>
                                      </p:to>
                                    </p:set>
                                    <p:animEffect transition="in" filter="wipe(down)">
                                      <p:cBhvr>
                                        <p:cTn id="25" dur="500"/>
                                        <p:tgtEl>
                                          <p:spTgt spid="39"/>
                                        </p:tgtEl>
                                      </p:cBhvr>
                                    </p:animEffect>
                                  </p:childTnLst>
                                </p:cTn>
                              </p:par>
                              <p:par>
                                <p:cTn id="26" presetID="17" presetClass="entr" presetSubtype="1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750" fill="hold"/>
                                        <p:tgtEl>
                                          <p:spTgt spid="25"/>
                                        </p:tgtEl>
                                        <p:attrNameLst>
                                          <p:attrName>ppt_w</p:attrName>
                                        </p:attrNameLst>
                                      </p:cBhvr>
                                      <p:tavLst>
                                        <p:tav tm="0">
                                          <p:val>
                                            <p:fltVal val="0"/>
                                          </p:val>
                                        </p:tav>
                                        <p:tav tm="100000">
                                          <p:val>
                                            <p:strVal val="#ppt_w"/>
                                          </p:val>
                                        </p:tav>
                                      </p:tavLst>
                                    </p:anim>
                                    <p:anim calcmode="lin" valueType="num">
                                      <p:cBhvr>
                                        <p:cTn id="29" dur="750" fill="hold"/>
                                        <p:tgtEl>
                                          <p:spTgt spid="25"/>
                                        </p:tgtEl>
                                        <p:attrNameLst>
                                          <p:attrName>ppt_h</p:attrName>
                                        </p:attrNameLst>
                                      </p:cBhvr>
                                      <p:tavLst>
                                        <p:tav tm="0">
                                          <p:val>
                                            <p:strVal val="#ppt_h"/>
                                          </p:val>
                                        </p:tav>
                                        <p:tav tm="100000">
                                          <p:val>
                                            <p:strVal val="#ppt_h"/>
                                          </p:val>
                                        </p:tav>
                                      </p:tavLst>
                                    </p:anim>
                                  </p:childTnLst>
                                </p:cTn>
                              </p:par>
                              <p:par>
                                <p:cTn id="30" presetID="64" presetClass="path" presetSubtype="0" accel="50000" decel="50000" fill="hold" grpId="0" nodeType="withEffect">
                                  <p:stCondLst>
                                    <p:cond delay="0"/>
                                  </p:stCondLst>
                                  <p:childTnLst>
                                    <p:animMotion origin="layout" path="M -2.5E-6 4.81481E-6 L -2.5E-6 -0.60209 " pathEditMode="relative" rAng="0" ptsTypes="AA">
                                      <p:cBhvr>
                                        <p:cTn id="31" dur="1500" fill="hold"/>
                                        <p:tgtEl>
                                          <p:spTgt spid="2"/>
                                        </p:tgtEl>
                                        <p:attrNameLst>
                                          <p:attrName>ppt_x</p:attrName>
                                          <p:attrName>ppt_y</p:attrName>
                                        </p:attrNameLst>
                                      </p:cBhvr>
                                      <p:rCtr x="0" y="-30116"/>
                                    </p:animMotion>
                                  </p:childTnLst>
                                </p:cTn>
                              </p:par>
                              <p:par>
                                <p:cTn id="32" presetID="64" presetClass="path" presetSubtype="0" accel="50000" decel="50000" fill="hold" grpId="0" nodeType="withEffect">
                                  <p:stCondLst>
                                    <p:cond delay="250"/>
                                  </p:stCondLst>
                                  <p:childTnLst>
                                    <p:animMotion origin="layout" path="M -3.54167E-6 4.81481E-6 L -3.54167E-6 -0.60209 " pathEditMode="relative" rAng="0" ptsTypes="AA">
                                      <p:cBhvr>
                                        <p:cTn id="33" dur="1500" fill="hold"/>
                                        <p:tgtEl>
                                          <p:spTgt spid="5"/>
                                        </p:tgtEl>
                                        <p:attrNameLst>
                                          <p:attrName>ppt_x</p:attrName>
                                          <p:attrName>ppt_y</p:attrName>
                                        </p:attrNameLst>
                                      </p:cBhvr>
                                      <p:rCtr x="0" y="-30116"/>
                                    </p:animMotion>
                                  </p:childTnLst>
                                </p:cTn>
                              </p:par>
                              <p:par>
                                <p:cTn id="34" presetID="64" presetClass="path" presetSubtype="0" accel="50000" decel="50000" fill="hold" grpId="0" nodeType="withEffect">
                                  <p:stCondLst>
                                    <p:cond delay="500"/>
                                  </p:stCondLst>
                                  <p:childTnLst>
                                    <p:animMotion origin="layout" path="M -4.375E-6 4.81481E-6 L -4.375E-6 -0.60209 " pathEditMode="relative" rAng="0" ptsTypes="AA">
                                      <p:cBhvr>
                                        <p:cTn id="35" dur="1500" fill="hold"/>
                                        <p:tgtEl>
                                          <p:spTgt spid="6"/>
                                        </p:tgtEl>
                                        <p:attrNameLst>
                                          <p:attrName>ppt_x</p:attrName>
                                          <p:attrName>ppt_y</p:attrName>
                                        </p:attrNameLst>
                                      </p:cBhvr>
                                      <p:rCtr x="0" y="-30116"/>
                                    </p:animMotion>
                                  </p:childTnLst>
                                </p:cTn>
                              </p:par>
                              <p:par>
                                <p:cTn id="36" presetID="64" presetClass="path" presetSubtype="0" accel="50000" decel="50000" fill="hold" grpId="0" nodeType="withEffect">
                                  <p:stCondLst>
                                    <p:cond delay="750"/>
                                  </p:stCondLst>
                                  <p:childTnLst>
                                    <p:animMotion origin="layout" path="M 4.58333E-6 4.81481E-6 L 4.58333E-6 -0.60209 " pathEditMode="relative" rAng="0" ptsTypes="AA">
                                      <p:cBhvr>
                                        <p:cTn id="37" dur="1500" fill="hold"/>
                                        <p:tgtEl>
                                          <p:spTgt spid="7"/>
                                        </p:tgtEl>
                                        <p:attrNameLst>
                                          <p:attrName>ppt_x</p:attrName>
                                          <p:attrName>ppt_y</p:attrName>
                                        </p:attrNameLst>
                                      </p:cBhvr>
                                      <p:rCtr x="0" y="-30116"/>
                                    </p:animMotion>
                                  </p:childTnLst>
                                </p:cTn>
                              </p:par>
                              <p:par>
                                <p:cTn id="38" presetID="64" presetClass="path" presetSubtype="0" accel="50000" decel="50000" fill="hold" grpId="0" nodeType="withEffect">
                                  <p:stCondLst>
                                    <p:cond delay="1000"/>
                                  </p:stCondLst>
                                  <p:childTnLst>
                                    <p:animMotion origin="layout" path="M 3.54167E-6 4.81481E-6 L 3.54167E-6 -0.60209 " pathEditMode="relative" rAng="0" ptsTypes="AA">
                                      <p:cBhvr>
                                        <p:cTn id="39" dur="1500" fill="hold"/>
                                        <p:tgtEl>
                                          <p:spTgt spid="8"/>
                                        </p:tgtEl>
                                        <p:attrNameLst>
                                          <p:attrName>ppt_x</p:attrName>
                                          <p:attrName>ppt_y</p:attrName>
                                        </p:attrNameLst>
                                      </p:cBhvr>
                                      <p:rCtr x="0" y="-30116"/>
                                    </p:animMotion>
                                  </p:childTnLst>
                                </p:cTn>
                              </p:par>
                              <p:par>
                                <p:cTn id="40" presetID="64" presetClass="path" presetSubtype="0" accel="50000" decel="50000" fill="hold" grpId="0" nodeType="withEffect">
                                  <p:stCondLst>
                                    <p:cond delay="1250"/>
                                  </p:stCondLst>
                                  <p:childTnLst>
                                    <p:animMotion origin="layout" path="M 2.5E-6 4.81481E-6 L 2.5E-6 -0.60209 " pathEditMode="relative" rAng="0" ptsTypes="AA">
                                      <p:cBhvr>
                                        <p:cTn id="41" dur="1500" fill="hold"/>
                                        <p:tgtEl>
                                          <p:spTgt spid="9"/>
                                        </p:tgtEl>
                                        <p:attrNameLst>
                                          <p:attrName>ppt_x</p:attrName>
                                          <p:attrName>ppt_y</p:attrName>
                                        </p:attrNameLst>
                                      </p:cBhvr>
                                      <p:rCtr x="0" y="-30116"/>
                                    </p:animMotion>
                                  </p:childTnLst>
                                </p:cTn>
                              </p:par>
                              <p:par>
                                <p:cTn id="42" presetID="64" presetClass="path" presetSubtype="0" accel="50000" decel="50000" fill="hold" grpId="0" nodeType="withEffect">
                                  <p:stCondLst>
                                    <p:cond delay="0"/>
                                  </p:stCondLst>
                                  <p:childTnLst>
                                    <p:animMotion origin="layout" path="M -2.5E-6 -2.96296E-6 L -2.5E-6 -0.60208 " pathEditMode="relative" rAng="0" ptsTypes="AA">
                                      <p:cBhvr>
                                        <p:cTn id="43" dur="1500" fill="hold"/>
                                        <p:tgtEl>
                                          <p:spTgt spid="11"/>
                                        </p:tgtEl>
                                        <p:attrNameLst>
                                          <p:attrName>ppt_x</p:attrName>
                                          <p:attrName>ppt_y</p:attrName>
                                        </p:attrNameLst>
                                      </p:cBhvr>
                                      <p:rCtr x="0" y="-30116"/>
                                    </p:animMotion>
                                  </p:childTnLst>
                                </p:cTn>
                              </p:par>
                              <p:par>
                                <p:cTn id="44" presetID="64" presetClass="path" presetSubtype="0" accel="50000" decel="50000" fill="hold" grpId="0" nodeType="withEffect">
                                  <p:stCondLst>
                                    <p:cond delay="250"/>
                                  </p:stCondLst>
                                  <p:childTnLst>
                                    <p:animMotion origin="layout" path="M -3.54167E-6 4.81481E-6 L -3.54167E-6 -0.60209 " pathEditMode="relative" rAng="0" ptsTypes="AA">
                                      <p:cBhvr>
                                        <p:cTn id="45" dur="1500" fill="hold"/>
                                        <p:tgtEl>
                                          <p:spTgt spid="12"/>
                                        </p:tgtEl>
                                        <p:attrNameLst>
                                          <p:attrName>ppt_x</p:attrName>
                                          <p:attrName>ppt_y</p:attrName>
                                        </p:attrNameLst>
                                      </p:cBhvr>
                                      <p:rCtr x="0" y="-30116"/>
                                    </p:animMotion>
                                  </p:childTnLst>
                                </p:cTn>
                              </p:par>
                              <p:par>
                                <p:cTn id="46" presetID="64" presetClass="path" presetSubtype="0" accel="50000" decel="50000" fill="hold" grpId="0" nodeType="withEffect">
                                  <p:stCondLst>
                                    <p:cond delay="500"/>
                                  </p:stCondLst>
                                  <p:childTnLst>
                                    <p:animMotion origin="layout" path="M -4.375E-6 -1.48148E-6 L -4.375E-6 -0.60208 " pathEditMode="relative" rAng="0" ptsTypes="AA">
                                      <p:cBhvr>
                                        <p:cTn id="47" dur="1500" fill="hold"/>
                                        <p:tgtEl>
                                          <p:spTgt spid="13"/>
                                        </p:tgtEl>
                                        <p:attrNameLst>
                                          <p:attrName>ppt_x</p:attrName>
                                          <p:attrName>ppt_y</p:attrName>
                                        </p:attrNameLst>
                                      </p:cBhvr>
                                      <p:rCtr x="0" y="-30116"/>
                                    </p:animMotion>
                                  </p:childTnLst>
                                </p:cTn>
                              </p:par>
                              <p:par>
                                <p:cTn id="48" presetID="64" presetClass="path" presetSubtype="0" accel="50000" decel="50000" fill="hold" grpId="0" nodeType="withEffect">
                                  <p:stCondLst>
                                    <p:cond delay="750"/>
                                  </p:stCondLst>
                                  <p:childTnLst>
                                    <p:animMotion origin="layout" path="M 4.58333E-6 -3.7037E-7 L 4.58333E-6 -0.60208 " pathEditMode="relative" rAng="0" ptsTypes="AA">
                                      <p:cBhvr>
                                        <p:cTn id="49" dur="1500" fill="hold"/>
                                        <p:tgtEl>
                                          <p:spTgt spid="14"/>
                                        </p:tgtEl>
                                        <p:attrNameLst>
                                          <p:attrName>ppt_x</p:attrName>
                                          <p:attrName>ppt_y</p:attrName>
                                        </p:attrNameLst>
                                      </p:cBhvr>
                                      <p:rCtr x="0" y="-30116"/>
                                    </p:animMotion>
                                  </p:childTnLst>
                                </p:cTn>
                              </p:par>
                              <p:par>
                                <p:cTn id="50" presetID="64" presetClass="path" presetSubtype="0" accel="50000" decel="50000" fill="hold" grpId="0" nodeType="withEffect">
                                  <p:stCondLst>
                                    <p:cond delay="1000"/>
                                  </p:stCondLst>
                                  <p:childTnLst>
                                    <p:animMotion origin="layout" path="M 3.54167E-6 2.22222E-6 L 3.54167E-6 -0.60209 " pathEditMode="relative" rAng="0" ptsTypes="AA">
                                      <p:cBhvr>
                                        <p:cTn id="51" dur="1500" fill="hold"/>
                                        <p:tgtEl>
                                          <p:spTgt spid="15"/>
                                        </p:tgtEl>
                                        <p:attrNameLst>
                                          <p:attrName>ppt_x</p:attrName>
                                          <p:attrName>ppt_y</p:attrName>
                                        </p:attrNameLst>
                                      </p:cBhvr>
                                      <p:rCtr x="0" y="-30116"/>
                                    </p:animMotion>
                                  </p:childTnLst>
                                </p:cTn>
                              </p:par>
                              <p:par>
                                <p:cTn id="52" presetID="64" presetClass="path" presetSubtype="0" accel="50000" decel="50000" fill="hold" grpId="0" nodeType="withEffect">
                                  <p:stCondLst>
                                    <p:cond delay="1250"/>
                                  </p:stCondLst>
                                  <p:childTnLst>
                                    <p:animMotion origin="layout" path="M 2.5E-6 -4.07407E-6 L 2.5E-6 -0.60208 " pathEditMode="relative" rAng="0" ptsTypes="AA">
                                      <p:cBhvr>
                                        <p:cTn id="53" dur="1500" fill="hold"/>
                                        <p:tgtEl>
                                          <p:spTgt spid="16"/>
                                        </p:tgtEl>
                                        <p:attrNameLst>
                                          <p:attrName>ppt_x</p:attrName>
                                          <p:attrName>ppt_y</p:attrName>
                                        </p:attrNameLst>
                                      </p:cBhvr>
                                      <p:rCtr x="0" y="-30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P spid="34" grpId="0"/>
      <p:bldP spid="35" grpId="0"/>
      <p:bldP spid="36" grpId="0"/>
      <p:bldP spid="37" grpId="0"/>
      <p:bldP spid="38" grpId="0"/>
      <p:bldP spid="39" grpId="0"/>
      <p:bldP spid="40"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PROJECT_OPEN" val="0"/>
  <p:tag name="ARTICULATE_SLIDE_COUNT" val="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1339</TotalTime>
  <Words>1033</Words>
  <Application>Microsoft Office PowerPoint</Application>
  <PresentationFormat>Widescreen</PresentationFormat>
  <Paragraphs>207</Paragraphs>
  <Slides>17</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17</vt:i4>
      </vt:variant>
    </vt:vector>
  </HeadingPairs>
  <TitlesOfParts>
    <vt:vector size="34" baseType="lpstr">
      <vt:lpstr>Aptos</vt:lpstr>
      <vt:lpstr>Aptos Display</vt:lpstr>
      <vt:lpstr>Arial</vt:lpstr>
      <vt:lpstr>Calibri</vt:lpstr>
      <vt:lpstr>Century Gothic</vt:lpstr>
      <vt:lpstr>Designball-Charts-01</vt:lpstr>
      <vt:lpstr>Designball-Edu-01</vt:lpstr>
      <vt:lpstr>Gibson</vt:lpstr>
      <vt:lpstr>Gibson Light</vt:lpstr>
      <vt:lpstr>Gibson Medium</vt:lpstr>
      <vt:lpstr>Google Sans</vt:lpstr>
      <vt:lpstr>Montserrat SemiBold</vt:lpstr>
      <vt:lpstr>Open Sans</vt:lpstr>
      <vt:lpstr>Open Sans Bold</vt:lpstr>
      <vt:lpstr>Open Sans Extrabold</vt:lpstr>
      <vt:lpstr>Slack-Lato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Dale OToole</dc:creator>
  <cp:lastModifiedBy>Salman Majed</cp:lastModifiedBy>
  <cp:revision>15</cp:revision>
  <dcterms:created xsi:type="dcterms:W3CDTF">2019-07-07T08:42:07Z</dcterms:created>
  <dcterms:modified xsi:type="dcterms:W3CDTF">2025-06-25T08:10:08Z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1FBB0B8F-5F04-43EE-98C1-C9BF173EEB87</vt:lpwstr>
  </property>
  <property fmtid="{D5CDD505-2E9C-101B-9397-08002B2CF9AE}" pid="3" name="ArticulatePath">
    <vt:lpwstr>Presentation1</vt:lpwstr>
  </property>
</Properties>
</file>