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0" r:id="rId1"/>
  </p:sldMasterIdLst>
  <p:notesMasterIdLst>
    <p:notesMasterId r:id="rId42"/>
  </p:notesMasterIdLst>
  <p:sldIdLst>
    <p:sldId id="256" r:id="rId2"/>
    <p:sldId id="257" r:id="rId3"/>
    <p:sldId id="260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2" r:id="rId34"/>
    <p:sldId id="293" r:id="rId35"/>
    <p:sldId id="294" r:id="rId36"/>
    <p:sldId id="295" r:id="rId37"/>
    <p:sldId id="299" r:id="rId38"/>
    <p:sldId id="296" r:id="rId39"/>
    <p:sldId id="297" r:id="rId40"/>
    <p:sldId id="298" r:id="rId41"/>
  </p:sldIdLst>
  <p:sldSz cx="12192000" cy="6858000"/>
  <p:notesSz cx="9928225" cy="6797675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44" autoAdjust="0"/>
  </p:normalViewPr>
  <p:slideViewPr>
    <p:cSldViewPr snapToGrid="0">
      <p:cViewPr varScale="1">
        <p:scale>
          <a:sx n="74" d="100"/>
          <a:sy n="74" d="100"/>
        </p:scale>
        <p:origin x="96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C862F-386F-45B1-A520-D73D66BA78DA}" type="datetimeFigureOut">
              <a:rPr lang="en-PK" smtClean="0"/>
              <a:t>08/02/2023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E2947-0130-47C3-9E08-854F4E89170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15549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E2947-0130-47C3-9E08-854F4E891705}" type="slidenum">
              <a:rPr lang="en-PK" smtClean="0"/>
              <a:t>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69874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5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F464-D472-44DC-A61F-D9B48FF0B641}" type="datetime1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57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6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6EFBE-909E-473A-864E-7635F0DF122E}" type="datetime1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74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AE6F-9094-42EA-9F95-1D2A76C8CF75}" type="datetime1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20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190D-42E3-4058-B172-9D795F14C9FF}" type="datetime1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0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2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000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A6253-FED2-46AB-BDF4-9C1D61BCB158}" type="datetime1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73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279394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0311-E381-4052-86EE-795E087A4249}" type="datetime1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90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2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32AE-DED2-4EF6-BF5E-740E4948F641}" type="datetime1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2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2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D752-0E16-424D-A250-D5D13F547A1C}" type="datetime1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3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7F82-2D9A-4E47-B030-42335484ADA6}" type="datetime1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2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860E-D768-4809-9E17-24CD70938EE7}" type="datetime1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9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1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8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5E520-C4DC-4BF3-8297-1142CE969434}" type="datetime1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57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C3B5-92AE-4D89-A036-A7308C1C4A8E}" type="datetime1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Object Oriented Programming-Spring 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9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D7168-5FF0-4529-9719-054C18BC65F1}" type="datetime1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Object Oriented Programming-Spring 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84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4" r:id="rId12"/>
  </p:sldLayoutIdLst>
  <p:hf hdr="0" dt="0"/>
  <p:txStyles>
    <p:titleStyle>
      <a:lvl1pPr algn="ctr" defTabSz="914377" rtl="0" eaLnBrk="1" latinLnBrk="0" hangingPunct="1">
        <a:lnSpc>
          <a:spcPct val="90000"/>
        </a:lnSpc>
        <a:spcBef>
          <a:spcPct val="0"/>
        </a:spcBef>
        <a:buNone/>
        <a:defRPr sz="44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3D702E-F4E0-47FC-A74C-ECD9647A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96C19-CDA4-1AC4-C793-877B0AFBB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51975"/>
            <a:ext cx="9144000" cy="11526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Object Oriented Programming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E1E1B-2DD4-928E-2179-3D87C4264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71720"/>
            <a:ext cx="9144000" cy="64678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Lec # 3 : Recursion</a:t>
            </a:r>
            <a:endParaRPr lang="en-PK" dirty="0"/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9F108EC2-65CE-5A9B-D15A-80B599688C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677" b="22390"/>
          <a:stretch/>
        </p:blipFill>
        <p:spPr>
          <a:xfrm>
            <a:off x="838202" y="9"/>
            <a:ext cx="10484412" cy="3811395"/>
          </a:xfrm>
          <a:custGeom>
            <a:avLst/>
            <a:gdLst/>
            <a:ahLst/>
            <a:cxnLst/>
            <a:rect l="l" t="t" r="r" b="b"/>
            <a:pathLst>
              <a:path w="10484412" h="3811404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5618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28E83-DB94-D108-25EE-A907BB9B9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Recursive Function – Execution 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70B43-FC07-F355-178C-539D4B0C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B371BF-BB86-133D-E95C-C3E132C8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10</a:t>
            </a:fld>
            <a:endParaRPr lang="en-US" dirty="0"/>
          </a:p>
        </p:txBody>
      </p:sp>
      <p:pic>
        <p:nvPicPr>
          <p:cNvPr id="296" name="Picture 295">
            <a:extLst>
              <a:ext uri="{FF2B5EF4-FFF2-40B4-BE49-F238E27FC236}">
                <a16:creationId xmlns:a16="http://schemas.microsoft.com/office/drawing/2014/main" id="{9A69B7CD-D595-65D6-6016-199B7FF44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086" y="1575911"/>
            <a:ext cx="8104342" cy="478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5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071FA-12A3-5C22-CE49-F0FD9A4B6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Recursion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29E7B-C284-6A07-A36B-CA030A41E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Solving a problem by reducing it to a </a:t>
            </a:r>
            <a:r>
              <a:rPr lang="en-US" sz="2400" dirty="0">
                <a:solidFill>
                  <a:srgbClr val="0070C0"/>
                </a:solidFill>
              </a:rPr>
              <a:t>smaller version of itself</a:t>
            </a:r>
          </a:p>
          <a:p>
            <a:endParaRPr lang="en-US" sz="2400" dirty="0"/>
          </a:p>
          <a:p>
            <a:r>
              <a:rPr lang="en-US" sz="2400" dirty="0"/>
              <a:t>A properly written recursive function must</a:t>
            </a:r>
          </a:p>
          <a:p>
            <a:pPr lvl="1"/>
            <a:r>
              <a:rPr lang="en-US" sz="2000" dirty="0"/>
              <a:t>Handle the </a:t>
            </a:r>
            <a:r>
              <a:rPr lang="en-US" sz="2000" dirty="0">
                <a:solidFill>
                  <a:srgbClr val="0070C0"/>
                </a:solidFill>
              </a:rPr>
              <a:t>base cases</a:t>
            </a:r>
            <a:r>
              <a:rPr lang="en-US" sz="2000" dirty="0"/>
              <a:t>, and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Recursive cases </a:t>
            </a:r>
            <a:r>
              <a:rPr lang="en-US" sz="2000" dirty="0">
                <a:solidFill>
                  <a:schemeClr val="tx2"/>
                </a:solidFill>
              </a:rPr>
              <a:t>(convergence </a:t>
            </a:r>
            <a:r>
              <a:rPr lang="en-US" sz="2000" dirty="0"/>
              <a:t>to the base case)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70C0"/>
                </a:solidFill>
              </a:rPr>
              <a:t>Failure</a:t>
            </a:r>
            <a:r>
              <a:rPr lang="en-US" sz="2400" dirty="0"/>
              <a:t> to properly handle the base case or converge to the base case may result </a:t>
            </a:r>
            <a:r>
              <a:rPr lang="en-US" sz="2400" dirty="0">
                <a:solidFill>
                  <a:srgbClr val="0070C0"/>
                </a:solidFill>
              </a:rPr>
              <a:t>in infinite recursion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/>
              <a:t>Very Important: </a:t>
            </a:r>
            <a:r>
              <a:rPr lang="en-US" sz="2400" dirty="0">
                <a:solidFill>
                  <a:srgbClr val="FF0000"/>
                </a:solidFill>
              </a:rPr>
              <a:t>NO LOOPS!!! (for, while, do-while)</a:t>
            </a:r>
          </a:p>
          <a:p>
            <a:endParaRPr lang="en-PK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D7524-54B1-248D-A124-3C21D4FCB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2BC920-0386-8BD2-6209-0F7F72DB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082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B198-E017-B377-0EFF-FCCD70206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Recursion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643BC-77AB-9F9D-F1A8-39809573F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To solve problem recursively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Sub-problem must be smaller than the original problem</a:t>
            </a:r>
          </a:p>
          <a:p>
            <a:pPr lvl="1"/>
            <a:r>
              <a:rPr lang="en-US" sz="2200" dirty="0"/>
              <a:t>Otherwise, recursion never terminates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03AD44-7822-CB6F-C157-A9923A8E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F2C84-7C17-2273-B01F-BCAE765C7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12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64F3C5-3DD2-061D-E0EF-C415EA489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010" y="2511298"/>
            <a:ext cx="8096190" cy="26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70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59A79-0C01-4C53-3CED-ACCF706E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Recursion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453AB-E601-33F6-4A9F-338909C0A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Clr>
                <a:schemeClr val="tx1"/>
              </a:buClr>
            </a:pPr>
            <a:r>
              <a:rPr lang="en-US" sz="2400" b="1" dirty="0">
                <a:solidFill>
                  <a:srgbClr val="B80000"/>
                </a:solidFill>
              </a:rPr>
              <a:t>Direct recursion</a:t>
            </a:r>
          </a:p>
          <a:p>
            <a:pPr lvl="1" eaLnBrk="1" hangingPunct="1">
              <a:buClr>
                <a:schemeClr val="tx1"/>
              </a:buClr>
            </a:pPr>
            <a:r>
              <a:rPr lang="en-US" sz="2000" dirty="0"/>
              <a:t>a </a:t>
            </a:r>
            <a:r>
              <a:rPr lang="en-US" sz="2000" b="1" dirty="0">
                <a:solidFill>
                  <a:srgbClr val="2F1BC7"/>
                </a:solidFill>
              </a:rPr>
              <a:t>function calls itself</a:t>
            </a:r>
          </a:p>
          <a:p>
            <a:pPr lvl="1" eaLnBrk="1" hangingPunct="1">
              <a:buClr>
                <a:schemeClr val="tx1"/>
              </a:buClr>
            </a:pPr>
            <a:endParaRPr lang="en-US" sz="2000" dirty="0"/>
          </a:p>
          <a:p>
            <a:pPr eaLnBrk="1" hangingPunct="1">
              <a:buClr>
                <a:schemeClr val="tx1"/>
              </a:buClr>
            </a:pPr>
            <a:r>
              <a:rPr lang="en-US" sz="2400" b="1" dirty="0">
                <a:solidFill>
                  <a:srgbClr val="B80000"/>
                </a:solidFill>
              </a:rPr>
              <a:t>Indirect recursion</a:t>
            </a:r>
          </a:p>
          <a:p>
            <a:pPr lvl="1" eaLnBrk="1" hangingPunct="1">
              <a:buClr>
                <a:schemeClr val="tx1"/>
              </a:buClr>
            </a:pPr>
            <a:r>
              <a:rPr lang="en-US" sz="2000" b="1" dirty="0">
                <a:solidFill>
                  <a:srgbClr val="2F1BC7"/>
                </a:solidFill>
              </a:rPr>
              <a:t>function A </a:t>
            </a:r>
            <a:r>
              <a:rPr lang="en-US" sz="2000" b="1" dirty="0"/>
              <a:t>calls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2F1BC7"/>
                </a:solidFill>
              </a:rPr>
              <a:t>function B</a:t>
            </a:r>
            <a:r>
              <a:rPr lang="en-US" sz="2000" dirty="0"/>
              <a:t>, and function B </a:t>
            </a:r>
            <a:r>
              <a:rPr lang="en-US" sz="2000" b="1" dirty="0"/>
              <a:t>calls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2F1BC7"/>
                </a:solidFill>
              </a:rPr>
              <a:t>function A</a:t>
            </a:r>
            <a:r>
              <a:rPr lang="en-US" sz="2000" dirty="0"/>
              <a:t>.  Or,</a:t>
            </a:r>
            <a:br>
              <a:rPr lang="en-US" sz="2000" dirty="0"/>
            </a:br>
            <a:endParaRPr lang="en-US" sz="2000" dirty="0"/>
          </a:p>
          <a:p>
            <a:pPr lvl="1" eaLnBrk="1" hangingPunct="1">
              <a:buClr>
                <a:schemeClr val="tx1"/>
              </a:buClr>
            </a:pPr>
            <a:r>
              <a:rPr lang="en-US" sz="2000" b="1" dirty="0">
                <a:solidFill>
                  <a:srgbClr val="2F1BC7"/>
                </a:solidFill>
              </a:rPr>
              <a:t>function A </a:t>
            </a:r>
            <a:r>
              <a:rPr lang="en-US" sz="2000" b="1" dirty="0"/>
              <a:t>calls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2F1BC7"/>
                </a:solidFill>
              </a:rPr>
              <a:t>function B</a:t>
            </a:r>
            <a:r>
              <a:rPr lang="en-US" sz="2000" dirty="0"/>
              <a:t>, which calls …, which calls </a:t>
            </a:r>
            <a:r>
              <a:rPr lang="en-US" sz="2000" b="1" dirty="0">
                <a:solidFill>
                  <a:srgbClr val="2F1BC7"/>
                </a:solidFill>
              </a:rPr>
              <a:t>function A</a:t>
            </a:r>
          </a:p>
          <a:p>
            <a:endParaRPr lang="en-PK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F5DA3-A400-FB26-119F-A063DBE0A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58378-085C-16AC-F0CE-685B1A4C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64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B908-BA2A-BDAF-6D4F-97CA56376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Sum Function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A7E32-31DD-E47B-E215-779F23B66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sum</a:t>
            </a:r>
            <a:r>
              <a:rPr lang="fr-FR" dirty="0"/>
              <a:t>(10) = 10+9+…2+1 = 55</a:t>
            </a:r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713DE-D510-B323-ED54-AD4E6D34C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pic>
        <p:nvPicPr>
          <p:cNvPr id="6" name="Picture 4" descr="https://pencilprogrammer.com/wp-content/uploads/2018/11/Recursion-in-C-min.png">
            <a:extLst>
              <a:ext uri="{FF2B5EF4-FFF2-40B4-BE49-F238E27FC236}">
                <a16:creationId xmlns:a16="http://schemas.microsoft.com/office/drawing/2014/main" id="{CF5BA9E3-F43D-2B06-B2DD-F5A0141EE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542774"/>
            <a:ext cx="5943600" cy="381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C4C47-6169-E272-992E-293F0C7D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978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47790-ED55-0AD5-5B51-66A738877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Sum function (Iterative)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0E36-751A-EA88-63F1-4E820AF80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FontTx/>
              <a:buNone/>
            </a:pPr>
            <a:r>
              <a:rPr lang="en-US" sz="2800" b="1" dirty="0">
                <a:solidFill>
                  <a:srgbClr val="2C14D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//Our initial total is zero</a:t>
            </a:r>
          </a:p>
          <a:p>
            <a:pPr marL="0" indent="0">
              <a:buFontTx/>
              <a:buNone/>
            </a:pPr>
            <a:r>
              <a:rPr lang="fr-FR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fr-FR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total = 0;</a:t>
            </a:r>
          </a:p>
          <a:p>
            <a:pPr marL="0" indent="0">
              <a:buFontTx/>
              <a:buNone/>
            </a:pPr>
            <a:endParaRPr lang="fr-FR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2800" b="1" dirty="0">
                <a:solidFill>
                  <a:srgbClr val="2C14D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//We want the sum from 1 + 2 + ... + 9 + 10</a:t>
            </a:r>
          </a:p>
          <a:p>
            <a:pPr marL="0" indent="0">
              <a:buFontTx/>
              <a:buNone/>
            </a:pPr>
            <a:r>
              <a:rPr lang="da-DK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int n = 10;</a:t>
            </a:r>
            <a:endParaRPr lang="fr-FR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endParaRPr lang="fr-FR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2800" b="1" dirty="0">
                <a:solidFill>
                  <a:srgbClr val="2C14D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The following for loop will calculate the summation from 1 – n */</a:t>
            </a:r>
          </a:p>
          <a:p>
            <a:pPr marL="0" indent="0">
              <a:buFontTx/>
              <a:buNone/>
            </a:pPr>
            <a:r>
              <a:rPr lang="da-DK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 int i = 1; i &lt;= n; i++ ) {</a:t>
            </a:r>
          </a:p>
          <a:p>
            <a:pPr marL="0" indent="0">
              <a:buFontTx/>
              <a:buNone/>
            </a:pPr>
            <a:r>
              <a:rPr lang="cs-CZ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total = total + i;</a:t>
            </a:r>
          </a:p>
          <a:p>
            <a:pPr marL="0" indent="0">
              <a:buFontTx/>
              <a:buNone/>
            </a:pPr>
            <a:r>
              <a:rPr lang="fr-FR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8A9C7-69D2-C9B2-6B0D-CA9B908F3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3279E-6F22-F095-160E-AB59B3DDC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406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55B27-2540-B418-8FA6-A7B53DB5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Sum function (Recursive)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CCC0A-9EBF-82E0-A184-3F3C4BC52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n) { </a:t>
            </a:r>
            <a:b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2400" b="1" dirty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//Return 0 when n is 0</a:t>
            </a:r>
          </a:p>
          <a:p>
            <a:pPr marL="0" indent="0"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if ( n &lt;= 0 ) </a:t>
            </a:r>
          </a:p>
          <a:p>
            <a:pPr marL="0" indent="0"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0;</a:t>
            </a:r>
          </a:p>
          <a:p>
            <a:pPr marL="0" indent="0">
              <a:buFontTx/>
              <a:buNone/>
            </a:pP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else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//recursive call</a:t>
            </a:r>
            <a:endParaRPr lang="hu-HU" sz="2400" b="1" dirty="0">
              <a:solidFill>
                <a:srgbClr val="2C14D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	return n + sum(n-1);</a:t>
            </a:r>
            <a:endParaRPr lang="fr-F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20A3BF-3C85-1CB7-767C-3531E1B4F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F14BFD-CDDC-01AF-43AF-FA7757CAB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2" descr="https://martintrojer.github.io/assets/images/tailcalls/recur1.png">
            <a:extLst>
              <a:ext uri="{FF2B5EF4-FFF2-40B4-BE49-F238E27FC236}">
                <a16:creationId xmlns:a16="http://schemas.microsoft.com/office/drawing/2014/main" id="{38526A9F-D221-E740-DBE9-120EA2898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209" y="2105025"/>
            <a:ext cx="4459701" cy="264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702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71957-0CBB-7007-9CA4-093ACAC54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Recursive Factorial Function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26A18-7E70-1041-7334-1A4452237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ct val="0"/>
              </a:spcBef>
              <a:buClr>
                <a:schemeClr val="tx1"/>
              </a:buClr>
            </a:pPr>
            <a:r>
              <a:rPr lang="en-US" sz="2400" dirty="0"/>
              <a:t> The </a:t>
            </a:r>
            <a:r>
              <a:rPr lang="en-US" sz="2400" b="1" dirty="0">
                <a:solidFill>
                  <a:srgbClr val="B80000"/>
                </a:solidFill>
              </a:rPr>
              <a:t>factorial</a:t>
            </a:r>
            <a:r>
              <a:rPr lang="en-US" sz="2400" dirty="0">
                <a:solidFill>
                  <a:srgbClr val="B80000"/>
                </a:solidFill>
              </a:rPr>
              <a:t> </a:t>
            </a:r>
            <a:r>
              <a:rPr lang="en-US" sz="2400" dirty="0"/>
              <a:t>of a </a:t>
            </a:r>
            <a:r>
              <a:rPr lang="en-US" sz="2400" b="1" dirty="0">
                <a:solidFill>
                  <a:srgbClr val="2F1BC7"/>
                </a:solidFill>
              </a:rPr>
              <a:t>non-negative</a:t>
            </a:r>
            <a:r>
              <a:rPr lang="en-US" sz="2400" dirty="0"/>
              <a:t> integer </a:t>
            </a:r>
            <a:r>
              <a:rPr lang="en-US" sz="2400" b="1" i="1" dirty="0">
                <a:solidFill>
                  <a:srgbClr val="2F1BC7"/>
                </a:solidFill>
                <a:latin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2F1BC7"/>
                </a:solidFill>
              </a:rPr>
              <a:t> </a:t>
            </a:r>
            <a:r>
              <a:rPr lang="en-US" sz="2400" dirty="0"/>
              <a:t>is the </a:t>
            </a:r>
            <a:r>
              <a:rPr lang="en-US" sz="2400" b="1" i="1" dirty="0">
                <a:solidFill>
                  <a:srgbClr val="008000"/>
                </a:solidFill>
              </a:rPr>
              <a:t>product of all positive integers</a:t>
            </a:r>
            <a:r>
              <a:rPr lang="en-US" sz="2400" b="1" dirty="0"/>
              <a:t> </a:t>
            </a:r>
            <a:r>
              <a:rPr lang="en-US" sz="2400" dirty="0"/>
              <a:t>less or equal to </a:t>
            </a:r>
            <a:r>
              <a:rPr lang="en-US" sz="2400" b="1" i="1" dirty="0">
                <a:solidFill>
                  <a:srgbClr val="2C14DE"/>
                </a:solidFill>
                <a:latin typeface="Times New Roman" panose="02020603050405020304" pitchFamily="18" charset="0"/>
              </a:rPr>
              <a:t>n</a:t>
            </a:r>
          </a:p>
          <a:p>
            <a:pPr marL="0" indent="0" algn="just">
              <a:spcBef>
                <a:spcPct val="0"/>
              </a:spcBef>
              <a:buClr>
                <a:schemeClr val="tx1"/>
              </a:buClr>
            </a:pPr>
            <a:endParaRPr lang="en-US" sz="2400" b="1" i="1" dirty="0">
              <a:latin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</a:pPr>
            <a:r>
              <a:rPr lang="en-US" sz="2400" dirty="0"/>
              <a:t> Factorial of </a:t>
            </a:r>
            <a:r>
              <a:rPr lang="en-US" sz="2400" b="1" i="1" dirty="0">
                <a:solidFill>
                  <a:srgbClr val="2C14DE"/>
                </a:solidFill>
                <a:latin typeface="Times New Roman" panose="02020603050405020304" pitchFamily="18" charset="0"/>
              </a:rPr>
              <a:t>n</a:t>
            </a:r>
            <a:r>
              <a:rPr lang="en-US" sz="2400" dirty="0"/>
              <a:t> is denoted by </a:t>
            </a:r>
            <a:r>
              <a:rPr lang="en-US" sz="2400" b="1" i="1" dirty="0">
                <a:solidFill>
                  <a:srgbClr val="2C14DE"/>
                </a:solidFill>
                <a:latin typeface="Times New Roman" panose="02020603050405020304" pitchFamily="18" charset="0"/>
              </a:rPr>
              <a:t>n</a:t>
            </a:r>
            <a:r>
              <a:rPr lang="en-US" sz="2400" b="1" dirty="0">
                <a:solidFill>
                  <a:srgbClr val="2C14DE"/>
                </a:solidFill>
                <a:latin typeface="Times New Roman" panose="02020603050405020304" pitchFamily="18" charset="0"/>
              </a:rPr>
              <a:t>!</a:t>
            </a:r>
          </a:p>
          <a:p>
            <a:pPr marL="0" indent="0">
              <a:buClr>
                <a:schemeClr val="tx1"/>
              </a:buClr>
            </a:pPr>
            <a:endParaRPr lang="en-US" sz="2400" b="1" dirty="0">
              <a:latin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</a:pPr>
            <a:r>
              <a:rPr lang="en-US" sz="2400" dirty="0"/>
              <a:t> The factorial of </a:t>
            </a:r>
            <a:r>
              <a:rPr lang="en-US" sz="2400" b="1" dirty="0">
                <a:solidFill>
                  <a:srgbClr val="2C14DE"/>
                </a:solidFill>
              </a:rPr>
              <a:t>0</a:t>
            </a:r>
            <a:r>
              <a:rPr lang="en-US" sz="2400" dirty="0"/>
              <a:t> is= </a:t>
            </a:r>
            <a:r>
              <a:rPr lang="en-US" sz="2400" b="1" dirty="0">
                <a:solidFill>
                  <a:srgbClr val="2C14DE"/>
                </a:solidFill>
              </a:rPr>
              <a:t>1</a:t>
            </a:r>
            <a:endParaRPr lang="en-US" sz="2400" b="1" dirty="0"/>
          </a:p>
          <a:p>
            <a:pPr marL="0" indent="0">
              <a:buFontTx/>
              <a:buNone/>
            </a:pPr>
            <a:r>
              <a:rPr lang="en-US" sz="2400" dirty="0">
                <a:solidFill>
                  <a:srgbClr val="2F1BC7"/>
                </a:solidFill>
              </a:rPr>
              <a:t>           </a:t>
            </a:r>
            <a:r>
              <a:rPr lang="en-US" sz="2400" b="1" dirty="0">
                <a:solidFill>
                  <a:srgbClr val="2F1BC7"/>
                </a:solidFill>
                <a:latin typeface="Times New Roman" panose="02020603050405020304" pitchFamily="18" charset="0"/>
              </a:rPr>
              <a:t>0</a:t>
            </a:r>
            <a:r>
              <a:rPr lang="en-US" sz="2400" b="1" i="1" dirty="0">
                <a:solidFill>
                  <a:srgbClr val="2F1BC7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2F1BC7"/>
                </a:solidFill>
                <a:latin typeface="Times New Roman" panose="02020603050405020304" pitchFamily="18" charset="0"/>
              </a:rPr>
              <a:t>!</a:t>
            </a:r>
            <a:r>
              <a:rPr lang="en-US" sz="2400" b="1" i="1" dirty="0">
                <a:solidFill>
                  <a:srgbClr val="2F1BC7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i="1" dirty="0">
                <a:latin typeface="Times New Roman" panose="02020603050405020304" pitchFamily="18" charset="0"/>
              </a:rPr>
              <a:t>= </a:t>
            </a:r>
            <a:r>
              <a:rPr lang="en-US" sz="2400" b="1" dirty="0">
                <a:solidFill>
                  <a:srgbClr val="2F1BC7"/>
                </a:solidFill>
                <a:latin typeface="Times New Roman" panose="02020603050405020304" pitchFamily="18" charset="0"/>
              </a:rPr>
              <a:t>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rgbClr val="2F1BC7"/>
                </a:solidFill>
              </a:rPr>
              <a:t>           </a:t>
            </a:r>
            <a:r>
              <a:rPr lang="en-US" sz="2400" b="1" i="1" dirty="0">
                <a:solidFill>
                  <a:srgbClr val="2F1BC7"/>
                </a:solidFill>
                <a:latin typeface="Times New Roman" panose="02020603050405020304" pitchFamily="18" charset="0"/>
              </a:rPr>
              <a:t>n </a:t>
            </a:r>
            <a:r>
              <a:rPr lang="en-US" sz="2400" b="1" dirty="0">
                <a:solidFill>
                  <a:srgbClr val="2F1BC7"/>
                </a:solidFill>
                <a:latin typeface="Times New Roman" panose="02020603050405020304" pitchFamily="18" charset="0"/>
              </a:rPr>
              <a:t>!</a:t>
            </a:r>
            <a:r>
              <a:rPr lang="en-US" sz="2400" b="1" i="1" dirty="0">
                <a:solidFill>
                  <a:srgbClr val="2F1BC7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i="1" dirty="0">
                <a:latin typeface="Times New Roman" panose="02020603050405020304" pitchFamily="18" charset="0"/>
              </a:rPr>
              <a:t>= </a:t>
            </a:r>
            <a:r>
              <a:rPr lang="en-US" sz="2400" b="1" i="1" dirty="0">
                <a:solidFill>
                  <a:srgbClr val="2F1BC7"/>
                </a:solidFill>
                <a:latin typeface="Times New Roman" panose="02020603050405020304" pitchFamily="18" charset="0"/>
              </a:rPr>
              <a:t>n </a:t>
            </a:r>
            <a:r>
              <a:rPr lang="en-US" sz="2400" dirty="0">
                <a:solidFill>
                  <a:srgbClr val="2F1BC7"/>
                </a:solidFill>
              </a:rPr>
              <a:t>x</a:t>
            </a:r>
            <a:r>
              <a:rPr lang="en-US" sz="2400" b="1" dirty="0">
                <a:solidFill>
                  <a:srgbClr val="2F1BC7"/>
                </a:solidFill>
                <a:latin typeface="Times New Roman" panose="02020603050405020304" pitchFamily="18" charset="0"/>
              </a:rPr>
              <a:t> (</a:t>
            </a:r>
            <a:r>
              <a:rPr lang="en-US" sz="2400" b="1" i="1" dirty="0">
                <a:solidFill>
                  <a:srgbClr val="2F1BC7"/>
                </a:solidFill>
                <a:latin typeface="Times New Roman" panose="02020603050405020304" pitchFamily="18" charset="0"/>
              </a:rPr>
              <a:t>n-</a:t>
            </a:r>
            <a:r>
              <a:rPr lang="en-US" sz="2400" b="1" dirty="0">
                <a:solidFill>
                  <a:srgbClr val="2F1BC7"/>
                </a:solidFill>
                <a:latin typeface="Times New Roman" panose="02020603050405020304" pitchFamily="18" charset="0"/>
              </a:rPr>
              <a:t>1) </a:t>
            </a:r>
            <a:r>
              <a:rPr lang="en-US" sz="2400" dirty="0"/>
              <a:t>x</a:t>
            </a:r>
            <a:r>
              <a:rPr lang="en-US" sz="2400" b="1" dirty="0">
                <a:latin typeface="Times New Roman" panose="02020603050405020304" pitchFamily="18" charset="0"/>
              </a:rPr>
              <a:t>  … </a:t>
            </a:r>
            <a:r>
              <a:rPr lang="en-US" sz="2400" dirty="0"/>
              <a:t>x</a:t>
            </a:r>
            <a:r>
              <a:rPr lang="en-US" sz="2400" b="1" dirty="0">
                <a:latin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2F1BC7"/>
                </a:solidFill>
                <a:latin typeface="Times New Roman" panose="02020603050405020304" pitchFamily="18" charset="0"/>
              </a:rPr>
              <a:t>2</a:t>
            </a:r>
            <a:r>
              <a:rPr lang="en-US" sz="2400" b="1" dirty="0">
                <a:latin typeface="Times New Roman" panose="02020603050405020304" pitchFamily="18" charset="0"/>
              </a:rPr>
              <a:t> </a:t>
            </a:r>
            <a:r>
              <a:rPr lang="en-US" sz="2400" dirty="0"/>
              <a:t>x</a:t>
            </a:r>
            <a:r>
              <a:rPr lang="en-US" sz="2400" b="1" dirty="0">
                <a:latin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2F1BC7"/>
                </a:solidFill>
                <a:latin typeface="Times New Roman" panose="02020603050405020304" pitchFamily="18" charset="0"/>
              </a:rPr>
              <a:t>1</a:t>
            </a:r>
            <a:r>
              <a:rPr lang="en-US" sz="2400" b="1" dirty="0">
                <a:latin typeface="Times New Roman" panose="02020603050405020304" pitchFamily="18" charset="0"/>
              </a:rPr>
              <a:t>  </a:t>
            </a:r>
            <a:r>
              <a:rPr lang="en-US" sz="2400" dirty="0"/>
              <a:t>if </a:t>
            </a:r>
            <a:r>
              <a:rPr lang="en-US" sz="2400" b="1" dirty="0">
                <a:latin typeface="Times New Roman" panose="02020603050405020304" pitchFamily="18" charset="0"/>
              </a:rPr>
              <a:t> </a:t>
            </a:r>
            <a:r>
              <a:rPr lang="en-US" sz="2400" b="1" i="1" dirty="0">
                <a:latin typeface="Times New Roman" panose="02020603050405020304" pitchFamily="18" charset="0"/>
              </a:rPr>
              <a:t>n</a:t>
            </a:r>
            <a:r>
              <a:rPr lang="en-US" sz="2400" b="1" dirty="0">
                <a:latin typeface="Times New Roman" panose="02020603050405020304" pitchFamily="18" charset="0"/>
              </a:rPr>
              <a:t> &gt; 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46EA45-AA2F-8E05-E3CA-2D37ABE94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E3A03-BB54-93FC-4DD7-9974626DE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29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B57A1-F46B-F2D5-3D23-3A977307D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Recursive Factorial Function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48D14-A92A-0DBF-DD0D-D4D66A8C6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b="1" dirty="0"/>
              <a:t>Factorial</a:t>
            </a:r>
            <a:r>
              <a:rPr lang="en-US" dirty="0"/>
              <a:t> of </a:t>
            </a:r>
            <a:r>
              <a:rPr lang="en-US" b="1" i="1" dirty="0">
                <a:solidFill>
                  <a:srgbClr val="2F1BC7"/>
                </a:solidFill>
                <a:latin typeface="Times New Roman" panose="02020603050405020304" pitchFamily="18" charset="0"/>
              </a:rPr>
              <a:t>n</a:t>
            </a:r>
            <a:r>
              <a:rPr lang="en-US" dirty="0"/>
              <a:t> </a:t>
            </a:r>
            <a:r>
              <a:rPr lang="en-US" b="1" dirty="0"/>
              <a:t>can be expressed </a:t>
            </a:r>
            <a:r>
              <a:rPr lang="en-US" dirty="0"/>
              <a:t>in terms of the </a:t>
            </a:r>
            <a:r>
              <a:rPr lang="en-US" b="1" dirty="0"/>
              <a:t>factorial of </a:t>
            </a:r>
            <a:r>
              <a:rPr lang="en-US" b="1" i="1" dirty="0">
                <a:latin typeface="Times New Roman" panose="02020603050405020304" pitchFamily="18" charset="0"/>
              </a:rPr>
              <a:t>n-</a:t>
            </a:r>
            <a:r>
              <a:rPr lang="en-US" b="1" dirty="0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>
                <a:latin typeface="Times New Roman" panose="02020603050405020304" pitchFamily="18" charset="0"/>
              </a:rPr>
              <a:t>          </a:t>
            </a:r>
            <a:r>
              <a:rPr lang="en-US" b="1" dirty="0">
                <a:solidFill>
                  <a:srgbClr val="2F1BC7"/>
                </a:solidFill>
                <a:latin typeface="Times New Roman" panose="02020603050405020304" pitchFamily="18" charset="0"/>
              </a:rPr>
              <a:t>0</a:t>
            </a:r>
            <a:r>
              <a:rPr lang="en-US" b="1" dirty="0">
                <a:latin typeface="Times New Roman" panose="02020603050405020304" pitchFamily="18" charset="0"/>
              </a:rPr>
              <a:t> ! </a:t>
            </a:r>
            <a:r>
              <a:rPr lang="en-US" dirty="0">
                <a:latin typeface="Times New Roman" panose="02020603050405020304" pitchFamily="18" charset="0"/>
              </a:rPr>
              <a:t>=</a:t>
            </a:r>
            <a:r>
              <a:rPr lang="en-US" b="1" dirty="0">
                <a:latin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F1BC7"/>
                </a:solidFill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/>
              <a:t>         </a:t>
            </a:r>
            <a:r>
              <a:rPr lang="en-US" b="1" i="1" dirty="0">
                <a:solidFill>
                  <a:srgbClr val="2F1BC7"/>
                </a:solidFill>
                <a:latin typeface="Times New Roman" panose="02020603050405020304" pitchFamily="18" charset="0"/>
              </a:rPr>
              <a:t>n </a:t>
            </a:r>
            <a:r>
              <a:rPr lang="en-US" dirty="0">
                <a:solidFill>
                  <a:srgbClr val="2F1BC7"/>
                </a:solidFill>
              </a:rPr>
              <a:t>!</a:t>
            </a:r>
            <a:r>
              <a:rPr lang="en-US" dirty="0"/>
              <a:t> = </a:t>
            </a:r>
            <a:r>
              <a:rPr lang="en-US" b="1" i="1" dirty="0">
                <a:solidFill>
                  <a:srgbClr val="2F1BC7"/>
                </a:solidFill>
                <a:latin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2F1BC7"/>
                </a:solidFill>
              </a:rPr>
              <a:t> x </a:t>
            </a:r>
            <a:r>
              <a:rPr lang="en-US" b="1" dirty="0">
                <a:solidFill>
                  <a:srgbClr val="2F1BC7"/>
                </a:solidFill>
                <a:latin typeface="Times New Roman" panose="02020603050405020304" pitchFamily="18" charset="0"/>
              </a:rPr>
              <a:t>(</a:t>
            </a:r>
            <a:r>
              <a:rPr lang="en-US" b="1" i="1" dirty="0">
                <a:solidFill>
                  <a:srgbClr val="2F1BC7"/>
                </a:solidFill>
                <a:latin typeface="Times New Roman" panose="02020603050405020304" pitchFamily="18" charset="0"/>
              </a:rPr>
              <a:t>n-</a:t>
            </a:r>
            <a:r>
              <a:rPr lang="en-US" b="1" dirty="0">
                <a:solidFill>
                  <a:srgbClr val="2F1BC7"/>
                </a:solidFill>
                <a:latin typeface="Times New Roman" panose="02020603050405020304" pitchFamily="18" charset="0"/>
              </a:rPr>
              <a:t>1)</a:t>
            </a:r>
            <a:r>
              <a:rPr lang="en-US" dirty="0">
                <a:solidFill>
                  <a:srgbClr val="2F1BC7"/>
                </a:solidFill>
              </a:rPr>
              <a:t> !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>The </a:t>
            </a:r>
            <a:r>
              <a:rPr lang="en-US" b="1" u="sng" dirty="0"/>
              <a:t>base case </a:t>
            </a:r>
            <a:r>
              <a:rPr lang="en-US" dirty="0"/>
              <a:t>is</a:t>
            </a:r>
            <a:r>
              <a:rPr lang="en-US" b="1" i="1" dirty="0">
                <a:latin typeface="Times New Roman" panose="02020603050405020304" pitchFamily="18" charset="0"/>
              </a:rPr>
              <a:t> </a:t>
            </a:r>
            <a:r>
              <a:rPr lang="en-US" b="1" i="1" dirty="0">
                <a:solidFill>
                  <a:srgbClr val="2F1BC7"/>
                </a:solidFill>
                <a:latin typeface="Times New Roman" panose="02020603050405020304" pitchFamily="18" charset="0"/>
              </a:rPr>
              <a:t>n </a:t>
            </a:r>
            <a:r>
              <a:rPr lang="en-US" b="1" i="1" dirty="0">
                <a:latin typeface="Times New Roman" panose="02020603050405020304" pitchFamily="18" charset="0"/>
              </a:rPr>
              <a:t>=</a:t>
            </a:r>
            <a:r>
              <a:rPr lang="en-US" b="1" i="1" dirty="0">
                <a:solidFill>
                  <a:srgbClr val="2F1BC7"/>
                </a:solidFill>
                <a:latin typeface="Times New Roman" panose="02020603050405020304" pitchFamily="18" charset="0"/>
              </a:rPr>
              <a:t> 0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b="1" i="1" dirty="0">
              <a:solidFill>
                <a:srgbClr val="2F1BC7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b="1" i="1" dirty="0">
              <a:solidFill>
                <a:srgbClr val="2F1BC7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b="1" u="sng" dirty="0">
                <a:solidFill>
                  <a:srgbClr val="B80000"/>
                </a:solidFill>
              </a:rPr>
              <a:t>Recursive function:</a:t>
            </a:r>
            <a:br>
              <a:rPr lang="en-US" dirty="0"/>
            </a:br>
            <a:endParaRPr lang="en-US" dirty="0">
              <a:solidFill>
                <a:srgbClr val="008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008000"/>
                </a:solidFill>
              </a:rPr>
              <a:t>    </a:t>
            </a:r>
            <a:r>
              <a:rPr lang="en-US" b="1" dirty="0">
                <a:latin typeface="Courier New" panose="02070309020205020404" pitchFamily="49" charset="0"/>
              </a:rPr>
              <a:t>int factorial(int n)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anose="02070309020205020404" pitchFamily="49" charset="0"/>
              </a:rPr>
              <a:t>  {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anose="02070309020205020404" pitchFamily="49" charset="0"/>
              </a:rPr>
              <a:t>		if (n == 0)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anose="02070309020205020404" pitchFamily="49" charset="0"/>
              </a:rPr>
              <a:t>			return 1;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anose="02070309020205020404" pitchFamily="49" charset="0"/>
              </a:rPr>
              <a:t>    else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anose="02070309020205020404" pitchFamily="49" charset="0"/>
              </a:rPr>
              <a:t>        return n * factorial(n-1);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anose="020703090202050204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5CDEF4-E3AE-BE5B-E65C-636733E1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2F2A52-96E1-46A8-3B8F-DFF8F444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052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67DBB-5BFD-6A8C-582E-2039F2F08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count - Recursive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C1ABF-E9D9-2736-AC40-64C9FEB75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F4EB1A-2779-6B22-B9DB-DDDBF4DB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FB7BD82-F0C8-401A-BF67-8E04E717A4DE}"/>
              </a:ext>
            </a:extLst>
          </p:cNvPr>
          <p:cNvSpPr txBox="1">
            <a:spLocks noChangeArrowheads="1"/>
          </p:cNvSpPr>
          <p:nvPr/>
        </p:nvSpPr>
        <p:spPr>
          <a:xfrm>
            <a:off x="2819400" y="1386613"/>
            <a:ext cx="6553200" cy="49697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</a:rPr>
              <a:t>#include &lt;</a:t>
            </a:r>
            <a:r>
              <a:rPr lang="en-US" sz="1800" b="1" dirty="0" err="1">
                <a:latin typeface="Courier New" panose="02070309020205020404" pitchFamily="49" charset="0"/>
              </a:rPr>
              <a:t>iostream</a:t>
            </a:r>
            <a:r>
              <a:rPr lang="en-US" sz="1800" b="1" dirty="0"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</a:rPr>
              <a:t>using namespace </a:t>
            </a:r>
            <a:r>
              <a:rPr lang="en-US" sz="1800" b="1" dirty="0" err="1">
                <a:latin typeface="Courier New" panose="02070309020205020404" pitchFamily="49" charset="0"/>
              </a:rPr>
              <a:t>std</a:t>
            </a:r>
            <a:r>
              <a:rPr lang="en-US" sz="1800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8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</a:rPr>
              <a:t>// Function prototype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</a:rPr>
              <a:t>numChars</a:t>
            </a:r>
            <a:r>
              <a:rPr lang="en-US" sz="1800" b="1" dirty="0">
                <a:latin typeface="Courier New" panose="02070309020205020404" pitchFamily="49" charset="0"/>
              </a:rPr>
              <a:t>(char, char [], </a:t>
            </a:r>
            <a:r>
              <a:rPr 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8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</a:rPr>
              <a:t> main()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</a:rPr>
              <a:t>   char array[] = "</a:t>
            </a:r>
            <a:r>
              <a:rPr lang="en-US" sz="1800" b="1" dirty="0" err="1">
                <a:latin typeface="Courier New" panose="02070309020205020404" pitchFamily="49" charset="0"/>
              </a:rPr>
              <a:t>abcddddef</a:t>
            </a:r>
            <a:r>
              <a:rPr lang="en-US" sz="1800" b="1" dirty="0">
                <a:latin typeface="Courier New" panose="02070309020205020404" pitchFamily="49" charset="0"/>
              </a:rPr>
              <a:t>";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</a:rPr>
              <a:t>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</a:rPr>
              <a:t>   /* Display the number of times the letter 'd' appears in the string. */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8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</a:rPr>
              <a:t>   </a:t>
            </a:r>
            <a:r>
              <a:rPr lang="en-US" sz="1800" b="1" dirty="0" err="1">
                <a:latin typeface="Courier New" panose="02070309020205020404" pitchFamily="49" charset="0"/>
              </a:rPr>
              <a:t>cout</a:t>
            </a:r>
            <a:r>
              <a:rPr lang="en-US" sz="1800" b="1" dirty="0">
                <a:latin typeface="Courier New" panose="02070309020205020404" pitchFamily="49" charset="0"/>
              </a:rPr>
              <a:t> &lt;&lt; "The letter d appears "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</a:rPr>
              <a:t>   &lt;&lt;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numChars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('d', array, 0)</a:t>
            </a:r>
            <a:r>
              <a:rPr lang="en-US" sz="1800" b="1" dirty="0">
                <a:latin typeface="Courier New" panose="02070309020205020404" pitchFamily="49" charset="0"/>
              </a:rPr>
              <a:t> &lt;&lt; " times.\n";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8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</a:rPr>
              <a:t>   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6936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0">
            <a:extLst>
              <a:ext uri="{FF2B5EF4-FFF2-40B4-BE49-F238E27FC236}">
                <a16:creationId xmlns:a16="http://schemas.microsoft.com/office/drawing/2014/main" id="{062BE4CC-E9B2-4666-A643-DEE3BA08AB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3" descr="Screen Shot 2013-09-01 at 8.13.04 PM.png">
            <a:extLst>
              <a:ext uri="{FF2B5EF4-FFF2-40B4-BE49-F238E27FC236}">
                <a16:creationId xmlns:a16="http://schemas.microsoft.com/office/drawing/2014/main" id="{5194129C-43F4-06D2-6895-0591F03215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3" b="1"/>
          <a:stretch/>
        </p:blipFill>
        <p:spPr bwMode="auto">
          <a:xfrm>
            <a:off x="321733" y="321733"/>
            <a:ext cx="11548534" cy="621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3A5059-E864-2446-CF74-F79803A8A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39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Object Oriented Programming-Spring 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E4C78-F114-1D01-BFD7-4658BC44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39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65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BC28A-6C59-88D9-96AC-B5E09FA86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52A50-2DF8-8214-71FC-80DCD6E4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9393BC2-1383-F6F8-07C8-B3A3099FE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022" y="0"/>
            <a:ext cx="8497956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 marL="342900" indent="-3429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sz="2800" b="1" dirty="0" err="1">
                <a:latin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</a:rPr>
              <a:t>numChars</a:t>
            </a:r>
            <a:r>
              <a:rPr lang="en-US" sz="2800" b="1" dirty="0">
                <a:latin typeface="Courier New" panose="02070309020205020404" pitchFamily="49" charset="0"/>
              </a:rPr>
              <a:t>(char search, char </a:t>
            </a:r>
            <a:r>
              <a:rPr lang="en-US" sz="2800" b="1" dirty="0" err="1">
                <a:latin typeface="Courier New" panose="02070309020205020404" pitchFamily="49" charset="0"/>
              </a:rPr>
              <a:t>str</a:t>
            </a:r>
            <a:r>
              <a:rPr lang="en-US" sz="2800" b="1" dirty="0">
                <a:latin typeface="Courier New" panose="02070309020205020404" pitchFamily="49" charset="0"/>
              </a:rPr>
              <a:t>[], </a:t>
            </a:r>
            <a:r>
              <a:rPr lang="en-US" sz="2800" b="1" dirty="0" err="1">
                <a:latin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</a:rPr>
              <a:t> subscript)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sz="2800" b="1" dirty="0">
                <a:latin typeface="Courier New" panose="02070309020205020404" pitchFamily="49" charset="0"/>
              </a:rPr>
              <a:t>{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sz="2800" b="1" dirty="0">
                <a:latin typeface="Courier New" panose="02070309020205020404" pitchFamily="49" charset="0"/>
              </a:rPr>
              <a:t> if (</a:t>
            </a:r>
            <a:r>
              <a:rPr lang="en-US" sz="2800" b="1" dirty="0" err="1">
                <a:latin typeface="Courier New" panose="02070309020205020404" pitchFamily="49" charset="0"/>
              </a:rPr>
              <a:t>str</a:t>
            </a:r>
            <a:r>
              <a:rPr lang="en-US" sz="2800" b="1" dirty="0">
                <a:latin typeface="Courier New" panose="02070309020205020404" pitchFamily="49" charset="0"/>
              </a:rPr>
              <a:t>[subscript] == '\0')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sz="2800" b="1" dirty="0"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sz="2800" b="1" dirty="0">
                <a:latin typeface="Courier New" panose="02070309020205020404" pitchFamily="49" charset="0"/>
              </a:rPr>
              <a:t>     // Base case: The end of the string is reached.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sz="2800" b="1" dirty="0">
                <a:latin typeface="Courier New" panose="02070309020205020404" pitchFamily="49" charset="0"/>
              </a:rPr>
              <a:t>        </a:t>
            </a:r>
            <a:r>
              <a:rPr lang="en-US" sz="2800" b="1" dirty="0">
                <a:solidFill>
                  <a:srgbClr val="B80000"/>
                </a:solidFill>
                <a:latin typeface="Courier New" panose="02070309020205020404" pitchFamily="49" charset="0"/>
              </a:rPr>
              <a:t>return 0;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sz="2800" b="1" dirty="0">
                <a:latin typeface="Courier New" panose="02070309020205020404" pitchFamily="49" charset="0"/>
              </a:rPr>
              <a:t> 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sz="2800" b="1" dirty="0">
                <a:latin typeface="Courier New" panose="02070309020205020404" pitchFamily="49" charset="0"/>
              </a:rPr>
              <a:t> else if (</a:t>
            </a:r>
            <a:r>
              <a:rPr lang="en-US" sz="2800" b="1" dirty="0" err="1">
                <a:latin typeface="Courier New" panose="02070309020205020404" pitchFamily="49" charset="0"/>
              </a:rPr>
              <a:t>str</a:t>
            </a:r>
            <a:r>
              <a:rPr lang="en-US" sz="2800" b="1" dirty="0">
                <a:latin typeface="Courier New" panose="02070309020205020404" pitchFamily="49" charset="0"/>
              </a:rPr>
              <a:t>[subscript] == search)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sz="2800" b="1" dirty="0"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sz="2800" b="1" dirty="0">
                <a:latin typeface="Courier New" panose="02070309020205020404" pitchFamily="49" charset="0"/>
              </a:rPr>
              <a:t>    /* Recursive case: A matching character was found.       Return 1 plus the number of times the search character appears in the rest of the string.*/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sz="2800" b="1" dirty="0">
                <a:latin typeface="Courier New" panose="02070309020205020404" pitchFamily="49" charset="0"/>
              </a:rPr>
              <a:t>       </a:t>
            </a:r>
            <a:r>
              <a:rPr lang="en-US" sz="2800" b="1" dirty="0">
                <a:solidFill>
                  <a:srgbClr val="B80000"/>
                </a:solidFill>
                <a:latin typeface="Courier New" panose="02070309020205020404" pitchFamily="49" charset="0"/>
              </a:rPr>
              <a:t>return 1 + </a:t>
            </a:r>
            <a:r>
              <a:rPr lang="en-US" sz="2800" b="1" dirty="0" err="1">
                <a:solidFill>
                  <a:srgbClr val="B80000"/>
                </a:solidFill>
                <a:latin typeface="Courier New" panose="02070309020205020404" pitchFamily="49" charset="0"/>
              </a:rPr>
              <a:t>numChars</a:t>
            </a:r>
            <a:r>
              <a:rPr lang="en-US" sz="2800" b="1" dirty="0">
                <a:solidFill>
                  <a:srgbClr val="B80000"/>
                </a:solidFill>
                <a:latin typeface="Courier New" panose="02070309020205020404" pitchFamily="49" charset="0"/>
              </a:rPr>
              <a:t>(search, str,subscript+1);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sz="2800" b="1" dirty="0">
                <a:latin typeface="Courier New" panose="02070309020205020404" pitchFamily="49" charset="0"/>
              </a:rPr>
              <a:t> 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sz="2800" b="1" dirty="0">
                <a:latin typeface="Courier New" panose="02070309020205020404" pitchFamily="49" charset="0"/>
              </a:rPr>
              <a:t> else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sz="2800" b="1" dirty="0"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sz="2800" b="1" dirty="0">
                <a:latin typeface="Courier New" panose="02070309020205020404" pitchFamily="49" charset="0"/>
              </a:rPr>
              <a:t>    /* Recursive case: A character that does not match the    search character was found. Return the number of times the search character appears in the rest of the string.   */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sz="2800" b="1" dirty="0">
                <a:solidFill>
                  <a:srgbClr val="B80000"/>
                </a:solidFill>
                <a:latin typeface="Courier New" panose="02070309020205020404" pitchFamily="49" charset="0"/>
              </a:rPr>
              <a:t>       return 0+ </a:t>
            </a:r>
            <a:r>
              <a:rPr lang="en-US" sz="2800" b="1" dirty="0" err="1">
                <a:solidFill>
                  <a:srgbClr val="B80000"/>
                </a:solidFill>
                <a:latin typeface="Courier New" panose="02070309020205020404" pitchFamily="49" charset="0"/>
              </a:rPr>
              <a:t>numChars</a:t>
            </a:r>
            <a:r>
              <a:rPr lang="en-US" sz="2800" b="1" dirty="0">
                <a:solidFill>
                  <a:srgbClr val="B80000"/>
                </a:solidFill>
                <a:latin typeface="Courier New" panose="02070309020205020404" pitchFamily="49" charset="0"/>
              </a:rPr>
              <a:t>(search, </a:t>
            </a:r>
            <a:r>
              <a:rPr lang="en-US" sz="2800" b="1" dirty="0" err="1">
                <a:solidFill>
                  <a:srgbClr val="B80000"/>
                </a:solidFill>
                <a:latin typeface="Courier New" panose="02070309020205020404" pitchFamily="49" charset="0"/>
              </a:rPr>
              <a:t>str</a:t>
            </a:r>
            <a:r>
              <a:rPr lang="en-US" sz="2800" b="1" dirty="0">
                <a:solidFill>
                  <a:srgbClr val="B80000"/>
                </a:solidFill>
                <a:latin typeface="Courier New" panose="02070309020205020404" pitchFamily="49" charset="0"/>
              </a:rPr>
              <a:t>, subscript+1);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sz="2800" b="1" dirty="0">
                <a:latin typeface="Courier New" panose="02070309020205020404" pitchFamily="49" charset="0"/>
              </a:rPr>
              <a:t> 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sz="105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en-US" sz="10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en-US" sz="10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en-US" sz="10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566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0EA25-7AA8-C0BA-7DCA-7450A5906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 Sequence of Numbers in Reverse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4B2B1-DC0F-21EE-8ED4-4FD82466B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FontTx/>
              <a:buNone/>
              <a:defRPr/>
            </a:pPr>
            <a:r>
              <a:rPr lang="fi-FI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print(int n) {</a:t>
            </a:r>
          </a:p>
          <a:p>
            <a:pPr marL="0" indent="0">
              <a:buFontTx/>
              <a:buNone/>
              <a:defRPr/>
            </a:pPr>
            <a:endParaRPr lang="fi-FI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n &lt;= 0 ) </a:t>
            </a:r>
          </a:p>
          <a:p>
            <a:pPr marL="0" indent="0">
              <a:buFontTx/>
              <a:buNone/>
              <a:defRPr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return; </a:t>
            </a:r>
            <a:r>
              <a:rPr lang="en-US" sz="2800" b="1" dirty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//Base condition</a:t>
            </a:r>
          </a:p>
          <a:p>
            <a:pPr marL="0" indent="0">
              <a:buFontTx/>
              <a:buNone/>
              <a:defRPr/>
            </a:pPr>
            <a:endParaRPr lang="fr-F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fr-F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 &lt;&lt; " "; </a:t>
            </a:r>
            <a:r>
              <a:rPr lang="en-US" sz="2800" b="1" dirty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//Prints number n</a:t>
            </a:r>
            <a:endParaRPr lang="fr-FR" sz="2800" b="1" dirty="0">
              <a:solidFill>
                <a:srgbClr val="2C14D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print(n-1); </a:t>
            </a:r>
            <a:r>
              <a:rPr lang="en-US" sz="2800" b="1" dirty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//Calls itself with (n-1)</a:t>
            </a:r>
            <a:endParaRPr lang="fr-FR" sz="2800" b="1" dirty="0">
              <a:solidFill>
                <a:srgbClr val="2C14D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return; </a:t>
            </a:r>
            <a:r>
              <a:rPr lang="en-US" sz="2800" b="1" dirty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//Returns from the function</a:t>
            </a:r>
          </a:p>
          <a:p>
            <a:pPr marL="0" indent="0">
              <a:buFontTx/>
              <a:buNone/>
              <a:defRPr/>
            </a:pPr>
            <a:r>
              <a:rPr lang="fr-F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Tx/>
              <a:buNone/>
              <a:defRPr/>
            </a:pPr>
            <a:endParaRPr lang="fr-FR" sz="2400" i="1" dirty="0"/>
          </a:p>
          <a:p>
            <a:pPr marL="0" indent="0">
              <a:buFontTx/>
              <a:buNone/>
              <a:defRPr/>
            </a:pPr>
            <a:r>
              <a:rPr lang="en-US" sz="3200" b="1" dirty="0"/>
              <a:t>print(3) produces </a:t>
            </a:r>
            <a:r>
              <a:rPr lang="en-US" sz="3200" b="1" dirty="0">
                <a:sym typeface="Wingdings" panose="05000000000000000000" pitchFamily="2" charset="2"/>
              </a:rPr>
              <a:t> </a:t>
            </a:r>
            <a:r>
              <a:rPr lang="en-US" sz="3200" b="1" dirty="0"/>
              <a:t> 3  2  1</a:t>
            </a:r>
            <a:endParaRPr lang="en-US" sz="3200" b="1" i="1" dirty="0"/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62A07-778C-0F76-38C1-6FE0378C4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F274D-38B8-A889-DD79-55C9DE8AF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952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F7356-2922-EAB3-8DBC-3571825D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 Sequence of Numbers in Ascending Order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B79CD6-331A-C6F2-DB46-87C94134E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DDE176-CEEC-3B73-A247-6A6407FCD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3A076A-8164-9175-AD21-272A5786EA0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2011363"/>
            <a:ext cx="10515600" cy="4160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2C14DE"/>
                </a:solidFill>
              </a:rPr>
              <a:t>Example: </a:t>
            </a:r>
          </a:p>
          <a:p>
            <a:r>
              <a:rPr lang="en-US" sz="2000" b="1" dirty="0"/>
              <a:t>Input Number: 5</a:t>
            </a:r>
          </a:p>
          <a:p>
            <a:r>
              <a:rPr lang="en-US" sz="2000" b="1" dirty="0"/>
              <a:t>Output: 1 2 3 4 5</a:t>
            </a:r>
          </a:p>
        </p:txBody>
      </p:sp>
    </p:spTree>
    <p:extLst>
      <p:ext uri="{BB962C8B-B14F-4D97-AF65-F5344CB8AC3E}">
        <p14:creationId xmlns:p14="http://schemas.microsoft.com/office/powerpoint/2010/main" val="4217949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8781C-7E94-F966-C6B6-98600CBEF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GCD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8A993-388C-D460-E559-42FCDB0F1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BA0A8-06CE-5D69-0264-15C585FD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2" descr="https://encrypted-tbn0.gstatic.com/images?q=tbn%3AANd9GcTc5hGarM8oBUPcWFpPKKfieTH6c-KdBThAHo_gOaipimkFGx8R">
            <a:extLst>
              <a:ext uri="{FF2B5EF4-FFF2-40B4-BE49-F238E27FC236}">
                <a16:creationId xmlns:a16="http://schemas.microsoft.com/office/drawing/2014/main" id="{7EB3EAE8-C315-D039-E2F6-57A8EB9A85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309" y="1589810"/>
            <a:ext cx="7107381" cy="466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942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1AFC-90CE-3ABC-B587-78D6B245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Recursive GCD Function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00F19-0EBA-A488-6049-01D1F394F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sz="2800" b="1" dirty="0">
                <a:latin typeface="Courier New" panose="02070309020205020404" pitchFamily="49" charset="0"/>
              </a:rPr>
              <a:t>int </a:t>
            </a:r>
            <a:r>
              <a:rPr lang="en-US" sz="2800" b="1" dirty="0" err="1">
                <a:latin typeface="Courier New" panose="02070309020205020404" pitchFamily="49" charset="0"/>
              </a:rPr>
              <a:t>gcd</a:t>
            </a:r>
            <a:r>
              <a:rPr lang="en-US" sz="2800" b="1" dirty="0">
                <a:latin typeface="Courier New" panose="02070309020205020404" pitchFamily="49" charset="0"/>
              </a:rPr>
              <a:t>(int x, int y)</a:t>
            </a:r>
          </a:p>
          <a:p>
            <a:pPr lvl="1" eaLnBrk="1" hangingPunct="1">
              <a:buFontTx/>
              <a:buNone/>
            </a:pPr>
            <a:r>
              <a:rPr lang="en-US" sz="2800" b="1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en-US" sz="2800" b="1" dirty="0">
                <a:latin typeface="Courier New" panose="02070309020205020404" pitchFamily="49" charset="0"/>
              </a:rPr>
              <a:t>	  if (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</a:rPr>
              <a:t>x</a:t>
            </a:r>
            <a:r>
              <a:rPr lang="en-US" sz="2800" b="1" dirty="0">
                <a:latin typeface="Courier New" panose="02070309020205020404" pitchFamily="49" charset="0"/>
              </a:rPr>
              <a:t> % </a:t>
            </a:r>
            <a:r>
              <a:rPr lang="en-US" sz="2800" b="1" dirty="0">
                <a:solidFill>
                  <a:srgbClr val="2F1BC7"/>
                </a:solidFill>
                <a:latin typeface="Courier New" panose="02070309020205020404" pitchFamily="49" charset="0"/>
              </a:rPr>
              <a:t>y</a:t>
            </a:r>
            <a:r>
              <a:rPr lang="en-US" sz="2800" b="1" dirty="0">
                <a:latin typeface="Courier New" panose="02070309020205020404" pitchFamily="49" charset="0"/>
              </a:rPr>
              <a:t> == 0) //base case</a:t>
            </a:r>
          </a:p>
          <a:p>
            <a:pPr lvl="1" eaLnBrk="1" hangingPunct="1">
              <a:buFontTx/>
              <a:buNone/>
            </a:pPr>
            <a:r>
              <a:rPr lang="en-US" sz="2800" b="1" dirty="0">
                <a:latin typeface="Courier New" panose="02070309020205020404" pitchFamily="49" charset="0"/>
              </a:rPr>
              <a:t>			return y;</a:t>
            </a:r>
          </a:p>
          <a:p>
            <a:pPr lvl="1" eaLnBrk="1" hangingPunct="1">
              <a:buFontTx/>
              <a:buNone/>
            </a:pPr>
            <a:r>
              <a:rPr lang="en-US" sz="2800" b="1" dirty="0">
                <a:latin typeface="Courier New" panose="02070309020205020404" pitchFamily="49" charset="0"/>
              </a:rPr>
              <a:t>	  else</a:t>
            </a:r>
          </a:p>
          <a:p>
            <a:pPr lvl="1" eaLnBrk="1" hangingPunct="1">
              <a:buFontTx/>
              <a:buNone/>
            </a:pPr>
            <a:r>
              <a:rPr lang="en-US" sz="2800" b="1" dirty="0">
                <a:latin typeface="Courier New" panose="02070309020205020404" pitchFamily="49" charset="0"/>
              </a:rPr>
              <a:t>			return </a:t>
            </a:r>
            <a:r>
              <a:rPr lang="en-US" sz="2800" b="1" dirty="0" err="1">
                <a:latin typeface="Courier New" panose="02070309020205020404" pitchFamily="49" charset="0"/>
              </a:rPr>
              <a:t>gcd</a:t>
            </a:r>
            <a:r>
              <a:rPr lang="en-US" sz="2800" b="1" dirty="0">
                <a:latin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2F1BC7"/>
                </a:solidFill>
                <a:latin typeface="Courier New" panose="02070309020205020404" pitchFamily="49" charset="0"/>
              </a:rPr>
              <a:t>y</a:t>
            </a:r>
            <a:r>
              <a:rPr lang="en-US" sz="2800" b="1" dirty="0">
                <a:latin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x % y</a:t>
            </a:r>
            <a:r>
              <a:rPr lang="en-US" sz="2800" b="1" dirty="0"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buFontTx/>
              <a:buNone/>
            </a:pPr>
            <a:r>
              <a:rPr lang="en-US" sz="2800" b="1">
                <a:latin typeface="Courier New" panose="02070309020205020404" pitchFamily="49" charset="0"/>
              </a:rPr>
              <a:t>}</a:t>
            </a:r>
            <a:endParaRPr lang="en-US" sz="2800" b="1" dirty="0">
              <a:latin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030F0-4E54-B2E2-CF47-85F3A80C4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8A38D-9AEC-605C-DFF3-EAA7E7FC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45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1269C-4791-D0B8-2BE8-CC33987D0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Solving Recursively Defined Problems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16252-822F-AE60-0FED-EB3B1AF5F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natural definition </a:t>
            </a:r>
            <a:r>
              <a:rPr lang="en-US" dirty="0"/>
              <a:t>of some </a:t>
            </a:r>
            <a:r>
              <a:rPr lang="en-US" b="1" dirty="0"/>
              <a:t>problems</a:t>
            </a:r>
            <a:r>
              <a:rPr lang="en-US" dirty="0"/>
              <a:t> </a:t>
            </a:r>
            <a:r>
              <a:rPr lang="en-US" b="1" dirty="0">
                <a:solidFill>
                  <a:srgbClr val="2C14DE"/>
                </a:solidFill>
              </a:rPr>
              <a:t>leads to a recursive solution</a:t>
            </a:r>
          </a:p>
          <a:p>
            <a:pPr algn="just" eaLnBrk="1" hangingPunct="1">
              <a:lnSpc>
                <a:spcPct val="80000"/>
              </a:lnSpc>
            </a:pPr>
            <a:endParaRPr lang="en-US" dirty="0"/>
          </a:p>
          <a:p>
            <a:pPr algn="just" eaLnBrk="1" hangingPunct="1">
              <a:lnSpc>
                <a:spcPct val="80000"/>
              </a:lnSpc>
            </a:pPr>
            <a:r>
              <a:rPr lang="en-US" dirty="0"/>
              <a:t>Example: </a:t>
            </a:r>
            <a:r>
              <a:rPr lang="en-US" b="1" dirty="0">
                <a:solidFill>
                  <a:srgbClr val="B80000"/>
                </a:solidFill>
              </a:rPr>
              <a:t>Fibonacci numbers</a:t>
            </a:r>
            <a:r>
              <a:rPr lang="en-US" dirty="0"/>
              <a:t>:</a:t>
            </a:r>
          </a:p>
          <a:p>
            <a:pPr lvl="1" algn="just" eaLnBrk="1" hangingPunct="1"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panose="02070309020205020404" pitchFamily="49" charset="0"/>
              </a:rPr>
              <a:t>1, 1, 2, 3, 5, 8, 13, 21, ...</a:t>
            </a:r>
          </a:p>
          <a:p>
            <a:pPr lvl="1" algn="just" eaLnBrk="1" hangingPunct="1">
              <a:lnSpc>
                <a:spcPct val="80000"/>
              </a:lnSpc>
              <a:buFontTx/>
              <a:buNone/>
            </a:pPr>
            <a:endParaRPr lang="en-US" b="1" dirty="0">
              <a:latin typeface="Courier New" panose="02070309020205020404" pitchFamily="49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US" dirty="0"/>
              <a:t>After the </a:t>
            </a:r>
            <a:r>
              <a:rPr lang="en-US" b="1" dirty="0">
                <a:solidFill>
                  <a:srgbClr val="008000"/>
                </a:solidFill>
              </a:rPr>
              <a:t>starting two numbers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b="1" dirty="0">
                <a:solidFill>
                  <a:srgbClr val="2C14DE"/>
                </a:solidFill>
              </a:rPr>
              <a:t>each term</a:t>
            </a:r>
            <a:r>
              <a:rPr lang="en-US" dirty="0">
                <a:solidFill>
                  <a:srgbClr val="2C14DE"/>
                </a:solidFill>
              </a:rPr>
              <a:t> </a:t>
            </a:r>
            <a:r>
              <a:rPr lang="en-US" dirty="0"/>
              <a:t>is the </a:t>
            </a:r>
            <a:r>
              <a:rPr lang="en-US" b="1" dirty="0"/>
              <a:t>sum</a:t>
            </a:r>
            <a:r>
              <a:rPr lang="en-US" dirty="0"/>
              <a:t> of the </a:t>
            </a:r>
            <a:r>
              <a:rPr lang="en-US" b="1" dirty="0">
                <a:solidFill>
                  <a:srgbClr val="2C14DE"/>
                </a:solidFill>
              </a:rPr>
              <a:t>two preceding terms</a:t>
            </a:r>
          </a:p>
          <a:p>
            <a:pPr algn="just" eaLnBrk="1" hangingPunct="1">
              <a:lnSpc>
                <a:spcPct val="80000"/>
              </a:lnSpc>
            </a:pPr>
            <a:endParaRPr lang="en-US" dirty="0"/>
          </a:p>
          <a:p>
            <a:pPr algn="just" eaLnBrk="1" hangingPunct="1">
              <a:lnSpc>
                <a:spcPct val="80000"/>
              </a:lnSpc>
            </a:pPr>
            <a:r>
              <a:rPr lang="en-US" b="1" u="sng" dirty="0"/>
              <a:t>Recursive solution:</a:t>
            </a:r>
          </a:p>
          <a:p>
            <a:pPr lvl="1" algn="just" eaLnBrk="1" hangingPunct="1"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panose="02070309020205020404" pitchFamily="49" charset="0"/>
              </a:rPr>
              <a:t>fib(</a:t>
            </a:r>
            <a:r>
              <a:rPr lang="en-US" b="1" dirty="0">
                <a:solidFill>
                  <a:srgbClr val="2F1BC7"/>
                </a:solidFill>
                <a:latin typeface="Courier New" panose="02070309020205020404" pitchFamily="49" charset="0"/>
              </a:rPr>
              <a:t>n</a:t>
            </a:r>
            <a:r>
              <a:rPr lang="en-US" b="1" dirty="0">
                <a:latin typeface="Courier New" panose="02070309020205020404" pitchFamily="49" charset="0"/>
              </a:rPr>
              <a:t>) = fib(</a:t>
            </a:r>
            <a:r>
              <a:rPr lang="en-US" b="1" dirty="0">
                <a:solidFill>
                  <a:srgbClr val="2F1BC7"/>
                </a:solidFill>
                <a:latin typeface="Courier New" panose="02070309020205020404" pitchFamily="49" charset="0"/>
              </a:rPr>
              <a:t>n – 1</a:t>
            </a:r>
            <a:r>
              <a:rPr lang="en-US" b="1" dirty="0">
                <a:latin typeface="Courier New" panose="02070309020205020404" pitchFamily="49" charset="0"/>
              </a:rPr>
              <a:t>) + fib(</a:t>
            </a:r>
            <a:r>
              <a:rPr lang="en-US" b="1" dirty="0">
                <a:solidFill>
                  <a:srgbClr val="2F1BC7"/>
                </a:solidFill>
                <a:latin typeface="Courier New" panose="02070309020205020404" pitchFamily="49" charset="0"/>
              </a:rPr>
              <a:t>n – 2</a:t>
            </a:r>
            <a:r>
              <a:rPr lang="en-US" b="1" dirty="0">
                <a:latin typeface="Courier New" panose="02070309020205020404" pitchFamily="49" charset="0"/>
              </a:rPr>
              <a:t>);</a:t>
            </a:r>
          </a:p>
          <a:p>
            <a:pPr lvl="1" algn="just" eaLnBrk="1" hangingPunct="1">
              <a:lnSpc>
                <a:spcPct val="80000"/>
              </a:lnSpc>
              <a:buFontTx/>
              <a:buNone/>
            </a:pPr>
            <a:endParaRPr lang="en-US" b="1" dirty="0">
              <a:latin typeface="Courier New" panose="02070309020205020404" pitchFamily="49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US" b="1" dirty="0"/>
              <a:t>Base cases</a:t>
            </a:r>
            <a:r>
              <a:rPr lang="en-US" dirty="0"/>
              <a:t>: 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</a:rPr>
              <a:t>n == 0, n ==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F9B13-E3BA-453C-9737-AC5F78C1F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F6D0ED-FCD8-F76C-2D68-DEE869382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468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EE82C-6284-85E2-FC52-86C9E2EE8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Recursion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8174B-E3EA-131B-F10C-864FB0746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8039E-820F-AC3E-9A4E-E5AA63985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26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999BE7-4F68-9218-E0B0-DF665AB0AFD1}"/>
              </a:ext>
            </a:extLst>
          </p:cNvPr>
          <p:cNvGrpSpPr/>
          <p:nvPr/>
        </p:nvGrpSpPr>
        <p:grpSpPr>
          <a:xfrm>
            <a:off x="2316162" y="1690690"/>
            <a:ext cx="7559675" cy="4665586"/>
            <a:chOff x="552450" y="1539875"/>
            <a:chExt cx="7559675" cy="4665586"/>
          </a:xfrm>
        </p:grpSpPr>
        <p:sp>
          <p:nvSpPr>
            <p:cNvPr id="7" name="Line 3">
              <a:extLst>
                <a:ext uri="{FF2B5EF4-FFF2-40B4-BE49-F238E27FC236}">
                  <a16:creationId xmlns:a16="http://schemas.microsoft.com/office/drawing/2014/main" id="{AFA9BDD7-502D-C5CD-94FF-0600EC40F2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0575" y="2036762"/>
              <a:ext cx="0" cy="4794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4">
              <a:extLst>
                <a:ext uri="{FF2B5EF4-FFF2-40B4-BE49-F238E27FC236}">
                  <a16:creationId xmlns:a16="http://schemas.microsoft.com/office/drawing/2014/main" id="{AE2FA016-C6C6-226E-72FF-4872F72D28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51175" y="3043237"/>
              <a:ext cx="1093788" cy="4270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5">
              <a:extLst>
                <a:ext uri="{FF2B5EF4-FFF2-40B4-BE49-F238E27FC236}">
                  <a16:creationId xmlns:a16="http://schemas.microsoft.com/office/drawing/2014/main" id="{1A1E70C8-E46A-D130-8DFC-EEE8F7C699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3813" y="3009900"/>
              <a:ext cx="884237" cy="4270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6">
              <a:extLst>
                <a:ext uri="{FF2B5EF4-FFF2-40B4-BE49-F238E27FC236}">
                  <a16:creationId xmlns:a16="http://schemas.microsoft.com/office/drawing/2014/main" id="{BDF2D759-6F86-BA48-965B-3A168100D5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68488" y="3783012"/>
              <a:ext cx="763587" cy="487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A53FAF4D-6A4C-ED5F-FDF9-9DC4B2134C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9650" y="3773487"/>
              <a:ext cx="663575" cy="487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8">
              <a:extLst>
                <a:ext uri="{FF2B5EF4-FFF2-40B4-BE49-F238E27FC236}">
                  <a16:creationId xmlns:a16="http://schemas.microsoft.com/office/drawing/2014/main" id="{3F60EB73-AD65-C14D-6CB0-7666A40A71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4350" y="3810000"/>
              <a:ext cx="1223963" cy="4889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12C3966F-DA5D-F6DD-26DC-B5FB9F781C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4950" y="4619625"/>
              <a:ext cx="941388" cy="4413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10">
              <a:extLst>
                <a:ext uri="{FF2B5EF4-FFF2-40B4-BE49-F238E27FC236}">
                  <a16:creationId xmlns:a16="http://schemas.microsoft.com/office/drawing/2014/main" id="{DE34A723-CCAF-960A-A882-32B5A12EFE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450" y="1539875"/>
              <a:ext cx="2860675" cy="425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square" lIns="92075" tIns="46038" rIns="92075" bIns="46038">
              <a:spAutoFit/>
            </a:bodyPr>
            <a:lstStyle/>
            <a:p>
              <a:pPr marL="685800" indent="-228600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100000"/>
                <a:defRPr/>
              </a:pPr>
              <a:r>
                <a:rPr 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  <a:r>
                <a:rPr lang="en-US" sz="2400" b="1" baseline="30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th</a:t>
              </a:r>
              <a:r>
                <a:rPr 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Fib. Number</a:t>
              </a:r>
            </a:p>
          </p:txBody>
        </p:sp>
        <p:sp>
          <p:nvSpPr>
            <p:cNvPr id="15" name="Text Box 11">
              <a:extLst>
                <a:ext uri="{FF2B5EF4-FFF2-40B4-BE49-F238E27FC236}">
                  <a16:creationId xmlns:a16="http://schemas.microsoft.com/office/drawing/2014/main" id="{1C95AA92-A864-6C2D-B6BC-E1958F1238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3013" y="1576387"/>
              <a:ext cx="1646237" cy="420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92075" tIns="46038" rIns="92075" bIns="46038">
              <a:spAutoFit/>
            </a:bodyPr>
            <a:lstStyle/>
            <a:p>
              <a:pPr marL="685800" indent="-228600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100000"/>
                <a:defRPr/>
              </a:pPr>
              <a:r>
                <a:rPr lang="en-US" sz="24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" charset="0"/>
                </a:rPr>
                <a:t>fib 5</a:t>
              </a:r>
            </a:p>
          </p:txBody>
        </p:sp>
        <p:sp>
          <p:nvSpPr>
            <p:cNvPr id="16" name="Text Box 12">
              <a:extLst>
                <a:ext uri="{FF2B5EF4-FFF2-40B4-BE49-F238E27FC236}">
                  <a16:creationId xmlns:a16="http://schemas.microsoft.com/office/drawing/2014/main" id="{6BF47D5D-09F6-88E2-8742-22F61CDB8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875" y="2635250"/>
              <a:ext cx="2549525" cy="420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92075" tIns="46038" rIns="92075" bIns="46038">
              <a:spAutoFit/>
            </a:bodyPr>
            <a:lstStyle/>
            <a:p>
              <a:pPr marL="685800" indent="-228600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100000"/>
                <a:defRPr/>
              </a:pPr>
              <a:r>
                <a:rPr lang="en-US" sz="24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" charset="0"/>
                </a:rPr>
                <a:t>fib 4 + fib 3</a:t>
              </a:r>
            </a:p>
          </p:txBody>
        </p:sp>
        <p:sp>
          <p:nvSpPr>
            <p:cNvPr id="17" name="Text Box 13">
              <a:extLst>
                <a:ext uri="{FF2B5EF4-FFF2-40B4-BE49-F238E27FC236}">
                  <a16:creationId xmlns:a16="http://schemas.microsoft.com/office/drawing/2014/main" id="{01E9C64B-629F-5264-CBB4-1FC1A39BA4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9425" y="3408362"/>
              <a:ext cx="2549525" cy="420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92075" tIns="46038" rIns="92075" bIns="46038">
              <a:spAutoFit/>
            </a:bodyPr>
            <a:lstStyle/>
            <a:p>
              <a:pPr marL="685800" indent="-228600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100000"/>
                <a:defRPr/>
              </a:pPr>
              <a:r>
                <a:rPr lang="en-US" sz="24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" charset="0"/>
                </a:rPr>
                <a:t>fib 3 + fib 2</a:t>
              </a:r>
            </a:p>
          </p:txBody>
        </p:sp>
        <p:sp>
          <p:nvSpPr>
            <p:cNvPr id="18" name="Text Box 14">
              <a:extLst>
                <a:ext uri="{FF2B5EF4-FFF2-40B4-BE49-F238E27FC236}">
                  <a16:creationId xmlns:a16="http://schemas.microsoft.com/office/drawing/2014/main" id="{70F2FB1E-2AB9-9BFA-429C-600BC0896E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7575" y="3421062"/>
              <a:ext cx="2549525" cy="420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92075" tIns="46038" rIns="92075" bIns="46038">
              <a:spAutoFit/>
            </a:bodyPr>
            <a:lstStyle/>
            <a:p>
              <a:pPr marL="685800" indent="-228600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100000"/>
                <a:defRPr/>
              </a:pPr>
              <a:r>
                <a:rPr lang="en-US" sz="24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" charset="0"/>
                </a:rPr>
                <a:t>fib 2 + fib 1</a:t>
              </a:r>
            </a:p>
          </p:txBody>
        </p:sp>
        <p:sp>
          <p:nvSpPr>
            <p:cNvPr id="19" name="Text Box 15">
              <a:extLst>
                <a:ext uri="{FF2B5EF4-FFF2-40B4-BE49-F238E27FC236}">
                  <a16:creationId xmlns:a16="http://schemas.microsoft.com/office/drawing/2014/main" id="{1365FE5D-ACF8-D79E-46D9-E7D8437675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8488" y="4232275"/>
              <a:ext cx="2549525" cy="420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92075" tIns="46038" rIns="92075" bIns="46038">
              <a:spAutoFit/>
            </a:bodyPr>
            <a:lstStyle/>
            <a:p>
              <a:pPr marL="685800" indent="-228600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100000"/>
                <a:defRPr/>
              </a:pPr>
              <a:r>
                <a:rPr lang="en-US" sz="24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" charset="0"/>
                </a:rPr>
                <a:t>fib 2 + fib 1</a:t>
              </a:r>
            </a:p>
          </p:txBody>
        </p:sp>
        <p:sp>
          <p:nvSpPr>
            <p:cNvPr id="20" name="Text Box 16">
              <a:extLst>
                <a:ext uri="{FF2B5EF4-FFF2-40B4-BE49-F238E27FC236}">
                  <a16:creationId xmlns:a16="http://schemas.microsoft.com/office/drawing/2014/main" id="{DC90D27F-8EDB-49ED-9D79-F6A38F71BE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2750" y="4230687"/>
              <a:ext cx="2549525" cy="420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92075" tIns="46038" rIns="92075" bIns="46038">
              <a:spAutoFit/>
            </a:bodyPr>
            <a:lstStyle/>
            <a:p>
              <a:pPr marL="685800" indent="-228600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100000"/>
                <a:defRPr/>
              </a:pPr>
              <a:r>
                <a:rPr lang="en-US" sz="24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" charset="0"/>
                </a:rPr>
                <a:t>fib 1 + fib 0</a:t>
              </a:r>
            </a:p>
          </p:txBody>
        </p:sp>
        <p:sp>
          <p:nvSpPr>
            <p:cNvPr id="21" name="Text Box 17">
              <a:extLst>
                <a:ext uri="{FF2B5EF4-FFF2-40B4-BE49-F238E27FC236}">
                  <a16:creationId xmlns:a16="http://schemas.microsoft.com/office/drawing/2014/main" id="{9752D7AE-85EB-A024-79A6-464DEB6644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600" y="4219575"/>
              <a:ext cx="2549525" cy="420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92075" tIns="46038" rIns="92075" bIns="46038">
              <a:spAutoFit/>
            </a:bodyPr>
            <a:lstStyle/>
            <a:p>
              <a:pPr marL="685800" indent="-228600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100000"/>
                <a:defRPr/>
              </a:pPr>
              <a:r>
                <a:rPr lang="en-US" sz="24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" charset="0"/>
                </a:rPr>
                <a:t>fib 1 + fib 0</a:t>
              </a:r>
            </a:p>
          </p:txBody>
        </p:sp>
        <p:sp>
          <p:nvSpPr>
            <p:cNvPr id="22" name="Text Box 18">
              <a:extLst>
                <a:ext uri="{FF2B5EF4-FFF2-40B4-BE49-F238E27FC236}">
                  <a16:creationId xmlns:a16="http://schemas.microsoft.com/office/drawing/2014/main" id="{ADB76B4F-1673-B636-0B12-DB4297D127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1900" y="5037137"/>
              <a:ext cx="2549525" cy="420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92075" tIns="46038" rIns="92075" bIns="46038">
              <a:spAutoFit/>
            </a:bodyPr>
            <a:lstStyle/>
            <a:p>
              <a:pPr marL="685800" indent="-228600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100000"/>
                <a:defRPr/>
              </a:pPr>
              <a:r>
                <a:rPr lang="en-US" sz="24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" charset="0"/>
                </a:rPr>
                <a:t>fib 1 + fib 0</a:t>
              </a:r>
            </a:p>
          </p:txBody>
        </p: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BD15FA06-7066-1CF9-0EC7-A80A25968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2175" y="5051425"/>
              <a:ext cx="328613" cy="84137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24" name="Oval 20">
              <a:extLst>
                <a:ext uri="{FF2B5EF4-FFF2-40B4-BE49-F238E27FC236}">
                  <a16:creationId xmlns:a16="http://schemas.microsoft.com/office/drawing/2014/main" id="{E3D03539-2DF1-2B0D-AB5F-7E48E7A00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325" y="4210050"/>
              <a:ext cx="708025" cy="487362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25" name="Oval 21">
              <a:extLst>
                <a:ext uri="{FF2B5EF4-FFF2-40B4-BE49-F238E27FC236}">
                  <a16:creationId xmlns:a16="http://schemas.microsoft.com/office/drawing/2014/main" id="{650AD86D-663B-C1F4-5E9E-2A5463F14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4413" y="3398837"/>
              <a:ext cx="708025" cy="487363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26" name="Oval 22">
              <a:extLst>
                <a:ext uri="{FF2B5EF4-FFF2-40B4-BE49-F238E27FC236}">
                  <a16:creationId xmlns:a16="http://schemas.microsoft.com/office/drawing/2014/main" id="{828860AF-FEC9-F42E-590A-EE7DB2E71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125" y="4216400"/>
              <a:ext cx="708025" cy="487362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27" name="Oval 23">
              <a:extLst>
                <a:ext uri="{FF2B5EF4-FFF2-40B4-BE49-F238E27FC236}">
                  <a16:creationId xmlns:a16="http://schemas.microsoft.com/office/drawing/2014/main" id="{41676CEF-6841-7DB4-03DE-A91D3553F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7850" y="4186237"/>
              <a:ext cx="708025" cy="487363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28" name="Oval 24">
              <a:extLst>
                <a:ext uri="{FF2B5EF4-FFF2-40B4-BE49-F238E27FC236}">
                  <a16:creationId xmlns:a16="http://schemas.microsoft.com/office/drawing/2014/main" id="{496724DF-2291-8439-07DE-649F4F1C3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238" y="4203700"/>
              <a:ext cx="708025" cy="487362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29" name="Oval 25">
              <a:extLst>
                <a:ext uri="{FF2B5EF4-FFF2-40B4-BE49-F238E27FC236}">
                  <a16:creationId xmlns:a16="http://schemas.microsoft.com/office/drawing/2014/main" id="{18F9B152-BF6E-F004-C15D-B011B19DB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4191000"/>
              <a:ext cx="708025" cy="487362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30" name="Oval 26">
              <a:extLst>
                <a:ext uri="{FF2B5EF4-FFF2-40B4-BE49-F238E27FC236}">
                  <a16:creationId xmlns:a16="http://schemas.microsoft.com/office/drawing/2014/main" id="{9D711FA7-045B-5F64-53CF-754297E22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5563" y="5021262"/>
              <a:ext cx="708025" cy="487363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31" name="Oval 27">
              <a:extLst>
                <a:ext uri="{FF2B5EF4-FFF2-40B4-BE49-F238E27FC236}">
                  <a16:creationId xmlns:a16="http://schemas.microsoft.com/office/drawing/2014/main" id="{F0E0C323-DB1C-A03A-6141-7990286AB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8625" y="5014912"/>
              <a:ext cx="708025" cy="487363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32" name="Text Box 28">
              <a:extLst>
                <a:ext uri="{FF2B5EF4-FFF2-40B4-BE49-F238E27FC236}">
                  <a16:creationId xmlns:a16="http://schemas.microsoft.com/office/drawing/2014/main" id="{50F173DD-2372-8436-A738-887EAAE35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7950" y="5780087"/>
              <a:ext cx="1339850" cy="425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92075" tIns="46038" rIns="92075" bIns="46038">
              <a:spAutoFit/>
            </a:bodyPr>
            <a:lstStyle/>
            <a:p>
              <a:pPr marL="685800" indent="-228600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100000"/>
                <a:defRPr/>
              </a:pPr>
              <a:r>
                <a:rPr 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" charset="0"/>
                </a:rPr>
                <a:t>=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5135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67AC7-C820-6ADD-F1BF-43D281DE0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Recursive Fibonacci Function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D501B-C351-4582-CC12-84635B0E7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E3888-B249-41D6-1CBD-0193C4BCC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0E6D16E-0E24-03F7-AD9F-B5F978F772B6}"/>
              </a:ext>
            </a:extLst>
          </p:cNvPr>
          <p:cNvGrpSpPr/>
          <p:nvPr/>
        </p:nvGrpSpPr>
        <p:grpSpPr>
          <a:xfrm>
            <a:off x="2941558" y="1690690"/>
            <a:ext cx="6308884" cy="4488907"/>
            <a:chOff x="175043" y="1236552"/>
            <a:chExt cx="7263685" cy="54864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99D98AC-A03E-397F-5000-766E7B166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043" y="1236552"/>
              <a:ext cx="7263685" cy="5486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880786E-A690-7002-668A-519262721835}"/>
                </a:ext>
              </a:extLst>
            </p:cNvPr>
            <p:cNvSpPr txBox="1"/>
            <p:nvPr/>
          </p:nvSpPr>
          <p:spPr>
            <a:xfrm>
              <a:off x="2209800" y="2667000"/>
              <a:ext cx="46679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C14DE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2000" dirty="0">
                  <a:latin typeface="Consolas" panose="020B0609020204030204" pitchFamily="49" charset="0"/>
                </a:rPr>
                <a:t>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3325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75DA8-894D-CFFA-C1D5-7EF9D53CB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Solving Recursively Defined Problems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5BBB8-E713-8CE4-316B-AD2F87E43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algn="just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dirty="0"/>
              <a:t>One of the most famous mathematical recursive algorithms is the Fibonacci sequence. </a:t>
            </a:r>
          </a:p>
          <a:p>
            <a:pPr marL="0" lvl="1" indent="0" algn="just">
              <a:lnSpc>
                <a:spcPct val="90000"/>
              </a:lnSpc>
              <a:buClr>
                <a:schemeClr val="tx1"/>
              </a:buClr>
              <a:buFontTx/>
              <a:buNone/>
            </a:pPr>
            <a:endParaRPr lang="en-US" dirty="0"/>
          </a:p>
          <a:p>
            <a:pPr marL="0" lvl="1" indent="0" algn="just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dirty="0"/>
              <a:t>Fibonacci sequences appear in many places in nature, such as branching of trees, the spiral of shells, the fruitlets of a pineapple, an uncurling fern frond, and the arrangement of a pine cone. </a:t>
            </a:r>
          </a:p>
          <a:p>
            <a:pPr algn="just"/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E80DF-D526-17B6-A92B-35578C343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F84A9-A27D-EB99-4C0D-AE3A1B8AF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020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8DE2-9E4B-566D-40A8-2CD2A078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Patterns using Recursion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9FAD56-DA20-D8EC-16B2-DBE4AA7F1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266B9-7540-3914-AFB5-E9FFE0E70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5530D3-389D-8335-C604-9BEADFAA50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00" t="33333" r="66250" b="20741"/>
          <a:stretch/>
        </p:blipFill>
        <p:spPr>
          <a:xfrm>
            <a:off x="1303569" y="1690690"/>
            <a:ext cx="2049231" cy="47056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0AB9FE-6622-1B09-7480-D08FB8836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293" y="2666851"/>
            <a:ext cx="7961244" cy="275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01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F215-B2E5-38D3-3B3E-F9146A7DB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Recursive Function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211D0-A158-E60E-4A61-DEA46E141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function that </a:t>
            </a:r>
            <a:r>
              <a:rPr lang="en-US" sz="2400" dirty="0">
                <a:solidFill>
                  <a:srgbClr val="0070C0"/>
                </a:solidFill>
              </a:rPr>
              <a:t>calls itself </a:t>
            </a:r>
            <a:r>
              <a:rPr lang="en-US" sz="2400" dirty="0"/>
              <a:t>is called </a:t>
            </a:r>
            <a:r>
              <a:rPr lang="en-US" sz="2400" dirty="0">
                <a:solidFill>
                  <a:srgbClr val="0070C0"/>
                </a:solidFill>
              </a:rPr>
              <a:t>recursive function 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/>
              <a:t>What is the problem with the above function?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7FC077-15CC-99C6-870E-723ADFD97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7A8F5-1E42-C2AD-C70E-071DAD30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DE86E9-CD63-E4D4-D51D-38E74709B196}"/>
              </a:ext>
            </a:extLst>
          </p:cNvPr>
          <p:cNvSpPr txBox="1"/>
          <p:nvPr/>
        </p:nvSpPr>
        <p:spPr>
          <a:xfrm>
            <a:off x="1946000" y="2736257"/>
            <a:ext cx="8299999" cy="193899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Message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b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 &lt;&lt; "This is a recursive function.\n";</a:t>
            </a:r>
            <a:b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Message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4776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E5D0D-2291-5263-374A-F2E365D6E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Patterns using Recursion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335ED-2843-725E-4E4A-DDEB2A378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b="1" dirty="0">
                <a:solidFill>
                  <a:srgbClr val="B80000"/>
                </a:solidFill>
                <a:latin typeface="+mj-lt"/>
              </a:rPr>
              <a:t>Input:</a:t>
            </a:r>
          </a:p>
          <a:p>
            <a:pPr marL="457200" lvl="1" indent="0">
              <a:buNone/>
            </a:pPr>
            <a:r>
              <a:rPr lang="en-US" b="1" dirty="0">
                <a:latin typeface="+mj-lt"/>
              </a:rPr>
              <a:t>Draw  a Pyramid of size: 5</a:t>
            </a:r>
          </a:p>
          <a:p>
            <a:pPr marL="457200" lvl="1" indent="0">
              <a:buNone/>
            </a:pPr>
            <a:endParaRPr lang="en-US" b="1" dirty="0">
              <a:solidFill>
                <a:srgbClr val="000066"/>
              </a:solidFill>
              <a:latin typeface="+mj-lt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B80000"/>
                </a:solidFill>
                <a:latin typeface="+mj-lt"/>
              </a:rPr>
              <a:t>Output:</a:t>
            </a:r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A22B7A-5C72-503A-8823-CC9483D2A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3352D-0289-D9A0-AFE1-2B0233AB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D7C8C6-3FEE-4D10-4D8A-2893FD6A7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535" y="3276353"/>
            <a:ext cx="5742930" cy="248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9345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B787B94-1A16-A939-15F2-176BC49C0D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157"/>
          <a:stretch/>
        </p:blipFill>
        <p:spPr>
          <a:xfrm>
            <a:off x="5063930" y="1299212"/>
            <a:ext cx="4114800" cy="28131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7F918-76F5-EE8F-17D8-C90640496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Patterns using Recursion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23CFB4-1428-FD8E-BA66-4E3A1BA9F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C03518-0084-AD16-1F94-DB9708BE18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762"/>
          <a:stretch/>
        </p:blipFill>
        <p:spPr>
          <a:xfrm>
            <a:off x="7500225" y="4247752"/>
            <a:ext cx="4097921" cy="21547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986F8-EE20-7B80-A904-E2311C33E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E6BBC8-5896-A42F-C96F-1B39EC1F00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345" b="6787"/>
          <a:stretch/>
        </p:blipFill>
        <p:spPr>
          <a:xfrm>
            <a:off x="958032" y="4247752"/>
            <a:ext cx="4209062" cy="21763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95EF60-F7DC-9C14-4EB6-03B814E693D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2203"/>
          <a:stretch/>
        </p:blipFill>
        <p:spPr>
          <a:xfrm>
            <a:off x="838200" y="1755651"/>
            <a:ext cx="2596899" cy="19002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CBDD7059-A028-305C-2F2A-DD65A62B31AC}"/>
              </a:ext>
            </a:extLst>
          </p:cNvPr>
          <p:cNvSpPr/>
          <p:nvPr/>
        </p:nvSpPr>
        <p:spPr>
          <a:xfrm>
            <a:off x="3664882" y="2407920"/>
            <a:ext cx="1252558" cy="17272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05C736A-37BA-6AB6-C3FC-8D58A3186669}"/>
              </a:ext>
            </a:extLst>
          </p:cNvPr>
          <p:cNvCxnSpPr>
            <a:cxnSpLocks/>
          </p:cNvCxnSpPr>
          <p:nvPr/>
        </p:nvCxnSpPr>
        <p:spPr>
          <a:xfrm rot="16200000" flipH="1">
            <a:off x="8952200" y="2650523"/>
            <a:ext cx="2060003" cy="863600"/>
          </a:xfrm>
          <a:prstGeom prst="bentConnector3">
            <a:avLst>
              <a:gd name="adj1" fmla="val -8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93781F8-181B-423F-53ED-B3313F072978}"/>
              </a:ext>
            </a:extLst>
          </p:cNvPr>
          <p:cNvSpPr/>
          <p:nvPr/>
        </p:nvSpPr>
        <p:spPr>
          <a:xfrm rot="8570984">
            <a:off x="5156048" y="4513000"/>
            <a:ext cx="1252558" cy="17272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465148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7DFD0-E724-E8D3-AFA4-D2400F804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Towers of Hanoi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7DA26-80AF-31D3-12C2-F77AFCD05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sz="2400" b="1" dirty="0">
                <a:solidFill>
                  <a:srgbClr val="C00000"/>
                </a:solidFill>
              </a:rPr>
              <a:t>Setup:  </a:t>
            </a:r>
            <a:r>
              <a:rPr lang="en-US" sz="2400" b="1" dirty="0">
                <a:solidFill>
                  <a:srgbClr val="2F1BC7"/>
                </a:solidFill>
              </a:rPr>
              <a:t>3 pegs</a:t>
            </a:r>
            <a:r>
              <a:rPr lang="en-US" sz="2400" dirty="0"/>
              <a:t>, one has </a:t>
            </a:r>
            <a:r>
              <a:rPr lang="en-US" sz="2400" b="1" dirty="0">
                <a:solidFill>
                  <a:srgbClr val="2F1BC7"/>
                </a:solidFill>
              </a:rPr>
              <a:t>n disks </a:t>
            </a:r>
            <a:r>
              <a:rPr lang="en-US" sz="2400" dirty="0"/>
              <a:t>on it, the </a:t>
            </a:r>
            <a:r>
              <a:rPr lang="en-US" sz="2400" b="1" dirty="0">
                <a:solidFill>
                  <a:srgbClr val="2F1BC7"/>
                </a:solidFill>
              </a:rPr>
              <a:t>other two pegs empty</a:t>
            </a:r>
            <a:r>
              <a:rPr lang="en-US" sz="2400" b="1" dirty="0"/>
              <a:t>.</a:t>
            </a:r>
            <a:r>
              <a:rPr lang="en-US" sz="2400" dirty="0"/>
              <a:t>  The </a:t>
            </a:r>
            <a:r>
              <a:rPr lang="en-US" sz="2400" b="1" dirty="0">
                <a:solidFill>
                  <a:srgbClr val="2F1BC7"/>
                </a:solidFill>
              </a:rPr>
              <a:t>disks</a:t>
            </a:r>
            <a:r>
              <a:rPr lang="en-US" sz="2400" dirty="0">
                <a:solidFill>
                  <a:srgbClr val="2F1BC7"/>
                </a:solidFill>
              </a:rPr>
              <a:t> </a:t>
            </a:r>
            <a:r>
              <a:rPr lang="en-US" sz="2400" dirty="0"/>
              <a:t>are </a:t>
            </a:r>
            <a:r>
              <a:rPr lang="en-US" sz="2400" b="1" dirty="0">
                <a:solidFill>
                  <a:srgbClr val="2F1BC7"/>
                </a:solidFill>
              </a:rPr>
              <a:t>arranged</a:t>
            </a:r>
            <a:r>
              <a:rPr lang="en-US" sz="2400" dirty="0">
                <a:solidFill>
                  <a:srgbClr val="2F1BC7"/>
                </a:solidFill>
              </a:rPr>
              <a:t> </a:t>
            </a:r>
            <a:r>
              <a:rPr lang="en-US" sz="2400" dirty="0"/>
              <a:t>in </a:t>
            </a:r>
            <a:r>
              <a:rPr lang="en-US" sz="2400" b="1" u="sng" dirty="0">
                <a:solidFill>
                  <a:srgbClr val="2F1BC7"/>
                </a:solidFill>
              </a:rPr>
              <a:t>increasing diameter</a:t>
            </a:r>
            <a:r>
              <a:rPr lang="en-US" sz="2400" dirty="0"/>
              <a:t>:</a:t>
            </a:r>
          </a:p>
          <a:p>
            <a:pPr marL="0" indent="0" algn="just" eaLnBrk="1" hangingPunct="1">
              <a:buNone/>
            </a:pPr>
            <a:r>
              <a:rPr lang="en-US" sz="2400" b="1" i="1" dirty="0">
                <a:solidFill>
                  <a:srgbClr val="2F1BC7"/>
                </a:solidFill>
              </a:rPr>
              <a:t>    top</a:t>
            </a:r>
            <a:r>
              <a:rPr lang="en-US" sz="2400" b="1" i="1" dirty="0">
                <a:solidFill>
                  <a:srgbClr val="2F1BC7"/>
                </a:solidFill>
                <a:sym typeface="Wingdings" panose="05000000000000000000" pitchFamily="2" charset="2"/>
              </a:rPr>
              <a:t></a:t>
            </a:r>
            <a:r>
              <a:rPr lang="en-US" sz="2400" b="1" i="1" dirty="0">
                <a:sym typeface="Wingdings" panose="05000000000000000000" pitchFamily="2" charset="2"/>
              </a:rPr>
              <a:t> </a:t>
            </a:r>
            <a:r>
              <a:rPr lang="en-US" sz="2400" b="1" i="1" dirty="0">
                <a:solidFill>
                  <a:srgbClr val="2F1BC7"/>
                </a:solidFill>
                <a:sym typeface="Wingdings" panose="05000000000000000000" pitchFamily="2" charset="2"/>
              </a:rPr>
              <a:t>bottom</a:t>
            </a:r>
          </a:p>
          <a:p>
            <a:pPr algn="just" eaLnBrk="1" hangingPunct="1"/>
            <a:endParaRPr lang="en-US" sz="2400" b="1" i="1" dirty="0">
              <a:solidFill>
                <a:srgbClr val="2F1BC7"/>
              </a:solidFill>
              <a:sym typeface="Wingdings" panose="05000000000000000000" pitchFamily="2" charset="2"/>
            </a:endParaRPr>
          </a:p>
          <a:p>
            <a:pPr eaLnBrk="1" hangingPunct="1"/>
            <a:r>
              <a:rPr lang="en-US" sz="2400" b="1" u="sng" dirty="0">
                <a:solidFill>
                  <a:srgbClr val="C00000"/>
                </a:solidFill>
                <a:sym typeface="Wingdings" panose="05000000000000000000" pitchFamily="2" charset="2"/>
              </a:rPr>
              <a:t>Objective: </a:t>
            </a:r>
            <a:r>
              <a:rPr lang="en-US" sz="2400" dirty="0">
                <a:sym typeface="Wingdings" panose="05000000000000000000" pitchFamily="2" charset="2"/>
              </a:rPr>
              <a:t>move the disks from </a:t>
            </a:r>
            <a:r>
              <a:rPr lang="en-US" sz="2400" b="1" dirty="0">
                <a:solidFill>
                  <a:srgbClr val="2F1BC7"/>
                </a:solidFill>
                <a:sym typeface="Wingdings" panose="05000000000000000000" pitchFamily="2" charset="2"/>
              </a:rPr>
              <a:t>peg 1</a:t>
            </a:r>
            <a:r>
              <a:rPr lang="en-US" sz="2400" dirty="0">
                <a:sym typeface="Wingdings" panose="05000000000000000000" pitchFamily="2" charset="2"/>
              </a:rPr>
              <a:t> to </a:t>
            </a:r>
            <a:r>
              <a:rPr lang="en-US" sz="2400" b="1" dirty="0">
                <a:solidFill>
                  <a:srgbClr val="2F1BC7"/>
                </a:solidFill>
                <a:sym typeface="Wingdings" panose="05000000000000000000" pitchFamily="2" charset="2"/>
              </a:rPr>
              <a:t>peg 3</a:t>
            </a:r>
            <a:r>
              <a:rPr lang="en-US" sz="2400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n-US" sz="2000" b="1" dirty="0">
                <a:solidFill>
                  <a:srgbClr val="008000"/>
                </a:solidFill>
              </a:rPr>
              <a:t>only one disk moves at a time</a:t>
            </a:r>
          </a:p>
          <a:p>
            <a:pPr lvl="1" eaLnBrk="1" hangingPunct="1"/>
            <a:r>
              <a:rPr lang="en-US" sz="2000" b="1" dirty="0">
                <a:solidFill>
                  <a:srgbClr val="008000"/>
                </a:solidFill>
              </a:rPr>
              <a:t>all remain</a:t>
            </a:r>
            <a:r>
              <a:rPr lang="en-US" sz="2000" dirty="0">
                <a:solidFill>
                  <a:srgbClr val="008000"/>
                </a:solidFill>
              </a:rPr>
              <a:t> on </a:t>
            </a:r>
            <a:r>
              <a:rPr lang="en-US" sz="2000" b="1" dirty="0">
                <a:solidFill>
                  <a:srgbClr val="008000"/>
                </a:solidFill>
              </a:rPr>
              <a:t>pegs</a:t>
            </a:r>
            <a:r>
              <a:rPr lang="en-US" sz="2000" dirty="0">
                <a:solidFill>
                  <a:srgbClr val="008000"/>
                </a:solidFill>
              </a:rPr>
              <a:t> </a:t>
            </a:r>
            <a:r>
              <a:rPr lang="en-US" sz="2000" dirty="0"/>
              <a:t>except the </a:t>
            </a:r>
            <a:r>
              <a:rPr lang="en-US" sz="2000" b="1" dirty="0">
                <a:solidFill>
                  <a:srgbClr val="008000"/>
                </a:solidFill>
              </a:rPr>
              <a:t>one being moved</a:t>
            </a:r>
          </a:p>
          <a:p>
            <a:pPr lvl="1" eaLnBrk="1" hangingPunct="1"/>
            <a:r>
              <a:rPr lang="en-US" sz="2000" dirty="0"/>
              <a:t>a </a:t>
            </a:r>
            <a:r>
              <a:rPr lang="en-US" sz="2000" b="1" dirty="0">
                <a:solidFill>
                  <a:srgbClr val="008000"/>
                </a:solidFill>
              </a:rPr>
              <a:t>larger disk cannot be placed </a:t>
            </a:r>
            <a:r>
              <a:rPr lang="en-US" sz="2000" dirty="0"/>
              <a:t>on top of a </a:t>
            </a:r>
            <a:r>
              <a:rPr lang="en-US" sz="2000" b="1" dirty="0">
                <a:solidFill>
                  <a:srgbClr val="008000"/>
                </a:solidFill>
              </a:rPr>
              <a:t>smaller disk at any time</a:t>
            </a:r>
          </a:p>
          <a:p>
            <a:endParaRPr lang="en-PK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44F8C-5017-10D0-73BD-95B7DDF26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A93864-B7E5-3511-BB33-753C2015F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32</a:t>
            </a:fld>
            <a:endParaRPr lang="en-US" dirty="0"/>
          </a:p>
        </p:txBody>
      </p:sp>
      <p:pic>
        <p:nvPicPr>
          <p:cNvPr id="6" name="Picture 4" descr="C:\Documents and Settings\Christopher Kardaras\Desktop\TowerHanoi.bmp">
            <a:extLst>
              <a:ext uri="{FF2B5EF4-FFF2-40B4-BE49-F238E27FC236}">
                <a16:creationId xmlns:a16="http://schemas.microsoft.com/office/drawing/2014/main" id="{4A1800ED-2CCF-D8E1-427B-B6F234E17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071" y="2898463"/>
            <a:ext cx="3297443" cy="1574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94097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921F6-B10D-5560-F4BF-CD4EC3C28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 of Recursive Algorithm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C6711-97D7-AFE8-7D91-336D5661C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 eaLnBrk="1" hangingPunct="1">
              <a:buFontTx/>
              <a:buNone/>
            </a:pPr>
            <a:r>
              <a:rPr lang="en-US" sz="2400" dirty="0"/>
              <a:t>If </a:t>
            </a:r>
            <a:r>
              <a:rPr lang="en-US" sz="2400" b="1" dirty="0">
                <a:solidFill>
                  <a:srgbClr val="B80000"/>
                </a:solidFill>
              </a:rPr>
              <a:t>n==0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2C14DE"/>
                </a:solidFill>
              </a:rPr>
              <a:t>do nothing </a:t>
            </a:r>
            <a:r>
              <a:rPr lang="en-US" sz="2400" dirty="0"/>
              <a:t>(</a:t>
            </a:r>
            <a:r>
              <a:rPr lang="en-US" sz="2400" b="1" u="sng" dirty="0"/>
              <a:t>base case</a:t>
            </a:r>
            <a:r>
              <a:rPr lang="en-US" sz="2400" dirty="0"/>
              <a:t>)</a:t>
            </a:r>
          </a:p>
          <a:p>
            <a:pPr marL="609600" indent="-609600" eaLnBrk="1" hangingPunct="1">
              <a:buFontTx/>
              <a:buNone/>
            </a:pPr>
            <a:r>
              <a:rPr lang="en-US" sz="2400" dirty="0"/>
              <a:t>If </a:t>
            </a:r>
            <a:r>
              <a:rPr lang="en-US" sz="2400" b="1" dirty="0"/>
              <a:t>n&gt;0</a:t>
            </a:r>
            <a:r>
              <a:rPr lang="en-US" sz="2400" dirty="0"/>
              <a:t>, then</a:t>
            </a:r>
          </a:p>
          <a:p>
            <a:pPr marL="990600" lvl="1" indent="-533400" eaLnBrk="1" hangingPunct="1">
              <a:buFontTx/>
              <a:buAutoNum type="alphaLcPeriod"/>
            </a:pPr>
            <a:r>
              <a:rPr lang="en-US" sz="2000" b="1" dirty="0"/>
              <a:t>Move</a:t>
            </a:r>
            <a:r>
              <a:rPr lang="en-US" sz="2000" dirty="0"/>
              <a:t> the </a:t>
            </a:r>
            <a:r>
              <a:rPr lang="en-US" sz="2000" b="1" dirty="0"/>
              <a:t>topmost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B80000"/>
                </a:solidFill>
              </a:rPr>
              <a:t>n-1 disks </a:t>
            </a:r>
            <a:r>
              <a:rPr lang="en-US" sz="2000" dirty="0"/>
              <a:t>from </a:t>
            </a:r>
            <a:r>
              <a:rPr lang="en-US" sz="2000" b="1" dirty="0">
                <a:solidFill>
                  <a:srgbClr val="2C14DE"/>
                </a:solidFill>
              </a:rPr>
              <a:t>peg1</a:t>
            </a:r>
            <a:r>
              <a:rPr lang="en-US" sz="2000" dirty="0">
                <a:solidFill>
                  <a:srgbClr val="2C14DE"/>
                </a:solidFill>
              </a:rPr>
              <a:t> </a:t>
            </a:r>
            <a:r>
              <a:rPr lang="en-US" sz="2000" dirty="0"/>
              <a:t>to </a:t>
            </a:r>
            <a:r>
              <a:rPr lang="en-US" sz="2000" b="1" dirty="0">
                <a:solidFill>
                  <a:srgbClr val="2C14DE"/>
                </a:solidFill>
              </a:rPr>
              <a:t>peg2</a:t>
            </a:r>
          </a:p>
          <a:p>
            <a:pPr marL="990600" lvl="1" indent="-533400" eaLnBrk="1" hangingPunct="1">
              <a:buFontTx/>
              <a:buAutoNum type="alphaLcPeriod"/>
            </a:pPr>
            <a:r>
              <a:rPr lang="en-US" sz="2000" b="1" dirty="0"/>
              <a:t>Move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rgbClr val="B80000"/>
                </a:solidFill>
              </a:rPr>
              <a:t>n</a:t>
            </a:r>
            <a:r>
              <a:rPr lang="en-US" sz="2000" b="1" baseline="30000" dirty="0">
                <a:solidFill>
                  <a:srgbClr val="B80000"/>
                </a:solidFill>
              </a:rPr>
              <a:t>th</a:t>
            </a:r>
            <a:r>
              <a:rPr lang="en-US" sz="2000" b="1" dirty="0">
                <a:solidFill>
                  <a:srgbClr val="B80000"/>
                </a:solidFill>
              </a:rPr>
              <a:t> disk </a:t>
            </a:r>
            <a:r>
              <a:rPr lang="en-US" sz="2000" dirty="0"/>
              <a:t>from </a:t>
            </a:r>
            <a:r>
              <a:rPr lang="en-US" sz="2000" b="1" dirty="0">
                <a:solidFill>
                  <a:srgbClr val="2C14DE"/>
                </a:solidFill>
              </a:rPr>
              <a:t>peg1</a:t>
            </a:r>
            <a:r>
              <a:rPr lang="en-US" sz="2000" dirty="0">
                <a:solidFill>
                  <a:srgbClr val="2C14DE"/>
                </a:solidFill>
              </a:rPr>
              <a:t> </a:t>
            </a:r>
            <a:r>
              <a:rPr lang="en-US" sz="2000" dirty="0"/>
              <a:t>to </a:t>
            </a:r>
            <a:r>
              <a:rPr lang="en-US" sz="2000" b="1" dirty="0">
                <a:solidFill>
                  <a:srgbClr val="2C14DE"/>
                </a:solidFill>
              </a:rPr>
              <a:t>peg3</a:t>
            </a:r>
          </a:p>
          <a:p>
            <a:pPr marL="990600" lvl="1" indent="-533400" eaLnBrk="1" hangingPunct="1">
              <a:buFontTx/>
              <a:buAutoNum type="alphaLcPeriod"/>
            </a:pPr>
            <a:r>
              <a:rPr lang="en-US" sz="2000" b="1" dirty="0"/>
              <a:t>Move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rgbClr val="B80000"/>
                </a:solidFill>
              </a:rPr>
              <a:t>n-1 disks </a:t>
            </a:r>
            <a:r>
              <a:rPr lang="en-US" sz="2000" dirty="0"/>
              <a:t>from </a:t>
            </a:r>
            <a:r>
              <a:rPr lang="en-US" sz="2000" b="1" dirty="0">
                <a:solidFill>
                  <a:srgbClr val="2C14DE"/>
                </a:solidFill>
              </a:rPr>
              <a:t>peg2</a:t>
            </a:r>
            <a:r>
              <a:rPr lang="en-US" sz="2000" dirty="0">
                <a:solidFill>
                  <a:srgbClr val="2C14DE"/>
                </a:solidFill>
              </a:rPr>
              <a:t> </a:t>
            </a:r>
            <a:r>
              <a:rPr lang="en-US" sz="2000" dirty="0"/>
              <a:t>to </a:t>
            </a:r>
            <a:r>
              <a:rPr lang="en-US" sz="2000" b="1" dirty="0">
                <a:solidFill>
                  <a:srgbClr val="2C14DE"/>
                </a:solidFill>
              </a:rPr>
              <a:t>peg3</a:t>
            </a:r>
          </a:p>
          <a:p>
            <a:pPr marL="609600" indent="-609600" eaLnBrk="1" hangingPunct="1">
              <a:buFontTx/>
              <a:buNone/>
            </a:pPr>
            <a:r>
              <a:rPr lang="en-US" sz="2400" dirty="0"/>
              <a:t>end if</a:t>
            </a:r>
          </a:p>
          <a:p>
            <a:endParaRPr lang="en-PK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2FA6C-054E-AA0B-DCB3-38FB8E771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1CAE6-EC92-BADB-8DA5-7B245FF4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0466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27955-3C82-3A5E-066F-BC8324A4A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3F8FC-5D19-846B-C251-9A1F89C86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4DC463-4AF7-F2B7-9785-A5F75AE16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34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07A3B47-42E0-AFFD-2423-33E2935A91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871" y="1614893"/>
            <a:ext cx="8622257" cy="474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62205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281F5-01D3-885F-C188-286CF0A3B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91E6-46D9-3152-8B8F-AECA22A05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B9BB8-A60D-0CE9-6AB7-2E43F2D8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35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7636E70-7EB9-EE0E-23CD-E2307F09D3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504" y="365127"/>
            <a:ext cx="6900991" cy="5807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29414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296D0-457A-9161-10AB-0AFF44ACF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AC5A41-F67B-BA14-F670-CD874BB0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B7E11-45E8-BB4D-3E7A-78955923A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36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29E764F-65D6-7DA0-AFEC-42047E548A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64189" y="1692204"/>
            <a:ext cx="5863622" cy="3473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93788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22F7000-94A4-AB66-F175-284025EFBB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35634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E5ACD-4F0A-219E-EBF5-6053623B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Object Oriented Programming-Spring 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42FA5-49CC-B46B-FC6D-4A3851E0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 smtClean="0"/>
              <a:pPr>
                <a:spcAft>
                  <a:spcPts val="600"/>
                </a:spcAft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061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EBE67-F8C8-32DF-1310-1DCF28AD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Recursion VS. Iteration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A0D5C-5676-B98D-EDA5-FDE44A38E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b="1" dirty="0">
                <a:solidFill>
                  <a:srgbClr val="C00000"/>
                </a:solidFill>
              </a:rPr>
              <a:t>Benefits (+), disadvantages(-) of Recursive Implementation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+"/>
            </a:pPr>
            <a:r>
              <a:rPr lang="en-US" sz="2000" b="1" dirty="0">
                <a:solidFill>
                  <a:srgbClr val="2F1BC7"/>
                </a:solidFill>
              </a:rPr>
              <a:t>Natural formulation </a:t>
            </a:r>
            <a:r>
              <a:rPr lang="en-US" sz="2000" dirty="0"/>
              <a:t>of </a:t>
            </a:r>
            <a:r>
              <a:rPr lang="en-US" sz="2000" b="1" dirty="0">
                <a:solidFill>
                  <a:srgbClr val="2F1BC7"/>
                </a:solidFill>
              </a:rPr>
              <a:t>solution</a:t>
            </a:r>
            <a:r>
              <a:rPr lang="en-US" sz="2000" dirty="0">
                <a:solidFill>
                  <a:srgbClr val="2F1BC7"/>
                </a:solidFill>
              </a:rPr>
              <a:t> </a:t>
            </a:r>
            <a:r>
              <a:rPr lang="en-US" sz="2000" dirty="0"/>
              <a:t>to </a:t>
            </a:r>
            <a:r>
              <a:rPr lang="en-US" sz="2000" b="1" dirty="0">
                <a:solidFill>
                  <a:srgbClr val="2F1BC7"/>
                </a:solidFill>
              </a:rPr>
              <a:t>certain problems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+"/>
            </a:pPr>
            <a:r>
              <a:rPr lang="en-US" sz="2000" b="1" dirty="0">
                <a:solidFill>
                  <a:srgbClr val="2F1BC7"/>
                </a:solidFill>
              </a:rPr>
              <a:t>Results</a:t>
            </a:r>
            <a:r>
              <a:rPr lang="en-US" sz="2000" dirty="0">
                <a:solidFill>
                  <a:srgbClr val="2F1BC7"/>
                </a:solidFill>
              </a:rPr>
              <a:t> </a:t>
            </a:r>
            <a:r>
              <a:rPr lang="en-US" sz="2000" dirty="0"/>
              <a:t>in </a:t>
            </a:r>
            <a:r>
              <a:rPr lang="en-US" sz="2000" b="1" dirty="0">
                <a:solidFill>
                  <a:srgbClr val="2F1BC7"/>
                </a:solidFill>
              </a:rPr>
              <a:t>shorter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2F1BC7"/>
                </a:solidFill>
              </a:rPr>
              <a:t>simpler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u="sng" dirty="0"/>
              <a:t>May not execute very efficiently</a:t>
            </a:r>
          </a:p>
          <a:p>
            <a:pPr lvl="1" eaLnBrk="1" hangingPunct="1">
              <a:lnSpc>
                <a:spcPct val="90000"/>
              </a:lnSpc>
            </a:pPr>
            <a:endParaRPr lang="en-US" sz="2000" b="1" u="sng" dirty="0"/>
          </a:p>
          <a:p>
            <a:pPr lvl="1" eaLnBrk="1" hangingPunct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C00000"/>
                </a:solidFill>
              </a:rPr>
              <a:t>Benefits (+), disadvantages(-) for iterative Implementation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+"/>
            </a:pPr>
            <a:r>
              <a:rPr lang="en-US" sz="2000" b="1" dirty="0">
                <a:solidFill>
                  <a:srgbClr val="2F1BC7"/>
                </a:solidFill>
              </a:rPr>
              <a:t>Executes</a:t>
            </a:r>
            <a:r>
              <a:rPr lang="en-US" sz="2000" dirty="0"/>
              <a:t> more </a:t>
            </a:r>
            <a:r>
              <a:rPr lang="en-US" sz="2000" b="1" dirty="0">
                <a:solidFill>
                  <a:srgbClr val="2F1BC7"/>
                </a:solidFill>
              </a:rPr>
              <a:t>efficiently</a:t>
            </a:r>
            <a:r>
              <a:rPr lang="en-US" sz="2000" dirty="0">
                <a:solidFill>
                  <a:srgbClr val="2F1BC7"/>
                </a:solidFill>
              </a:rPr>
              <a:t> </a:t>
            </a:r>
            <a:r>
              <a:rPr lang="en-US" sz="2000" b="1" dirty="0"/>
              <a:t>than recursion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u="sng" dirty="0"/>
              <a:t>May not be as natural as recursion for some problems</a:t>
            </a:r>
          </a:p>
          <a:p>
            <a:endParaRPr lang="en-PK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9A62C8-B070-C11D-4BA5-7818DCA4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F360D-632C-2948-4539-9C7248EA0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6510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D0500-66AE-A1BC-23C9-AD8E5E6BA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945F8-DEB6-EDAA-B5B6-CCDEDAC0F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8900C1-F011-2E54-6836-4572765BB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39</a:t>
            </a:fld>
            <a:endParaRPr lang="en-US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732A2D19-7823-F000-2312-485654053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606" y="1690690"/>
            <a:ext cx="3079300" cy="4560443"/>
          </a:xfr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5EA64122-571E-DAFC-4F5A-54BE2C74F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697" y="1795909"/>
            <a:ext cx="6651312" cy="4115157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056DA529-FBAB-D31B-AD88-EF05BCE5EF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r="48868" b="6521"/>
          <a:stretch/>
        </p:blipFill>
        <p:spPr>
          <a:xfrm>
            <a:off x="9878291" y="5243345"/>
            <a:ext cx="1371600" cy="55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854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73A1-F795-7854-E1F2-FDCCB38D6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27885-C83B-0155-6586-2F72F67F7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2400" dirty="0">
                <a:cs typeface="Times New Roman" panose="02020603050405020304" pitchFamily="18" charset="0"/>
              </a:rPr>
              <a:t>The </a:t>
            </a:r>
            <a:r>
              <a:rPr lang="en-US" altLang="en-US" sz="2400" b="1" dirty="0">
                <a:solidFill>
                  <a:srgbClr val="B80000"/>
                </a:solidFill>
                <a:cs typeface="Times New Roman" panose="02020603050405020304" pitchFamily="18" charset="0"/>
              </a:rPr>
              <a:t>function</a:t>
            </a:r>
            <a:r>
              <a:rPr lang="en-US" altLang="en-US" sz="2400" dirty="0">
                <a:solidFill>
                  <a:srgbClr val="B8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cs typeface="Times New Roman" panose="02020603050405020304" pitchFamily="18" charset="0"/>
              </a:rPr>
              <a:t>is </a:t>
            </a:r>
            <a:r>
              <a:rPr lang="en-US" altLang="en-US" sz="2400" b="1" dirty="0">
                <a:cs typeface="Times New Roman" panose="02020603050405020304" pitchFamily="18" charset="0"/>
              </a:rPr>
              <a:t>like an </a:t>
            </a:r>
            <a:r>
              <a:rPr lang="en-US" altLang="en-US" sz="2400" b="1" dirty="0">
                <a:solidFill>
                  <a:srgbClr val="2C14DE"/>
                </a:solidFill>
                <a:cs typeface="Times New Roman" panose="02020603050405020304" pitchFamily="18" charset="0"/>
              </a:rPr>
              <a:t>infinite loop </a:t>
            </a:r>
            <a:r>
              <a:rPr lang="en-US" altLang="en-US" sz="2400" dirty="0">
                <a:cs typeface="Times New Roman" panose="02020603050405020304" pitchFamily="18" charset="0"/>
              </a:rPr>
              <a:t>because </a:t>
            </a:r>
            <a:r>
              <a:rPr lang="en-US" altLang="en-US" sz="2400" b="1" dirty="0">
                <a:solidFill>
                  <a:srgbClr val="2C14DE"/>
                </a:solidFill>
                <a:cs typeface="Times New Roman" panose="02020603050405020304" pitchFamily="18" charset="0"/>
              </a:rPr>
              <a:t>there is no code to stop it </a:t>
            </a:r>
            <a:r>
              <a:rPr lang="en-US" altLang="en-US" sz="2400" dirty="0">
                <a:cs typeface="Times New Roman" panose="02020603050405020304" pitchFamily="18" charset="0"/>
              </a:rPr>
              <a:t>from </a:t>
            </a:r>
            <a:r>
              <a:rPr lang="en-US" altLang="en-US" sz="2400" b="1" u="sng" dirty="0">
                <a:solidFill>
                  <a:srgbClr val="2C14DE"/>
                </a:solidFill>
                <a:cs typeface="Times New Roman" panose="02020603050405020304" pitchFamily="18" charset="0"/>
              </a:rPr>
              <a:t>repeating</a:t>
            </a:r>
            <a:r>
              <a:rPr lang="en-US" altLang="en-US" sz="2400" dirty="0"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altLang="en-US" sz="2400" dirty="0">
              <a:cs typeface="Times New Roman" panose="02020603050405020304" pitchFamily="18" charset="0"/>
            </a:endParaRPr>
          </a:p>
          <a:p>
            <a:pPr algn="just"/>
            <a:endParaRPr lang="en-US" altLang="en-US" sz="2400" dirty="0">
              <a:cs typeface="Times New Roman" panose="02020603050405020304" pitchFamily="18" charset="0"/>
            </a:endParaRPr>
          </a:p>
          <a:p>
            <a:pPr algn="just"/>
            <a:r>
              <a:rPr lang="en-US" altLang="en-US" sz="2400" b="1" dirty="0">
                <a:solidFill>
                  <a:srgbClr val="2C14DE"/>
                </a:solidFill>
                <a:cs typeface="Times New Roman" panose="02020603050405020304" pitchFamily="18" charset="0"/>
              </a:rPr>
              <a:t>Like a loop</a:t>
            </a:r>
            <a:r>
              <a:rPr lang="en-US" altLang="en-US" sz="2400" dirty="0">
                <a:cs typeface="Times New Roman" panose="02020603050405020304" pitchFamily="18" charset="0"/>
              </a:rPr>
              <a:t>, a </a:t>
            </a:r>
            <a:r>
              <a:rPr lang="en-US" altLang="en-US" sz="2400" b="1" u="sng" dirty="0">
                <a:cs typeface="Times New Roman" panose="02020603050405020304" pitchFamily="18" charset="0"/>
              </a:rPr>
              <a:t>recursive function</a:t>
            </a:r>
            <a:r>
              <a:rPr lang="en-US" altLang="en-US" sz="2400" u="sng" dirty="0">
                <a:cs typeface="Times New Roman" panose="02020603050405020304" pitchFamily="18" charset="0"/>
              </a:rPr>
              <a:t> </a:t>
            </a:r>
            <a:r>
              <a:rPr lang="en-US" altLang="en-US" sz="2400" b="1" u="sng" dirty="0">
                <a:cs typeface="Times New Roman" panose="02020603050405020304" pitchFamily="18" charset="0"/>
              </a:rPr>
              <a:t>must have </a:t>
            </a:r>
            <a:r>
              <a:rPr lang="en-US" altLang="en-US" sz="2400" b="1" dirty="0">
                <a:cs typeface="Times New Roman" panose="02020603050405020304" pitchFamily="18" charset="0"/>
              </a:rPr>
              <a:t>some algorithm to </a:t>
            </a:r>
            <a:r>
              <a:rPr lang="en-US" altLang="en-US" sz="2400" b="1" dirty="0">
                <a:solidFill>
                  <a:srgbClr val="2C14DE"/>
                </a:solidFill>
                <a:cs typeface="Times New Roman" panose="02020603050405020304" pitchFamily="18" charset="0"/>
              </a:rPr>
              <a:t>control</a:t>
            </a:r>
            <a:r>
              <a:rPr lang="en-US" altLang="en-US" sz="2400" dirty="0">
                <a:solidFill>
                  <a:srgbClr val="2C14DE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cs typeface="Times New Roman" panose="02020603050405020304" pitchFamily="18" charset="0"/>
              </a:rPr>
              <a:t>the </a:t>
            </a:r>
            <a:r>
              <a:rPr lang="en-US" altLang="en-US" sz="2400" b="1" dirty="0">
                <a:cs typeface="Times New Roman" panose="02020603050405020304" pitchFamily="18" charset="0"/>
              </a:rPr>
              <a:t>number of </a:t>
            </a:r>
            <a:r>
              <a:rPr lang="en-US" altLang="en-US" sz="2400" b="1" dirty="0">
                <a:solidFill>
                  <a:srgbClr val="2C14DE"/>
                </a:solidFill>
                <a:cs typeface="Times New Roman" panose="02020603050405020304" pitchFamily="18" charset="0"/>
              </a:rPr>
              <a:t>times</a:t>
            </a:r>
            <a:r>
              <a:rPr lang="en-US" altLang="en-US" sz="2400" b="1" dirty="0">
                <a:cs typeface="Times New Roman" panose="02020603050405020304" pitchFamily="18" charset="0"/>
              </a:rPr>
              <a:t> it </a:t>
            </a:r>
            <a:r>
              <a:rPr lang="en-US" altLang="en-US" sz="2400" b="1" dirty="0">
                <a:solidFill>
                  <a:srgbClr val="2C14DE"/>
                </a:solidFill>
                <a:cs typeface="Times New Roman" panose="02020603050405020304" pitchFamily="18" charset="0"/>
              </a:rPr>
              <a:t>repeats</a:t>
            </a:r>
            <a:endParaRPr lang="en-PK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01720D-F596-7352-B432-5EBC62FC0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5EEF2-2F72-10F6-526A-83C0863FB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3705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837BB81-4945-0282-06A3-B4945D38C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136523"/>
            <a:ext cx="7886700" cy="630576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00766-7BB6-8837-0740-B87F4D728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0A3A63-7639-D907-25BF-72F25FF6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61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2276D-0D51-0CB6-ABD3-2679AEFC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DDD36-07AE-E2C0-05EF-FEC2CE81C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PK" sz="2400" dirty="0">
                <a:cs typeface="Times New Roman" panose="02020603050405020304" pitchFamily="18" charset="0"/>
              </a:rPr>
              <a:t>The function message() is like an </a:t>
            </a:r>
            <a:r>
              <a:rPr lang="en-US" altLang="en-PK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infinite loop </a:t>
            </a:r>
            <a:r>
              <a:rPr lang="en-US" altLang="en-PK" sz="2400" dirty="0">
                <a:cs typeface="Times New Roman" panose="02020603050405020304" pitchFamily="18" charset="0"/>
              </a:rPr>
              <a:t>because there is </a:t>
            </a:r>
            <a:r>
              <a:rPr lang="en-US" altLang="en-PK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no code to stop it from repeating</a:t>
            </a:r>
            <a:endParaRPr lang="en-US" altLang="en-PK" sz="2400" dirty="0">
              <a:cs typeface="Times New Roman" panose="02020603050405020304" pitchFamily="18" charset="0"/>
            </a:endParaRPr>
          </a:p>
          <a:p>
            <a:pPr algn="just"/>
            <a:endParaRPr lang="en-PK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660CFD-B4FA-77E7-DB66-7C182C17C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61BEB-EB4A-21B5-9570-882E63323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CC31B0-BC60-78BC-D039-FBEAA9D9D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912" y="2971800"/>
            <a:ext cx="3686175" cy="299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66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CB07-8060-4AF5-4D94-EA87EADD3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Recursion : Using Control Condition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B28F8-EE7E-CCF3-5917-9222223B5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Recursive function must have some algorithm (i.e., logic) to control the number of times it repeats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Modification to 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Message</a:t>
            </a:r>
            <a:r>
              <a:rPr lang="en-US" sz="2000" dirty="0"/>
              <a:t> function</a:t>
            </a:r>
          </a:p>
          <a:p>
            <a:pPr lvl="1"/>
            <a:r>
              <a:rPr lang="en-US" sz="2000" dirty="0"/>
              <a:t>Receive an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2"/>
                </a:solidFill>
              </a:rPr>
              <a:t> argument </a:t>
            </a:r>
            <a:r>
              <a:rPr lang="en-US" sz="2000" dirty="0"/>
              <a:t>to </a:t>
            </a:r>
            <a:r>
              <a:rPr lang="en-US" sz="2000" b="1" dirty="0">
                <a:solidFill>
                  <a:srgbClr val="0070C0"/>
                </a:solidFill>
              </a:rPr>
              <a:t>control the number to times to call itself</a:t>
            </a:r>
          </a:p>
          <a:p>
            <a:pPr lvl="1"/>
            <a:r>
              <a:rPr lang="en-US" sz="2000" dirty="0"/>
              <a:t>For each recursive call, the parameter controlling the recursion should </a:t>
            </a:r>
            <a:r>
              <a:rPr lang="en-US" sz="2000" b="1" dirty="0">
                <a:solidFill>
                  <a:srgbClr val="0070C0"/>
                </a:solidFill>
              </a:rPr>
              <a:t>move  closer to the base case (converge)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B0228-4B3B-6DEF-943F-0EB29F1FA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56E345-C2A2-1DAF-9837-3FDDCB7A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406EFD-C908-8428-6486-C52CD1F431BE}"/>
              </a:ext>
            </a:extLst>
          </p:cNvPr>
          <p:cNvSpPr/>
          <p:nvPr/>
        </p:nvSpPr>
        <p:spPr>
          <a:xfrm>
            <a:off x="3336692" y="2538102"/>
            <a:ext cx="5518615" cy="2308324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Message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times)</a:t>
            </a:r>
            <a:b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(times &gt; 0)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//base case</a:t>
            </a:r>
            <a:b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{			</a:t>
            </a:r>
            <a:b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&lt;&lt; "This is a recursive function.\n";</a:t>
            </a:r>
            <a:b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Message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(times ‑ 1);</a:t>
            </a:r>
            <a:b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}</a:t>
            </a:r>
            <a:b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013255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97BF8-D5F4-A40C-B8BF-FE41B17CF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Function – Execution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BC39B-7E41-23F4-1FDE-330EF03F2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4D086-EBFC-F097-8144-6127E880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6" name="Group 43">
            <a:extLst>
              <a:ext uri="{FF2B5EF4-FFF2-40B4-BE49-F238E27FC236}">
                <a16:creationId xmlns:a16="http://schemas.microsoft.com/office/drawing/2014/main" id="{54DEBA66-8015-2421-FC07-8C9E144B3C90}"/>
              </a:ext>
            </a:extLst>
          </p:cNvPr>
          <p:cNvGrpSpPr>
            <a:grpSpLocks/>
          </p:cNvGrpSpPr>
          <p:nvPr/>
        </p:nvGrpSpPr>
        <p:grpSpPr bwMode="auto">
          <a:xfrm>
            <a:off x="2480754" y="1387477"/>
            <a:ext cx="7467600" cy="5334000"/>
            <a:chOff x="457200" y="1066800"/>
            <a:chExt cx="7467600" cy="5334000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7D7B95EB-2332-0E48-E955-49E8780C8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1066800"/>
              <a:ext cx="2133600" cy="762000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r-FR" altLang="en-US" sz="2400" b="1"/>
            </a:p>
          </p:txBody>
        </p:sp>
        <p:sp>
          <p:nvSpPr>
            <p:cNvPr id="8" name="Line 4">
              <a:extLst>
                <a:ext uri="{FF2B5EF4-FFF2-40B4-BE49-F238E27FC236}">
                  <a16:creationId xmlns:a16="http://schemas.microsoft.com/office/drawing/2014/main" id="{20C2E027-CB31-B1D9-42A0-1D8F77AE41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" y="1447800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9" name="Text Box 5">
              <a:extLst>
                <a:ext uri="{FF2B5EF4-FFF2-40B4-BE49-F238E27FC236}">
                  <a16:creationId xmlns:a16="http://schemas.microsoft.com/office/drawing/2014/main" id="{D6A8E903-80A8-CB81-E1B2-F92490F1BB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597" y="1066800"/>
              <a:ext cx="20868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 dirty="0"/>
                <a:t>1</a:t>
              </a:r>
              <a:r>
                <a:rPr lang="en-US" altLang="en-US" sz="1400" b="1" baseline="30000" dirty="0"/>
                <a:t>st</a:t>
              </a:r>
              <a:r>
                <a:rPr lang="en-US" altLang="en-US" sz="1400" b="1" dirty="0"/>
                <a:t> call of the function</a:t>
              </a:r>
            </a:p>
          </p:txBody>
        </p:sp>
        <p:sp>
          <p:nvSpPr>
            <p:cNvPr id="10" name="Text Box 6">
              <a:extLst>
                <a:ext uri="{FF2B5EF4-FFF2-40B4-BE49-F238E27FC236}">
                  <a16:creationId xmlns:a16="http://schemas.microsoft.com/office/drawing/2014/main" id="{0FE72F55-9A3F-2908-157D-5636370907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" y="1447800"/>
              <a:ext cx="176212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 dirty="0"/>
                <a:t>Value of </a:t>
              </a:r>
              <a:r>
                <a:rPr lang="en-US" altLang="en-US" sz="1400" b="1" dirty="0">
                  <a:latin typeface="Courier New" panose="02070309020205020404" pitchFamily="49" charset="0"/>
                </a:rPr>
                <a:t>times</a:t>
              </a:r>
              <a:r>
                <a:rPr lang="en-US" altLang="en-US" sz="1400" b="1" dirty="0"/>
                <a:t>: 5</a:t>
              </a:r>
            </a:p>
          </p:txBody>
        </p:sp>
        <p:grpSp>
          <p:nvGrpSpPr>
            <p:cNvPr id="11" name="Group 13">
              <a:extLst>
                <a:ext uri="{FF2B5EF4-FFF2-40B4-BE49-F238E27FC236}">
                  <a16:creationId xmlns:a16="http://schemas.microsoft.com/office/drawing/2014/main" id="{E872ACD0-70F0-8AEA-EB7A-64D2BF1BE3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828800"/>
              <a:ext cx="762000" cy="304800"/>
              <a:chOff x="1200" y="2640"/>
              <a:chExt cx="480" cy="192"/>
            </a:xfrm>
          </p:grpSpPr>
          <p:sp>
            <p:nvSpPr>
              <p:cNvPr id="44" name="Line 11">
                <a:extLst>
                  <a:ext uri="{FF2B5EF4-FFF2-40B4-BE49-F238E27FC236}">
                    <a16:creationId xmlns:a16="http://schemas.microsoft.com/office/drawing/2014/main" id="{9F48FA1C-8346-268D-9C60-082423FD94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2640"/>
                <a:ext cx="0" cy="19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45" name="Line 12">
                <a:extLst>
                  <a:ext uri="{FF2B5EF4-FFF2-40B4-BE49-F238E27FC236}">
                    <a16:creationId xmlns:a16="http://schemas.microsoft.com/office/drawing/2014/main" id="{83C6BF6A-960D-0D1B-9C3E-66A3DDFE53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2832"/>
                <a:ext cx="48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</p:grpSp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id="{6464EBCC-9DA5-F829-D113-64F0785E5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1981200"/>
              <a:ext cx="2133600" cy="762000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altLang="en-US" b="1"/>
            </a:p>
          </p:txBody>
        </p:sp>
        <p:sp>
          <p:nvSpPr>
            <p:cNvPr id="13" name="Line 15">
              <a:extLst>
                <a:ext uri="{FF2B5EF4-FFF2-40B4-BE49-F238E27FC236}">
                  <a16:creationId xmlns:a16="http://schemas.microsoft.com/office/drawing/2014/main" id="{9B092A0D-10ED-51CF-7D15-D0531E87E1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0" y="2362200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14" name="Text Box 16">
              <a:extLst>
                <a:ext uri="{FF2B5EF4-FFF2-40B4-BE49-F238E27FC236}">
                  <a16:creationId xmlns:a16="http://schemas.microsoft.com/office/drawing/2014/main" id="{BB7FBD95-515B-F07D-1571-B69231CFED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0" y="1981200"/>
              <a:ext cx="21272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 dirty="0"/>
                <a:t>2</a:t>
              </a:r>
              <a:r>
                <a:rPr lang="en-US" altLang="en-US" sz="1400" b="1" baseline="30000" dirty="0"/>
                <a:t>nd</a:t>
              </a:r>
              <a:r>
                <a:rPr lang="en-US" altLang="en-US" sz="1400" b="1" dirty="0"/>
                <a:t>  call of the function</a:t>
              </a:r>
            </a:p>
          </p:txBody>
        </p:sp>
        <p:sp>
          <p:nvSpPr>
            <p:cNvPr id="15" name="Text Box 17">
              <a:extLst>
                <a:ext uri="{FF2B5EF4-FFF2-40B4-BE49-F238E27FC236}">
                  <a16:creationId xmlns:a16="http://schemas.microsoft.com/office/drawing/2014/main" id="{AA3EA2E3-7F70-574C-B93B-64BE52823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362200"/>
              <a:ext cx="176212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/>
                <a:t>Value of </a:t>
              </a:r>
              <a:r>
                <a:rPr lang="en-US" altLang="en-US" sz="1400" b="1">
                  <a:latin typeface="Courier New" panose="02070309020205020404" pitchFamily="49" charset="0"/>
                </a:rPr>
                <a:t>times</a:t>
              </a:r>
              <a:r>
                <a:rPr lang="en-US" altLang="en-US" sz="1400" b="1"/>
                <a:t>: 4</a:t>
              </a:r>
            </a:p>
          </p:txBody>
        </p:sp>
        <p:sp>
          <p:nvSpPr>
            <p:cNvPr id="16" name="Rectangle 18">
              <a:extLst>
                <a:ext uri="{FF2B5EF4-FFF2-40B4-BE49-F238E27FC236}">
                  <a16:creationId xmlns:a16="http://schemas.microsoft.com/office/drawing/2014/main" id="{6FA6B201-674C-23CC-921E-6E74EA6C4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895600"/>
              <a:ext cx="2133600" cy="762000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altLang="en-US" b="1"/>
            </a:p>
          </p:txBody>
        </p:sp>
        <p:sp>
          <p:nvSpPr>
            <p:cNvPr id="17" name="Line 19">
              <a:extLst>
                <a:ext uri="{FF2B5EF4-FFF2-40B4-BE49-F238E27FC236}">
                  <a16:creationId xmlns:a16="http://schemas.microsoft.com/office/drawing/2014/main" id="{309FD0E1-AB95-F00E-48BA-32424A8F83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3276600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18" name="Text Box 20">
              <a:extLst>
                <a:ext uri="{FF2B5EF4-FFF2-40B4-BE49-F238E27FC236}">
                  <a16:creationId xmlns:a16="http://schemas.microsoft.com/office/drawing/2014/main" id="{48831873-AF83-0363-EC19-D44AC882EF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0800" y="2895600"/>
              <a:ext cx="21272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 dirty="0"/>
                <a:t>3</a:t>
              </a:r>
              <a:r>
                <a:rPr lang="en-US" altLang="en-US" sz="1400" b="1" baseline="30000" dirty="0"/>
                <a:t>rd</a:t>
              </a:r>
              <a:r>
                <a:rPr lang="en-US" altLang="en-US" sz="1400" b="1" dirty="0"/>
                <a:t> call of the function</a:t>
              </a:r>
            </a:p>
          </p:txBody>
        </p:sp>
        <p:sp>
          <p:nvSpPr>
            <p:cNvPr id="19" name="Text Box 21">
              <a:extLst>
                <a:ext uri="{FF2B5EF4-FFF2-40B4-BE49-F238E27FC236}">
                  <a16:creationId xmlns:a16="http://schemas.microsoft.com/office/drawing/2014/main" id="{FFD478D3-CD5E-C434-35FE-AD1F28FAC9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9400" y="3276600"/>
              <a:ext cx="176212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/>
                <a:t>Value of </a:t>
              </a:r>
              <a:r>
                <a:rPr lang="en-US" altLang="en-US" sz="1400" b="1">
                  <a:latin typeface="Courier New" panose="02070309020205020404" pitchFamily="49" charset="0"/>
                </a:rPr>
                <a:t>times</a:t>
              </a:r>
              <a:r>
                <a:rPr lang="en-US" altLang="en-US" sz="1400" b="1"/>
                <a:t>: 3</a:t>
              </a:r>
            </a:p>
          </p:txBody>
        </p:sp>
        <p:grpSp>
          <p:nvGrpSpPr>
            <p:cNvPr id="20" name="Group 22">
              <a:extLst>
                <a:ext uri="{FF2B5EF4-FFF2-40B4-BE49-F238E27FC236}">
                  <a16:creationId xmlns:a16="http://schemas.microsoft.com/office/drawing/2014/main" id="{C4F2C0C5-D1DB-2CD1-BF29-3CA12AF3E8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8800" y="2743200"/>
              <a:ext cx="762000" cy="304800"/>
              <a:chOff x="1200" y="2640"/>
              <a:chExt cx="480" cy="192"/>
            </a:xfrm>
          </p:grpSpPr>
          <p:sp>
            <p:nvSpPr>
              <p:cNvPr id="42" name="Line 23">
                <a:extLst>
                  <a:ext uri="{FF2B5EF4-FFF2-40B4-BE49-F238E27FC236}">
                    <a16:creationId xmlns:a16="http://schemas.microsoft.com/office/drawing/2014/main" id="{C2D399C5-49AC-381D-5301-E263D07E34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2640"/>
                <a:ext cx="0" cy="19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43" name="Line 24">
                <a:extLst>
                  <a:ext uri="{FF2B5EF4-FFF2-40B4-BE49-F238E27FC236}">
                    <a16:creationId xmlns:a16="http://schemas.microsoft.com/office/drawing/2014/main" id="{412A3F3D-631D-FCA6-FE45-1FBD9DD81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2832"/>
                <a:ext cx="48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</p:grp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045EE062-E9CF-6481-F6AA-AA56669FC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3810000"/>
              <a:ext cx="2133600" cy="762000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altLang="en-US" b="1"/>
            </a:p>
          </p:txBody>
        </p:sp>
        <p:sp>
          <p:nvSpPr>
            <p:cNvPr id="22" name="Line 26">
              <a:extLst>
                <a:ext uri="{FF2B5EF4-FFF2-40B4-BE49-F238E27FC236}">
                  <a16:creationId xmlns:a16="http://schemas.microsoft.com/office/drawing/2014/main" id="{B0ED3A76-02DC-51BE-0C98-5E08514344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7600" y="4191000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3" name="Text Box 27">
              <a:extLst>
                <a:ext uri="{FF2B5EF4-FFF2-40B4-BE49-F238E27FC236}">
                  <a16:creationId xmlns:a16="http://schemas.microsoft.com/office/drawing/2014/main" id="{8C03CE0B-E42D-EF9F-1E3B-22CB68673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0" y="3810000"/>
              <a:ext cx="21272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 dirty="0"/>
                <a:t>4th call of the function</a:t>
              </a:r>
            </a:p>
          </p:txBody>
        </p:sp>
        <p:sp>
          <p:nvSpPr>
            <p:cNvPr id="24" name="Text Box 28">
              <a:extLst>
                <a:ext uri="{FF2B5EF4-FFF2-40B4-BE49-F238E27FC236}">
                  <a16:creationId xmlns:a16="http://schemas.microsoft.com/office/drawing/2014/main" id="{63F2F8BE-393C-358A-9745-C4E93A2757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6200" y="4191000"/>
              <a:ext cx="176212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/>
                <a:t>Value of </a:t>
              </a:r>
              <a:r>
                <a:rPr lang="en-US" altLang="en-US" sz="1400" b="1">
                  <a:latin typeface="Courier New" panose="02070309020205020404" pitchFamily="49" charset="0"/>
                </a:rPr>
                <a:t>times</a:t>
              </a:r>
              <a:r>
                <a:rPr lang="en-US" altLang="en-US" sz="1400" b="1"/>
                <a:t>: 2</a:t>
              </a:r>
            </a:p>
          </p:txBody>
        </p:sp>
        <p:grpSp>
          <p:nvGrpSpPr>
            <p:cNvPr id="25" name="Group 29">
              <a:extLst>
                <a:ext uri="{FF2B5EF4-FFF2-40B4-BE49-F238E27FC236}">
                  <a16:creationId xmlns:a16="http://schemas.microsoft.com/office/drawing/2014/main" id="{771D7607-6FEC-1395-B282-39D98C78F0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5600" y="3657600"/>
              <a:ext cx="762000" cy="304800"/>
              <a:chOff x="1200" y="2640"/>
              <a:chExt cx="480" cy="192"/>
            </a:xfrm>
          </p:grpSpPr>
          <p:sp>
            <p:nvSpPr>
              <p:cNvPr id="40" name="Line 30">
                <a:extLst>
                  <a:ext uri="{FF2B5EF4-FFF2-40B4-BE49-F238E27FC236}">
                    <a16:creationId xmlns:a16="http://schemas.microsoft.com/office/drawing/2014/main" id="{17B34B29-6F61-6780-00B9-C13522EC6B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2640"/>
                <a:ext cx="0" cy="19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41" name="Line 31">
                <a:extLst>
                  <a:ext uri="{FF2B5EF4-FFF2-40B4-BE49-F238E27FC236}">
                    <a16:creationId xmlns:a16="http://schemas.microsoft.com/office/drawing/2014/main" id="{09548A9E-B8F5-6F6F-FB99-B22B806CAE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2832"/>
                <a:ext cx="48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</p:grpSp>
        <p:sp>
          <p:nvSpPr>
            <p:cNvPr id="26" name="Rectangle 32">
              <a:extLst>
                <a:ext uri="{FF2B5EF4-FFF2-40B4-BE49-F238E27FC236}">
                  <a16:creationId xmlns:a16="http://schemas.microsoft.com/office/drawing/2014/main" id="{B160EA92-14FA-DB38-1AAE-5CCDD5D6B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4724400"/>
              <a:ext cx="2133600" cy="762000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altLang="en-US" b="1"/>
            </a:p>
          </p:txBody>
        </p:sp>
        <p:sp>
          <p:nvSpPr>
            <p:cNvPr id="27" name="Line 33">
              <a:extLst>
                <a:ext uri="{FF2B5EF4-FFF2-40B4-BE49-F238E27FC236}">
                  <a16:creationId xmlns:a16="http://schemas.microsoft.com/office/drawing/2014/main" id="{6179A893-95A0-7D5B-A758-F1229D5476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4400" y="5105400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8" name="Text Box 34">
              <a:extLst>
                <a:ext uri="{FF2B5EF4-FFF2-40B4-BE49-F238E27FC236}">
                  <a16:creationId xmlns:a16="http://schemas.microsoft.com/office/drawing/2014/main" id="{509AE9A2-C779-F9CF-7583-E64174D351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4400" y="4724400"/>
              <a:ext cx="21272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 dirty="0"/>
                <a:t>5th call of the function</a:t>
              </a:r>
            </a:p>
          </p:txBody>
        </p:sp>
        <p:sp>
          <p:nvSpPr>
            <p:cNvPr id="29" name="Text Box 35">
              <a:extLst>
                <a:ext uri="{FF2B5EF4-FFF2-40B4-BE49-F238E27FC236}">
                  <a16:creationId xmlns:a16="http://schemas.microsoft.com/office/drawing/2014/main" id="{A8EB6A74-72A4-5044-6AF0-5613DFF69A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000" y="5105400"/>
              <a:ext cx="176212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/>
                <a:t>Value of </a:t>
              </a:r>
              <a:r>
                <a:rPr lang="en-US" altLang="en-US" sz="1400" b="1">
                  <a:latin typeface="Courier New" panose="02070309020205020404" pitchFamily="49" charset="0"/>
                </a:rPr>
                <a:t>times</a:t>
              </a:r>
              <a:r>
                <a:rPr lang="en-US" altLang="en-US" sz="1400" b="1"/>
                <a:t>: 1</a:t>
              </a:r>
            </a:p>
          </p:txBody>
        </p:sp>
        <p:grpSp>
          <p:nvGrpSpPr>
            <p:cNvPr id="30" name="Group 36">
              <a:extLst>
                <a:ext uri="{FF2B5EF4-FFF2-40B4-BE49-F238E27FC236}">
                  <a16:creationId xmlns:a16="http://schemas.microsoft.com/office/drawing/2014/main" id="{51179DF0-785A-5498-96DB-7AA3F98463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2400" y="4572000"/>
              <a:ext cx="762000" cy="304800"/>
              <a:chOff x="1200" y="2640"/>
              <a:chExt cx="480" cy="192"/>
            </a:xfrm>
          </p:grpSpPr>
          <p:sp>
            <p:nvSpPr>
              <p:cNvPr id="38" name="Line 37">
                <a:extLst>
                  <a:ext uri="{FF2B5EF4-FFF2-40B4-BE49-F238E27FC236}">
                    <a16:creationId xmlns:a16="http://schemas.microsoft.com/office/drawing/2014/main" id="{D29FE948-5D3B-1053-3583-EBA379F7B7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2640"/>
                <a:ext cx="0" cy="19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39" name="Line 38">
                <a:extLst>
                  <a:ext uri="{FF2B5EF4-FFF2-40B4-BE49-F238E27FC236}">
                    <a16:creationId xmlns:a16="http://schemas.microsoft.com/office/drawing/2014/main" id="{FB284546-803E-0633-1E7E-DA320D608A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2832"/>
                <a:ext cx="48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</p:grpSp>
        <p:sp>
          <p:nvSpPr>
            <p:cNvPr id="31" name="Rectangle 39">
              <a:extLst>
                <a:ext uri="{FF2B5EF4-FFF2-40B4-BE49-F238E27FC236}">
                  <a16:creationId xmlns:a16="http://schemas.microsoft.com/office/drawing/2014/main" id="{F7A95906-E5BD-5429-8DD4-E712A5D9D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200" y="5638800"/>
              <a:ext cx="2133600" cy="762000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altLang="en-US" b="1"/>
            </a:p>
          </p:txBody>
        </p:sp>
        <p:sp>
          <p:nvSpPr>
            <p:cNvPr id="32" name="Line 40">
              <a:extLst>
                <a:ext uri="{FF2B5EF4-FFF2-40B4-BE49-F238E27FC236}">
                  <a16:creationId xmlns:a16="http://schemas.microsoft.com/office/drawing/2014/main" id="{C2F4713A-5B7D-B6EF-F1DB-280786996D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1200" y="6019800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33" name="Text Box 41">
              <a:extLst>
                <a:ext uri="{FF2B5EF4-FFF2-40B4-BE49-F238E27FC236}">
                  <a16:creationId xmlns:a16="http://schemas.microsoft.com/office/drawing/2014/main" id="{6C9B0D87-8841-589D-842C-229AD3104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1200" y="5638800"/>
              <a:ext cx="21272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 dirty="0"/>
                <a:t>6th call of the function</a:t>
              </a:r>
            </a:p>
          </p:txBody>
        </p:sp>
        <p:sp>
          <p:nvSpPr>
            <p:cNvPr id="34" name="Text Box 42">
              <a:extLst>
                <a:ext uri="{FF2B5EF4-FFF2-40B4-BE49-F238E27FC236}">
                  <a16:creationId xmlns:a16="http://schemas.microsoft.com/office/drawing/2014/main" id="{E986AA4F-484F-47FB-47B3-980CADBB51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9800" y="6019800"/>
              <a:ext cx="176212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 dirty="0"/>
                <a:t>Value of </a:t>
              </a:r>
              <a:r>
                <a:rPr lang="en-US" altLang="en-US" sz="1400" b="1" dirty="0">
                  <a:latin typeface="Courier New" panose="02070309020205020404" pitchFamily="49" charset="0"/>
                </a:rPr>
                <a:t>times</a:t>
              </a:r>
              <a:r>
                <a:rPr lang="en-US" altLang="en-US" sz="1400" b="1" dirty="0"/>
                <a:t>: 0</a:t>
              </a:r>
            </a:p>
          </p:txBody>
        </p:sp>
        <p:grpSp>
          <p:nvGrpSpPr>
            <p:cNvPr id="35" name="Group 43">
              <a:extLst>
                <a:ext uri="{FF2B5EF4-FFF2-40B4-BE49-F238E27FC236}">
                  <a16:creationId xmlns:a16="http://schemas.microsoft.com/office/drawing/2014/main" id="{D5105B5E-1DCB-2FF2-FC22-049FD6002B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9200" y="5486400"/>
              <a:ext cx="762000" cy="304800"/>
              <a:chOff x="1200" y="2640"/>
              <a:chExt cx="480" cy="192"/>
            </a:xfrm>
          </p:grpSpPr>
          <p:sp>
            <p:nvSpPr>
              <p:cNvPr id="36" name="Line 44">
                <a:extLst>
                  <a:ext uri="{FF2B5EF4-FFF2-40B4-BE49-F238E27FC236}">
                    <a16:creationId xmlns:a16="http://schemas.microsoft.com/office/drawing/2014/main" id="{CF3624F6-0FBB-B282-9ACE-28F69F20C3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2640"/>
                <a:ext cx="0" cy="19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37" name="Line 45">
                <a:extLst>
                  <a:ext uri="{FF2B5EF4-FFF2-40B4-BE49-F238E27FC236}">
                    <a16:creationId xmlns:a16="http://schemas.microsoft.com/office/drawing/2014/main" id="{7EDFD795-D46D-E202-75C5-3BFE455497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2832"/>
                <a:ext cx="48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</p:grpSp>
      </p:grpSp>
      <p:sp>
        <p:nvSpPr>
          <p:cNvPr id="46" name="Text Box 46">
            <a:extLst>
              <a:ext uri="{FF2B5EF4-FFF2-40B4-BE49-F238E27FC236}">
                <a16:creationId xmlns:a16="http://schemas.microsoft.com/office/drawing/2014/main" id="{E9F615CD-ACE6-2C22-C01D-77B36A2A5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445" y="3773437"/>
            <a:ext cx="296267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This </a:t>
            </a:r>
            <a:r>
              <a:rPr lang="en-US" altLang="en-US" sz="2000" b="1" dirty="0">
                <a:solidFill>
                  <a:srgbClr val="2C14DE"/>
                </a:solidFill>
              </a:rPr>
              <a:t>cycle repeats </a:t>
            </a:r>
            <a:r>
              <a:rPr lang="en-US" altLang="en-US" sz="2000" dirty="0"/>
              <a:t>itself</a:t>
            </a:r>
            <a:br>
              <a:rPr lang="en-US" altLang="en-US" sz="2000" dirty="0"/>
            </a:br>
            <a:r>
              <a:rPr lang="en-US" altLang="en-US" sz="2000" b="1" dirty="0">
                <a:solidFill>
                  <a:srgbClr val="2C14DE"/>
                </a:solidFill>
              </a:rPr>
              <a:t>until 0 </a:t>
            </a:r>
            <a:r>
              <a:rPr lang="en-US" altLang="en-US" sz="2000" dirty="0"/>
              <a:t>is passed to the</a:t>
            </a:r>
            <a:br>
              <a:rPr lang="en-US" altLang="en-US" sz="2000" dirty="0"/>
            </a:br>
            <a:r>
              <a:rPr lang="en-US" altLang="en-US" sz="2000" dirty="0"/>
              <a:t>function.</a:t>
            </a:r>
          </a:p>
        </p:txBody>
      </p:sp>
      <p:sp>
        <p:nvSpPr>
          <p:cNvPr id="47" name="Text Box 47">
            <a:extLst>
              <a:ext uri="{FF2B5EF4-FFF2-40B4-BE49-F238E27FC236}">
                <a16:creationId xmlns:a16="http://schemas.microsoft.com/office/drawing/2014/main" id="{37D50FCA-9E59-0EA0-D31D-7702F92F0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840786"/>
            <a:ext cx="27622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B80000"/>
                </a:solidFill>
              </a:rPr>
              <a:t>Depth of recursion: </a:t>
            </a:r>
            <a:r>
              <a:rPr lang="en-US" altLang="en-US" sz="2000" b="1" dirty="0">
                <a:solidFill>
                  <a:srgbClr val="2C14DE"/>
                </a:solidFill>
              </a:rPr>
              <a:t>6</a:t>
            </a:r>
          </a:p>
        </p:txBody>
      </p:sp>
      <p:sp>
        <p:nvSpPr>
          <p:cNvPr id="48" name="Text Box 8">
            <a:extLst>
              <a:ext uri="{FF2B5EF4-FFF2-40B4-BE49-F238E27FC236}">
                <a16:creationId xmlns:a16="http://schemas.microsoft.com/office/drawing/2014/main" id="{26006D7E-F6E4-84EE-6D82-16EA584B3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8623" y="1313640"/>
            <a:ext cx="4875224" cy="19236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void Message(</a:t>
            </a:r>
            <a:r>
              <a:rPr lang="en-US" altLang="en-US" sz="14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sz="14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times)</a:t>
            </a:r>
            <a:br>
              <a:rPr lang="en-US" altLang="en-US" sz="14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4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br>
              <a:rPr lang="en-US" altLang="en-US" sz="14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4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if (times &gt; 0)</a:t>
            </a:r>
            <a:br>
              <a:rPr lang="en-US" altLang="en-US" sz="14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4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{			</a:t>
            </a:r>
            <a:br>
              <a:rPr lang="en-US" altLang="en-US" sz="14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4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en-US" sz="14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cout</a:t>
            </a:r>
            <a:r>
              <a:rPr lang="en-US" altLang="en-US" sz="14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&lt;&lt; "This is a recursive function.\n";</a:t>
            </a:r>
            <a:br>
              <a:rPr lang="en-US" altLang="en-US" sz="14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4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 Message(times ‑ 1);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}</a:t>
            </a:r>
            <a:br>
              <a:rPr lang="en-US" altLang="en-US" sz="14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4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return;} </a:t>
            </a:r>
          </a:p>
        </p:txBody>
      </p:sp>
      <p:sp>
        <p:nvSpPr>
          <p:cNvPr id="49" name="Freeform 1">
            <a:extLst>
              <a:ext uri="{FF2B5EF4-FFF2-40B4-BE49-F238E27FC236}">
                <a16:creationId xmlns:a16="http://schemas.microsoft.com/office/drawing/2014/main" id="{983B29D6-C30A-3264-9E13-61DA1EFDBA35}"/>
              </a:ext>
            </a:extLst>
          </p:cNvPr>
          <p:cNvSpPr/>
          <p:nvPr/>
        </p:nvSpPr>
        <p:spPr>
          <a:xfrm>
            <a:off x="8891458" y="5470500"/>
            <a:ext cx="1950322" cy="1173428"/>
          </a:xfrm>
          <a:custGeom>
            <a:avLst/>
            <a:gdLst>
              <a:gd name="connsiteX0" fmla="*/ 1086416 w 1950322"/>
              <a:gd name="connsiteY0" fmla="*/ 1168002 h 1173428"/>
              <a:gd name="connsiteX1" fmla="*/ 1937442 w 1950322"/>
              <a:gd name="connsiteY1" fmla="*/ 1005040 h 1173428"/>
              <a:gd name="connsiteX2" fmla="*/ 1484769 w 1950322"/>
              <a:gd name="connsiteY2" fmla="*/ 54426 h 1173428"/>
              <a:gd name="connsiteX3" fmla="*/ 0 w 1950322"/>
              <a:gd name="connsiteY3" fmla="*/ 199282 h 1173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0322" h="1173428">
                <a:moveTo>
                  <a:pt x="1086416" y="1168002"/>
                </a:moveTo>
                <a:cubicBezTo>
                  <a:pt x="1478733" y="1179319"/>
                  <a:pt x="1871050" y="1190636"/>
                  <a:pt x="1937442" y="1005040"/>
                </a:cubicBezTo>
                <a:cubicBezTo>
                  <a:pt x="2003834" y="819444"/>
                  <a:pt x="1807676" y="188719"/>
                  <a:pt x="1484769" y="54426"/>
                </a:cubicBezTo>
                <a:cubicBezTo>
                  <a:pt x="1161862" y="-79867"/>
                  <a:pt x="580931" y="59707"/>
                  <a:pt x="0" y="199282"/>
                </a:cubicBezTo>
              </a:path>
            </a:pathLst>
          </a:custGeom>
          <a:noFill/>
          <a:ln w="31750">
            <a:solidFill>
              <a:srgbClr val="2F1BC7"/>
            </a:solidFill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3">
            <a:extLst>
              <a:ext uri="{FF2B5EF4-FFF2-40B4-BE49-F238E27FC236}">
                <a16:creationId xmlns:a16="http://schemas.microsoft.com/office/drawing/2014/main" id="{39FAB7B2-4661-56B6-AB71-F317D4FFC10C}"/>
              </a:ext>
            </a:extLst>
          </p:cNvPr>
          <p:cNvSpPr/>
          <p:nvPr/>
        </p:nvSpPr>
        <p:spPr>
          <a:xfrm>
            <a:off x="7795989" y="4710114"/>
            <a:ext cx="2160553" cy="1068309"/>
          </a:xfrm>
          <a:custGeom>
            <a:avLst/>
            <a:gdLst>
              <a:gd name="connsiteX0" fmla="*/ 1095469 w 2160553"/>
              <a:gd name="connsiteY0" fmla="*/ 1068309 h 1068309"/>
              <a:gd name="connsiteX1" fmla="*/ 2127564 w 2160553"/>
              <a:gd name="connsiteY1" fmla="*/ 172016 h 1068309"/>
              <a:gd name="connsiteX2" fmla="*/ 0 w 2160553"/>
              <a:gd name="connsiteY2" fmla="*/ 0 h 106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0553" h="1068309">
                <a:moveTo>
                  <a:pt x="1095469" y="1068309"/>
                </a:moveTo>
                <a:cubicBezTo>
                  <a:pt x="1702805" y="709188"/>
                  <a:pt x="2310142" y="350067"/>
                  <a:pt x="2127564" y="172016"/>
                </a:cubicBezTo>
                <a:cubicBezTo>
                  <a:pt x="1944986" y="-6035"/>
                  <a:pt x="312344" y="37723"/>
                  <a:pt x="0" y="0"/>
                </a:cubicBezTo>
              </a:path>
            </a:pathLst>
          </a:custGeom>
          <a:noFill/>
          <a:ln w="31750">
            <a:solidFill>
              <a:srgbClr val="2F1BC7"/>
            </a:solidFill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4">
            <a:extLst>
              <a:ext uri="{FF2B5EF4-FFF2-40B4-BE49-F238E27FC236}">
                <a16:creationId xmlns:a16="http://schemas.microsoft.com/office/drawing/2014/main" id="{E43022F9-BC55-6B62-84F0-1CDA08ED6D34}"/>
              </a:ext>
            </a:extLst>
          </p:cNvPr>
          <p:cNvSpPr/>
          <p:nvPr/>
        </p:nvSpPr>
        <p:spPr>
          <a:xfrm>
            <a:off x="6745787" y="3632110"/>
            <a:ext cx="2535112" cy="1222860"/>
          </a:xfrm>
          <a:custGeom>
            <a:avLst/>
            <a:gdLst>
              <a:gd name="connsiteX0" fmla="*/ 1086416 w 2535112"/>
              <a:gd name="connsiteY0" fmla="*/ 1222860 h 1222860"/>
              <a:gd name="connsiteX1" fmla="*/ 2534970 w 2535112"/>
              <a:gd name="connsiteY1" fmla="*/ 254139 h 1222860"/>
              <a:gd name="connsiteX2" fmla="*/ 1167897 w 2535112"/>
              <a:gd name="connsiteY2" fmla="*/ 642 h 1222860"/>
              <a:gd name="connsiteX3" fmla="*/ 0 w 2535112"/>
              <a:gd name="connsiteY3" fmla="*/ 299406 h 122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5112" h="1222860">
                <a:moveTo>
                  <a:pt x="1086416" y="1222860"/>
                </a:moveTo>
                <a:cubicBezTo>
                  <a:pt x="1803903" y="840351"/>
                  <a:pt x="2521390" y="457842"/>
                  <a:pt x="2534970" y="254139"/>
                </a:cubicBezTo>
                <a:cubicBezTo>
                  <a:pt x="2548550" y="50436"/>
                  <a:pt x="1590392" y="-6903"/>
                  <a:pt x="1167897" y="642"/>
                </a:cubicBezTo>
                <a:cubicBezTo>
                  <a:pt x="745402" y="8186"/>
                  <a:pt x="98079" y="285826"/>
                  <a:pt x="0" y="299406"/>
                </a:cubicBezTo>
              </a:path>
            </a:pathLst>
          </a:custGeom>
          <a:noFill/>
          <a:ln w="31750">
            <a:solidFill>
              <a:srgbClr val="2F1BC7"/>
            </a:solidFill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">
            <a:extLst>
              <a:ext uri="{FF2B5EF4-FFF2-40B4-BE49-F238E27FC236}">
                <a16:creationId xmlns:a16="http://schemas.microsoft.com/office/drawing/2014/main" id="{A4B95726-E68C-BE95-0954-202AABA43B77}"/>
              </a:ext>
            </a:extLst>
          </p:cNvPr>
          <p:cNvSpPr/>
          <p:nvPr/>
        </p:nvSpPr>
        <p:spPr>
          <a:xfrm>
            <a:off x="5695585" y="2698266"/>
            <a:ext cx="1756489" cy="1309218"/>
          </a:xfrm>
          <a:custGeom>
            <a:avLst/>
            <a:gdLst>
              <a:gd name="connsiteX0" fmla="*/ 1050202 w 1756489"/>
              <a:gd name="connsiteY0" fmla="*/ 1269464 h 1309218"/>
              <a:gd name="connsiteX1" fmla="*/ 1756372 w 1756489"/>
              <a:gd name="connsiteY1" fmla="*/ 1160823 h 1309218"/>
              <a:gd name="connsiteX2" fmla="*/ 1004935 w 1756489"/>
              <a:gd name="connsiteY2" fmla="*/ 65353 h 1309218"/>
              <a:gd name="connsiteX3" fmla="*/ 0 w 1756489"/>
              <a:gd name="connsiteY3" fmla="*/ 219262 h 1309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489" h="1309218">
                <a:moveTo>
                  <a:pt x="1050202" y="1269464"/>
                </a:moveTo>
                <a:cubicBezTo>
                  <a:pt x="1407059" y="1315486"/>
                  <a:pt x="1763917" y="1361508"/>
                  <a:pt x="1756372" y="1160823"/>
                </a:cubicBezTo>
                <a:cubicBezTo>
                  <a:pt x="1748828" y="960138"/>
                  <a:pt x="1297664" y="222280"/>
                  <a:pt x="1004935" y="65353"/>
                </a:cubicBezTo>
                <a:cubicBezTo>
                  <a:pt x="712206" y="-91574"/>
                  <a:pt x="356103" y="63844"/>
                  <a:pt x="0" y="219262"/>
                </a:cubicBezTo>
              </a:path>
            </a:pathLst>
          </a:custGeom>
          <a:noFill/>
          <a:ln w="31750">
            <a:solidFill>
              <a:srgbClr val="2F1BC7"/>
            </a:solidFill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6">
            <a:extLst>
              <a:ext uri="{FF2B5EF4-FFF2-40B4-BE49-F238E27FC236}">
                <a16:creationId xmlns:a16="http://schemas.microsoft.com/office/drawing/2014/main" id="{39ADAAB5-E8E1-CE9D-A95E-8D98167186C4}"/>
              </a:ext>
            </a:extLst>
          </p:cNvPr>
          <p:cNvSpPr/>
          <p:nvPr/>
        </p:nvSpPr>
        <p:spPr>
          <a:xfrm>
            <a:off x="4627276" y="1988439"/>
            <a:ext cx="1579962" cy="992463"/>
          </a:xfrm>
          <a:custGeom>
            <a:avLst/>
            <a:gdLst>
              <a:gd name="connsiteX0" fmla="*/ 1059256 w 1579962"/>
              <a:gd name="connsiteY0" fmla="*/ 992463 h 992463"/>
              <a:gd name="connsiteX1" fmla="*/ 1530036 w 1579962"/>
              <a:gd name="connsiteY1" fmla="*/ 87117 h 992463"/>
              <a:gd name="connsiteX2" fmla="*/ 0 w 1579962"/>
              <a:gd name="connsiteY2" fmla="*/ 87117 h 992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9962" h="992463">
                <a:moveTo>
                  <a:pt x="1059256" y="992463"/>
                </a:moveTo>
                <a:cubicBezTo>
                  <a:pt x="1382917" y="615235"/>
                  <a:pt x="1706579" y="238008"/>
                  <a:pt x="1530036" y="87117"/>
                </a:cubicBezTo>
                <a:cubicBezTo>
                  <a:pt x="1353493" y="-63774"/>
                  <a:pt x="676746" y="11671"/>
                  <a:pt x="0" y="87117"/>
                </a:cubicBezTo>
              </a:path>
            </a:pathLst>
          </a:custGeom>
          <a:noFill/>
          <a:ln w="31750">
            <a:solidFill>
              <a:srgbClr val="2F1BC7"/>
            </a:solidFill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39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96114-4605-D34E-624A-B7BE1986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Happens When Called?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4E242-D63F-AF86-5256-C5D247238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3400" indent="-533400" algn="just" eaLnBrk="1" hangingPunct="1">
              <a:spcBef>
                <a:spcPct val="50000"/>
              </a:spcBef>
            </a:pPr>
            <a:r>
              <a:rPr lang="en-US" sz="2400" dirty="0"/>
              <a:t>Each time a </a:t>
            </a:r>
            <a:r>
              <a:rPr lang="en-US" sz="2400" b="1" dirty="0">
                <a:solidFill>
                  <a:srgbClr val="B80000"/>
                </a:solidFill>
              </a:rPr>
              <a:t>recursive function </a:t>
            </a:r>
            <a:r>
              <a:rPr lang="en-US" sz="2400" dirty="0"/>
              <a:t>is </a:t>
            </a:r>
            <a:r>
              <a:rPr lang="en-US" sz="2400" b="1" dirty="0">
                <a:solidFill>
                  <a:srgbClr val="2C14DE"/>
                </a:solidFill>
              </a:rPr>
              <a:t>called</a:t>
            </a:r>
            <a:r>
              <a:rPr lang="en-US" sz="2400" dirty="0"/>
              <a:t>, a </a:t>
            </a:r>
            <a:r>
              <a:rPr lang="en-US" sz="2400" b="1" dirty="0">
                <a:solidFill>
                  <a:srgbClr val="008000"/>
                </a:solidFill>
              </a:rPr>
              <a:t>new copy</a:t>
            </a:r>
            <a:r>
              <a:rPr lang="en-US" sz="2400" dirty="0">
                <a:solidFill>
                  <a:srgbClr val="008000"/>
                </a:solidFill>
              </a:rPr>
              <a:t> </a:t>
            </a:r>
            <a:r>
              <a:rPr lang="en-US" sz="2400" dirty="0"/>
              <a:t>of the </a:t>
            </a:r>
            <a:r>
              <a:rPr lang="en-US" sz="2400" b="1" dirty="0">
                <a:solidFill>
                  <a:srgbClr val="008000"/>
                </a:solidFill>
              </a:rPr>
              <a:t>function runs</a:t>
            </a:r>
            <a:r>
              <a:rPr lang="en-US" sz="2400" dirty="0"/>
              <a:t>, with </a:t>
            </a:r>
            <a:r>
              <a:rPr lang="en-US" sz="2400" b="1" dirty="0">
                <a:solidFill>
                  <a:srgbClr val="2F1BC7"/>
                </a:solidFill>
              </a:rPr>
              <a:t>new instances </a:t>
            </a:r>
            <a:r>
              <a:rPr lang="en-US" sz="2400" b="1" dirty="0"/>
              <a:t>of</a:t>
            </a:r>
            <a:r>
              <a:rPr lang="en-US" sz="2400" b="1" dirty="0">
                <a:solidFill>
                  <a:srgbClr val="2F1BC7"/>
                </a:solidFill>
              </a:rPr>
              <a:t> parameters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2F1BC7"/>
                </a:solidFill>
              </a:rPr>
              <a:t>local variable</a:t>
            </a:r>
            <a:r>
              <a:rPr lang="en-US" sz="2400" dirty="0"/>
              <a:t>s being </a:t>
            </a:r>
            <a:r>
              <a:rPr lang="en-US" sz="2400" b="1" dirty="0">
                <a:solidFill>
                  <a:srgbClr val="2F1BC7"/>
                </a:solidFill>
              </a:rPr>
              <a:t>created</a:t>
            </a:r>
          </a:p>
          <a:p>
            <a:pPr marL="533400" indent="-533400" algn="just" eaLnBrk="1" hangingPunct="1">
              <a:spcBef>
                <a:spcPct val="50000"/>
              </a:spcBef>
            </a:pPr>
            <a:endParaRPr lang="en-US" sz="2400" dirty="0"/>
          </a:p>
          <a:p>
            <a:pPr marL="533400" indent="-533400" algn="just" eaLnBrk="1" hangingPunct="1">
              <a:spcBef>
                <a:spcPct val="50000"/>
              </a:spcBef>
            </a:pPr>
            <a:r>
              <a:rPr lang="en-US" sz="2400" dirty="0"/>
              <a:t>As </a:t>
            </a:r>
            <a:r>
              <a:rPr lang="en-US" sz="2400" b="1" dirty="0"/>
              <a:t>each </a:t>
            </a:r>
            <a:r>
              <a:rPr lang="en-US" sz="2400" b="1" dirty="0">
                <a:solidFill>
                  <a:srgbClr val="2F1BC7"/>
                </a:solidFill>
              </a:rPr>
              <a:t>copy finishes </a:t>
            </a:r>
            <a:r>
              <a:rPr lang="en-US" sz="2400" b="1" dirty="0"/>
              <a:t>executing</a:t>
            </a:r>
            <a:r>
              <a:rPr lang="en-US" sz="2400" dirty="0"/>
              <a:t>, it </a:t>
            </a:r>
            <a:r>
              <a:rPr lang="en-US" sz="2400" b="1" dirty="0">
                <a:solidFill>
                  <a:srgbClr val="2F1BC7"/>
                </a:solidFill>
              </a:rPr>
              <a:t>returns</a:t>
            </a:r>
            <a:r>
              <a:rPr lang="en-US" sz="2400" dirty="0">
                <a:solidFill>
                  <a:srgbClr val="2F1BC7"/>
                </a:solidFill>
              </a:rPr>
              <a:t> </a:t>
            </a:r>
            <a:r>
              <a:rPr lang="en-US" sz="2400" dirty="0"/>
              <a:t>to the copy of the </a:t>
            </a:r>
            <a:r>
              <a:rPr lang="en-US" sz="2400" b="1" dirty="0">
                <a:solidFill>
                  <a:srgbClr val="2F1BC7"/>
                </a:solidFill>
              </a:rPr>
              <a:t>function</a:t>
            </a:r>
            <a:r>
              <a:rPr lang="en-US" sz="2400" dirty="0">
                <a:solidFill>
                  <a:srgbClr val="2F1BC7"/>
                </a:solidFill>
              </a:rPr>
              <a:t> </a:t>
            </a:r>
            <a:r>
              <a:rPr lang="en-US" sz="2400" dirty="0"/>
              <a:t>that </a:t>
            </a:r>
            <a:r>
              <a:rPr lang="en-US" sz="2400" b="1" u="sng" dirty="0">
                <a:solidFill>
                  <a:srgbClr val="2F1BC7"/>
                </a:solidFill>
              </a:rPr>
              <a:t>called it</a:t>
            </a:r>
          </a:p>
          <a:p>
            <a:pPr marL="0" indent="0" algn="just" eaLnBrk="1" hangingPunct="1">
              <a:spcBef>
                <a:spcPct val="50000"/>
              </a:spcBef>
              <a:buNone/>
            </a:pPr>
            <a:endParaRPr lang="en-US" sz="2400" dirty="0"/>
          </a:p>
          <a:p>
            <a:pPr marL="533400" indent="-533400" algn="just" eaLnBrk="1" hangingPunct="1">
              <a:spcBef>
                <a:spcPct val="50000"/>
              </a:spcBef>
            </a:pPr>
            <a:r>
              <a:rPr lang="en-US" sz="2400" dirty="0"/>
              <a:t>When the </a:t>
            </a:r>
            <a:r>
              <a:rPr lang="en-US" sz="2400" b="1" dirty="0">
                <a:solidFill>
                  <a:srgbClr val="2F1BC7"/>
                </a:solidFill>
              </a:rPr>
              <a:t>initial copy finishes executing</a:t>
            </a:r>
            <a:r>
              <a:rPr lang="en-US" sz="2400" dirty="0"/>
              <a:t>, it returns to the </a:t>
            </a:r>
            <a:r>
              <a:rPr lang="en-US" sz="2400" b="1" dirty="0"/>
              <a:t>part of the program </a:t>
            </a:r>
            <a:r>
              <a:rPr lang="en-US" sz="2400" dirty="0"/>
              <a:t>that </a:t>
            </a:r>
            <a:r>
              <a:rPr lang="en-US" sz="2400" b="1" dirty="0">
                <a:solidFill>
                  <a:srgbClr val="2F1BC7"/>
                </a:solidFill>
              </a:rPr>
              <a:t>made the initial call </a:t>
            </a:r>
            <a:r>
              <a:rPr lang="en-US" sz="2400" dirty="0"/>
              <a:t>to the </a:t>
            </a:r>
            <a:r>
              <a:rPr lang="en-US" sz="2400" b="1" dirty="0">
                <a:solidFill>
                  <a:srgbClr val="2F1BC7"/>
                </a:solidFill>
              </a:rPr>
              <a:t>function</a:t>
            </a:r>
            <a:endParaRPr lang="en-US" sz="2400" b="1" dirty="0">
              <a:solidFill>
                <a:srgbClr val="2F1BC7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D1E86-A3E8-4E81-ADC1-DB6B24E94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446EB-29B6-E672-456C-F59E0C7A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08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F0F20-F445-0B8B-E3E9-1F843C6DE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Recursive Function – Modification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DCA2E-FC66-4E38-63AE-933BBDFE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Statements after the recursive invocation of the function</a:t>
            </a:r>
          </a:p>
          <a:p>
            <a:endParaRPr lang="en-PK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2D7EC5-3835-39A2-C014-7963DFD50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8BF37-4A34-46CC-6869-815F659E0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0C316D-5392-2568-E756-AFABEB3AEE6F}"/>
              </a:ext>
            </a:extLst>
          </p:cNvPr>
          <p:cNvSpPr/>
          <p:nvPr/>
        </p:nvSpPr>
        <p:spPr>
          <a:xfrm>
            <a:off x="2097324" y="2660779"/>
            <a:ext cx="7884876" cy="2862322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Message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times)</a:t>
            </a:r>
            <a:b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&lt;&lt; "Message called with " &lt;&lt; times &lt;&lt;" in times.\n";</a:t>
            </a:r>
            <a:b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(times &gt; 0) {</a:t>
            </a:r>
            <a:b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&lt;&lt; "This is a recursive function.\n";</a:t>
            </a:r>
            <a:b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Message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(times - 1);</a:t>
            </a:r>
            <a:b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}</a:t>
            </a:r>
            <a:b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&lt;&lt; "Message returning with " &lt;&lt; times;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&lt;&lt; " in times.\n";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2731600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1906</Words>
  <Application>Microsoft Office PowerPoint</Application>
  <PresentationFormat>Widescreen</PresentationFormat>
  <Paragraphs>336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Calibri</vt:lpstr>
      <vt:lpstr>Century Gothic</vt:lpstr>
      <vt:lpstr>Consolas</vt:lpstr>
      <vt:lpstr>Courier New</vt:lpstr>
      <vt:lpstr>Elephant</vt:lpstr>
      <vt:lpstr>Times</vt:lpstr>
      <vt:lpstr>Times New Roman</vt:lpstr>
      <vt:lpstr>Wingdings</vt:lpstr>
      <vt:lpstr>BrushVTI</vt:lpstr>
      <vt:lpstr>Object Oriented Programming</vt:lpstr>
      <vt:lpstr>PowerPoint Presentation</vt:lpstr>
      <vt:lpstr>Recursive Function </vt:lpstr>
      <vt:lpstr>Recursion</vt:lpstr>
      <vt:lpstr>Recursion</vt:lpstr>
      <vt:lpstr>Recursion : Using Control Condition</vt:lpstr>
      <vt:lpstr>Recursive Function – Execution</vt:lpstr>
      <vt:lpstr>What Happens When Called?</vt:lpstr>
      <vt:lpstr>Recursive Function – Modification </vt:lpstr>
      <vt:lpstr>Recursive Function – Execution </vt:lpstr>
      <vt:lpstr>Recursion </vt:lpstr>
      <vt:lpstr>Recursion </vt:lpstr>
      <vt:lpstr>Types of Recursion</vt:lpstr>
      <vt:lpstr>Creating a Sum Function</vt:lpstr>
      <vt:lpstr>Creating a Sum function (Iterative)</vt:lpstr>
      <vt:lpstr>Creating a Sum function (Recursive)</vt:lpstr>
      <vt:lpstr>The Recursive Factorial Function</vt:lpstr>
      <vt:lpstr>The Recursive Factorial Function</vt:lpstr>
      <vt:lpstr>Character count - Recursive</vt:lpstr>
      <vt:lpstr>PowerPoint Presentation</vt:lpstr>
      <vt:lpstr>Printing a Sequence of Numbers in Reverse</vt:lpstr>
      <vt:lpstr>Printing a Sequence of Numbers in Ascending Order</vt:lpstr>
      <vt:lpstr>Finding GCD</vt:lpstr>
      <vt:lpstr>The Recursive GCD Function</vt:lpstr>
      <vt:lpstr>Solving Recursively Defined Problems</vt:lpstr>
      <vt:lpstr>Recursion</vt:lpstr>
      <vt:lpstr>Recursive Fibonacci Function</vt:lpstr>
      <vt:lpstr>Solving Recursively Defined Problems</vt:lpstr>
      <vt:lpstr>Printing Patterns using Recursion</vt:lpstr>
      <vt:lpstr>Printing Patterns using Recursion</vt:lpstr>
      <vt:lpstr>Printing Patterns using Recursion</vt:lpstr>
      <vt:lpstr>The Towers of Hanoi</vt:lpstr>
      <vt:lpstr>Outline of Recursive Algorithm</vt:lpstr>
      <vt:lpstr>Code</vt:lpstr>
      <vt:lpstr>Code</vt:lpstr>
      <vt:lpstr>Output</vt:lpstr>
      <vt:lpstr>PowerPoint Presentation</vt:lpstr>
      <vt:lpstr>Recursion VS. Iteration</vt:lpstr>
      <vt:lpstr>Recursion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MARIUM HIDA</dc:creator>
  <cp:lastModifiedBy>MARIUM HIDA</cp:lastModifiedBy>
  <cp:revision>299</cp:revision>
  <cp:lastPrinted>2023-01-23T10:34:20Z</cp:lastPrinted>
  <dcterms:created xsi:type="dcterms:W3CDTF">2023-01-20T09:57:02Z</dcterms:created>
  <dcterms:modified xsi:type="dcterms:W3CDTF">2023-02-08T09:50:45Z</dcterms:modified>
</cp:coreProperties>
</file>