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Lst>
  <p:sldSz cy="6858000" cx="9144000"/>
  <p:notesSz cx="6858000" cy="9144000"/>
  <p:embeddedFontLst>
    <p:embeddedFont>
      <p:font typeface="Tahoma"/>
      <p:regular r:id="rId123"/>
      <p:bold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5" roundtripDataSignature="AMtx7mgY7J3DlZRgl6Z8/BVVTs5Z/Fnz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customschemas.google.com/relationships/presentationmetadata" Target="metadata"/><Relationship Id="rId29" Type="http://schemas.openxmlformats.org/officeDocument/2006/relationships/slide" Target="slides/slide24.xml"/><Relationship Id="rId124" Type="http://schemas.openxmlformats.org/officeDocument/2006/relationships/font" Target="fonts/Tahoma-bold.fntdata"/><Relationship Id="rId123" Type="http://schemas.openxmlformats.org/officeDocument/2006/relationships/font" Target="fonts/Tahoma-regular.fntdata"/><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_point" TargetMode="External"/><Relationship Id="rId3" Type="http://schemas.openxmlformats.org/officeDocument/2006/relationships/hyperlink" Target="http://www.stroustrup.com/bs_faq2.html#overload-dot" TargetMode="External"/><Relationship Id="rId4" Type="http://schemas.openxmlformats.org/officeDocument/2006/relationships/hyperlink" Target="https://isocpp.org/wiki/faq/operator-overloading#overload-dot" TargetMode="External"/><Relationship Id="rId5" Type="http://schemas.openxmlformats.org/officeDocument/2006/relationships/hyperlink" Target="http://www.stroustrup.com/bs_faq2.html#overload-dot" TargetMode="External"/><Relationship Id="rId6" Type="http://schemas.openxmlformats.org/officeDocument/2006/relationships/hyperlink" Target="http://www.stroustrup.com/bs_faq2.html#overload-do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assignment-operator-overloading-in-c/"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0" name="Google Shape;1250;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8" name="Google Shape;1368;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2" name="Google Shape;1382;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9" name="Google Shape;1389;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6" name="Google Shape;1396;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3" name="Google Shape;1403;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0" name="Google Shape;1410;p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7" name="Google Shape;1417;p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at least one of the operands has to be of a user-defined type.</a:t>
            </a:r>
            <a:endParaRPr sz="1100"/>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sequence point</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-&gt;* is an operator to operate on function pointers</a:t>
            </a:r>
            <a:endParaRPr/>
          </a:p>
          <a:p>
            <a:pPr indent="0" lvl="0" marL="0" rtl="0" algn="l">
              <a:spcBef>
                <a:spcPts val="0"/>
              </a:spcBef>
              <a:spcAft>
                <a:spcPts val="0"/>
              </a:spcAft>
              <a:buNone/>
            </a:pPr>
            <a:r>
              <a:t/>
            </a:r>
            <a:endParaRPr b="0" i="0" sz="1200" u="sng">
              <a:solidFill>
                <a:schemeClr val="dk1"/>
              </a:solidFill>
              <a:latin typeface="Calibri"/>
              <a:ea typeface="Calibri"/>
              <a:cs typeface="Calibri"/>
              <a:sym typeface="Calibri"/>
              <a:hlinkClick r:id="rId3">
                <a:extLst>
                  <a:ext uri="{A12FA001-AC4F-418D-AE19-62706E023703}">
                    <ahyp:hlinkClr val="tx"/>
                  </a:ext>
                </a:extLst>
              </a:hlinkClick>
            </a:endParaRPr>
          </a:p>
          <a:p>
            <a:pPr indent="0" lvl="0" marL="0" rtl="0" algn="l">
              <a:spcBef>
                <a:spcPts val="0"/>
              </a:spcBef>
              <a:spcAft>
                <a:spcPts val="0"/>
              </a:spcAft>
              <a:buNone/>
            </a:pPr>
            <a:r>
              <a:rPr lang="en-US" u="sng">
                <a:solidFill>
                  <a:schemeClr val="hlink"/>
                </a:solidFill>
                <a:hlinkClick r:id="rId4"/>
              </a:rPr>
              <a:t>https://isocpp.org/wiki/faq/operator-overloading#overload-dot</a:t>
            </a:r>
            <a:endParaRPr u="sng">
              <a:solidFill>
                <a:schemeClr val="hlink"/>
              </a:solidFill>
              <a:hlinkClick r:id="rId5"/>
            </a:endParaRPr>
          </a:p>
          <a:p>
            <a:pPr indent="0" lvl="0" marL="0" rtl="0" algn="l">
              <a:spcBef>
                <a:spcPts val="0"/>
              </a:spcBef>
              <a:spcAft>
                <a:spcPts val="0"/>
              </a:spcAft>
              <a:buNone/>
            </a:pPr>
            <a:r>
              <a:rPr lang="en-US" u="sng">
                <a:solidFill>
                  <a:schemeClr val="hlink"/>
                </a:solidFill>
                <a:hlinkClick r:id="rId6"/>
              </a:rPr>
              <a:t>http://www.stroustrup.com/bs_faq2.html#overload-dot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There is no fundamental reason to disallow overloading of ?:. I just didn't see the need to introduce the special case of overloading a ternary operator. Note that a function overloading </a:t>
            </a:r>
            <a:r>
              <a:rPr b="0" i="1" lang="en-US" sz="1200">
                <a:solidFill>
                  <a:schemeClr val="dk1"/>
                </a:solidFill>
                <a:latin typeface="Calibri"/>
                <a:ea typeface="Calibri"/>
                <a:cs typeface="Calibri"/>
                <a:sym typeface="Calibri"/>
              </a:rPr>
              <a:t>expr1?expr2:expr3</a:t>
            </a:r>
            <a:r>
              <a:rPr b="0" i="0" lang="en-US" sz="1200">
                <a:solidFill>
                  <a:schemeClr val="dk1"/>
                </a:solidFill>
                <a:latin typeface="Calibri"/>
                <a:ea typeface="Calibri"/>
                <a:cs typeface="Calibri"/>
                <a:sym typeface="Calibri"/>
              </a:rPr>
              <a:t> would not be able to guarantee that only one of </a:t>
            </a:r>
            <a:r>
              <a:rPr b="0" i="1" lang="en-US" sz="1200">
                <a:solidFill>
                  <a:schemeClr val="dk1"/>
                </a:solidFill>
                <a:latin typeface="Calibri"/>
                <a:ea typeface="Calibri"/>
                <a:cs typeface="Calibri"/>
                <a:sym typeface="Calibri"/>
              </a:rPr>
              <a:t>expr2</a:t>
            </a:r>
            <a:r>
              <a:rPr b="0" i="0" lang="en-US" sz="1200">
                <a:solidFill>
                  <a:schemeClr val="dk1"/>
                </a:solidFill>
                <a:latin typeface="Calibri"/>
                <a:ea typeface="Calibri"/>
                <a:cs typeface="Calibri"/>
                <a:sym typeface="Calibri"/>
              </a:rPr>
              <a:t> and </a:t>
            </a:r>
            <a:r>
              <a:rPr b="0" i="1" lang="en-US" sz="1200">
                <a:solidFill>
                  <a:schemeClr val="dk1"/>
                </a:solidFill>
                <a:latin typeface="Calibri"/>
                <a:ea typeface="Calibri"/>
                <a:cs typeface="Calibri"/>
                <a:sym typeface="Calibri"/>
              </a:rPr>
              <a:t>expr3</a:t>
            </a:r>
            <a:r>
              <a:rPr b="0" i="0" lang="en-US" sz="1200">
                <a:solidFill>
                  <a:schemeClr val="dk1"/>
                </a:solidFill>
                <a:latin typeface="Calibri"/>
                <a:ea typeface="Calibri"/>
                <a:cs typeface="Calibri"/>
                <a:sym typeface="Calibri"/>
              </a:rPr>
              <a:t> was executed.</a:t>
            </a:r>
            <a:br>
              <a:rPr lang="en-US"/>
            </a:b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Sizeof cannot be overloaded because built-in operations, such as incrementing a pointer into an array implicitly depends on it. Consider:</a:t>
            </a:r>
            <a:endParaRPr/>
          </a:p>
          <a:p>
            <a:pPr indent="0" lvl="0" marL="0" rtl="0" algn="l">
              <a:spcBef>
                <a:spcPts val="0"/>
              </a:spcBef>
              <a:spcAft>
                <a:spcPts val="0"/>
              </a:spcAft>
              <a:buNone/>
            </a:pPr>
            <a:br>
              <a:rPr lang="en-US"/>
            </a:br>
            <a:r>
              <a:rPr b="0" i="0" lang="en-US" sz="1200">
                <a:solidFill>
                  <a:schemeClr val="dk1"/>
                </a:solidFill>
                <a:latin typeface="Calibri"/>
                <a:ea typeface="Calibri"/>
                <a:cs typeface="Calibri"/>
                <a:sym typeface="Calibri"/>
              </a:rPr>
              <a:t>Operator . (dot) could in principle be overloaded using the same technique as used for -&gt;. However, doing so can lead to questions about whether an operation is meant for the object overloading . or an object referred to by . For example:</a:t>
            </a:r>
            <a:endParaRPr/>
          </a:p>
          <a:p>
            <a:pPr indent="0" lvl="0" marL="0" rtl="0" algn="l">
              <a:spcBef>
                <a:spcPts val="0"/>
              </a:spcBef>
              <a:spcAft>
                <a:spcPts val="0"/>
              </a:spcAft>
              <a:buNone/>
            </a:pPr>
            <a:br>
              <a:rPr lang="en-US"/>
            </a:br>
            <a:endParaRPr/>
          </a:p>
        </p:txBody>
      </p:sp>
      <p:sp>
        <p:nvSpPr>
          <p:cNvPr id="178" name="Google Shape;1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000">
                <a:solidFill>
                  <a:schemeClr val="dk1"/>
                </a:solidFill>
                <a:latin typeface="Calibri"/>
                <a:ea typeface="Calibri"/>
                <a:cs typeface="Calibri"/>
                <a:sym typeface="Calibri"/>
              </a:rPr>
              <a:t>To do:</a:t>
            </a:r>
            <a:endParaRPr/>
          </a:p>
          <a:p>
            <a:pPr indent="0" lvl="0" marL="0" rtl="0" algn="l">
              <a:spcBef>
                <a:spcPts val="0"/>
              </a:spcBef>
              <a:spcAft>
                <a:spcPts val="0"/>
              </a:spcAft>
              <a:buNone/>
            </a:pPr>
            <a:r>
              <a:rPr b="0" i="0" lang="en-US" sz="1000">
                <a:solidFill>
                  <a:schemeClr val="dk1"/>
                </a:solidFill>
                <a:latin typeface="Calibri"/>
                <a:ea typeface="Calibri"/>
                <a:cs typeface="Calibri"/>
                <a:sym typeface="Calibri"/>
              </a:rPr>
              <a:t> ?? = int + object</a:t>
            </a:r>
            <a:endParaRPr/>
          </a:p>
          <a:p>
            <a:pPr indent="0" lvl="0" marL="0" rtl="0" algn="l">
              <a:spcBef>
                <a:spcPts val="0"/>
              </a:spcBef>
              <a:spcAft>
                <a:spcPts val="0"/>
              </a:spcAft>
              <a:buNone/>
            </a:pPr>
            <a:r>
              <a:t/>
            </a:r>
            <a:endParaRPr b="0" i="0" sz="1000">
              <a:solidFill>
                <a:schemeClr val="dk1"/>
              </a:solidFill>
              <a:latin typeface="Calibri"/>
              <a:ea typeface="Calibri"/>
              <a:cs typeface="Calibri"/>
              <a:sym typeface="Calibri"/>
            </a:endParaRPr>
          </a:p>
          <a:p>
            <a:pPr indent="0" lvl="0" marL="0" rtl="0" algn="l">
              <a:spcBef>
                <a:spcPts val="0"/>
              </a:spcBef>
              <a:spcAft>
                <a:spcPts val="0"/>
              </a:spcAft>
              <a:buNone/>
            </a:pPr>
            <a:r>
              <a:rPr b="0" i="0" lang="en-US" sz="1000">
                <a:solidFill>
                  <a:schemeClr val="dk1"/>
                </a:solidFill>
                <a:latin typeface="Calibri"/>
                <a:ea typeface="Calibri"/>
                <a:cs typeface="Calibri"/>
                <a:sym typeface="Calibri"/>
              </a:rPr>
              <a:t>but this one allows the int to come first in the call friend Fraction </a:t>
            </a:r>
            <a:r>
              <a:rPr b="1" i="0" lang="en-US" sz="1000">
                <a:solidFill>
                  <a:schemeClr val="dk1"/>
                </a:solidFill>
                <a:latin typeface="Calibri"/>
                <a:ea typeface="Calibri"/>
                <a:cs typeface="Calibri"/>
                <a:sym typeface="Calibri"/>
              </a:rPr>
              <a:t>operator+(int n, Fraction f); </a:t>
            </a:r>
            <a:endParaRPr/>
          </a:p>
          <a:p>
            <a:pPr indent="0" lvl="0" marL="0" rtl="0" algn="l">
              <a:spcBef>
                <a:spcPts val="0"/>
              </a:spcBef>
              <a:spcAft>
                <a:spcPts val="0"/>
              </a:spcAft>
              <a:buNone/>
            </a:pPr>
            <a:r>
              <a:rPr b="0" i="0" lang="en-US" sz="1000">
                <a:solidFill>
                  <a:schemeClr val="dk1"/>
                </a:solidFill>
                <a:latin typeface="Calibri"/>
                <a:ea typeface="Calibri"/>
                <a:cs typeface="Calibri"/>
                <a:sym typeface="Calibri"/>
              </a:rPr>
              <a:t>Note that these last two are not really needed in the Fraction class, since we have a conversion constructor! </a:t>
            </a:r>
            <a:r>
              <a:rPr b="1" i="0" lang="en-US" sz="1000">
                <a:solidFill>
                  <a:schemeClr val="dk1"/>
                </a:solidFill>
                <a:latin typeface="Calibri"/>
                <a:ea typeface="Calibri"/>
                <a:cs typeface="Calibri"/>
                <a:sym typeface="Calibri"/>
              </a:rPr>
              <a:t>The normal operator+ function: friend Fraction operator+(const Fraction&amp; f1, const Fraction&amp; f2); </a:t>
            </a:r>
            <a:endParaRPr/>
          </a:p>
          <a:p>
            <a:pPr indent="0" lvl="0" marL="0" rtl="0" algn="l">
              <a:spcBef>
                <a:spcPts val="0"/>
              </a:spcBef>
              <a:spcAft>
                <a:spcPts val="0"/>
              </a:spcAft>
              <a:buNone/>
            </a:pPr>
            <a:br>
              <a:rPr lang="en-US"/>
            </a:br>
            <a:endParaRPr/>
          </a:p>
        </p:txBody>
      </p:sp>
      <p:sp>
        <p:nvSpPr>
          <p:cNvPr id="294" name="Google Shape;29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050" u="sng"/>
              <a:t>Because:</a:t>
            </a:r>
            <a:endParaRPr/>
          </a:p>
          <a:p>
            <a:pPr indent="0" lvl="1" marL="0" marR="0" rtl="0" algn="l">
              <a:lnSpc>
                <a:spcPct val="100000"/>
              </a:lnSpc>
              <a:spcBef>
                <a:spcPts val="0"/>
              </a:spcBef>
              <a:spcAft>
                <a:spcPts val="0"/>
              </a:spcAft>
              <a:buClr>
                <a:srgbClr val="2C14DE"/>
              </a:buClr>
              <a:buSzPts val="1050"/>
              <a:buFont typeface="Calibri"/>
              <a:buNone/>
            </a:pPr>
            <a:r>
              <a:rPr b="1" lang="en-US" sz="1050">
                <a:solidFill>
                  <a:srgbClr val="2C14DE"/>
                </a:solidFill>
                <a:latin typeface="Calibri"/>
                <a:ea typeface="Calibri"/>
                <a:cs typeface="Calibri"/>
                <a:sym typeface="Calibri"/>
              </a:rPr>
              <a:t>sum = Secretary + num; 🡪 Employee class is called (with object Secretary) and double is passed as argument</a:t>
            </a:r>
            <a:endParaRPr b="1" sz="1050">
              <a:solidFill>
                <a:srgbClr val="2C14DE"/>
              </a:solidFill>
              <a:latin typeface="Calibri"/>
              <a:ea typeface="Calibri"/>
              <a:cs typeface="Calibri"/>
              <a:sym typeface="Calibri"/>
            </a:endParaRPr>
          </a:p>
          <a:p>
            <a:pPr indent="0" lvl="1" marL="0" marR="0" rtl="0" algn="l">
              <a:lnSpc>
                <a:spcPct val="100000"/>
              </a:lnSpc>
              <a:spcBef>
                <a:spcPts val="0"/>
              </a:spcBef>
              <a:spcAft>
                <a:spcPts val="0"/>
              </a:spcAft>
              <a:buClr>
                <a:srgbClr val="B80000"/>
              </a:buClr>
              <a:buSzPts val="700"/>
              <a:buFont typeface="Calibri"/>
              <a:buNone/>
            </a:pPr>
            <a:r>
              <a:rPr b="1" lang="en-US" sz="700">
                <a:solidFill>
                  <a:srgbClr val="B80000"/>
                </a:solidFill>
                <a:latin typeface="Calibri"/>
                <a:ea typeface="Calibri"/>
                <a:cs typeface="Calibri"/>
                <a:sym typeface="Calibri"/>
              </a:rPr>
              <a:t>sum = num + Secretary; 🡪 num is double (we cannot call + overloaded operator with a double value) and pass class Employee object [This is how we defined class]</a:t>
            </a:r>
            <a:endParaRPr b="1" sz="1050">
              <a:solidFill>
                <a:srgbClr val="2C14DE"/>
              </a:solidFill>
              <a:latin typeface="Calibri"/>
              <a:ea typeface="Calibri"/>
              <a:cs typeface="Calibri"/>
              <a:sym typeface="Calibri"/>
            </a:endParaRPr>
          </a:p>
          <a:p>
            <a:pPr indent="0" lvl="0" marL="0" rtl="0" algn="l">
              <a:spcBef>
                <a:spcPts val="0"/>
              </a:spcBef>
              <a:spcAft>
                <a:spcPts val="0"/>
              </a:spcAft>
              <a:buNone/>
            </a:pPr>
            <a:r>
              <a:t/>
            </a:r>
            <a:endParaRPr/>
          </a:p>
        </p:txBody>
      </p:sp>
      <p:sp>
        <p:nvSpPr>
          <p:cNvPr id="302" name="Google Shape;30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Yes, if class contains pointers (dynamic allocations) to ensure a Deep Copy</a:t>
            </a:r>
            <a:endParaRPr/>
          </a:p>
          <a:p>
            <a:pPr indent="0" lvl="0" marL="0" rtl="0" algn="l">
              <a:spcBef>
                <a:spcPts val="0"/>
              </a:spcBef>
              <a:spcAft>
                <a:spcPts val="0"/>
              </a:spcAft>
              <a:buNone/>
            </a:pPr>
            <a:r>
              <a:t/>
            </a:r>
            <a:endParaRPr/>
          </a:p>
        </p:txBody>
      </p:sp>
      <p:sp>
        <p:nvSpPr>
          <p:cNvPr id="361" name="Google Shape;36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Output =  10</a:t>
            </a:r>
            <a:endParaRPr/>
          </a:p>
          <a:p>
            <a:pPr indent="0" lvl="0" marL="0" rtl="0" algn="l">
              <a:spcBef>
                <a:spcPts val="0"/>
              </a:spcBef>
              <a:spcAft>
                <a:spcPts val="0"/>
              </a:spcAft>
              <a:buNone/>
            </a:pPr>
            <a:r>
              <a:rPr lang="en-US" u="sng">
                <a:solidFill>
                  <a:schemeClr val="hlink"/>
                </a:solidFill>
                <a:hlinkClick r:id="rId2"/>
              </a:rPr>
              <a:t>https://www.geeksforgeeks.org/assignment-operator-overloading-in-c/</a:t>
            </a:r>
            <a:endParaRPr b="1"/>
          </a:p>
        </p:txBody>
      </p:sp>
      <p:sp>
        <p:nvSpPr>
          <p:cNvPr id="369" name="Google Shape;36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latin typeface="Arial"/>
                <a:ea typeface="Arial"/>
                <a:cs typeface="Arial"/>
                <a:sym typeface="Arial"/>
              </a:rPr>
              <a:t>Inventory Item 2 = ++someItem; // Will not work as the overloaded function does not return anything</a:t>
            </a:r>
            <a:endParaRPr sz="1000">
              <a:latin typeface="Arial"/>
              <a:ea typeface="Arial"/>
              <a:cs typeface="Arial"/>
              <a:sym typeface="Arial"/>
            </a:endParaRPr>
          </a:p>
        </p:txBody>
      </p:sp>
      <p:sp>
        <p:nvSpPr>
          <p:cNvPr id="458" name="Google Shape;45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a:solidFill>
                  <a:schemeClr val="dk1"/>
                </a:solidFill>
                <a:latin typeface="Calibri"/>
                <a:ea typeface="Calibri"/>
                <a:cs typeface="Calibri"/>
                <a:sym typeface="Calibri"/>
              </a:rPr>
              <a:t>Item number: 56 sold 0 times                                                                                                                   </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Item number: 999 sold 12 times                                                                                                                 </a:t>
            </a:r>
            <a:endParaRPr/>
          </a:p>
          <a:p>
            <a:pPr indent="0" lvl="0" marL="0" rtl="0" algn="l">
              <a:spcBef>
                <a:spcPts val="0"/>
              </a:spcBef>
              <a:spcAft>
                <a:spcPts val="0"/>
              </a:spcAft>
              <a:buNone/>
            </a:pPr>
            <a:r>
              <a:rPr b="0" i="0" lang="en-US" sz="1100">
                <a:solidFill>
                  <a:schemeClr val="dk1"/>
                </a:solidFill>
                <a:latin typeface="Calibri"/>
                <a:ea typeface="Calibri"/>
                <a:cs typeface="Calibri"/>
                <a:sym typeface="Calibri"/>
              </a:rPr>
              <a:t>Item number: 999 sold 13 times</a:t>
            </a:r>
            <a:endParaRPr/>
          </a:p>
          <a:p>
            <a:pPr indent="0" lvl="0" marL="0" rtl="0" algn="l">
              <a:spcBef>
                <a:spcPts val="0"/>
              </a:spcBef>
              <a:spcAft>
                <a:spcPts val="0"/>
              </a:spcAft>
              <a:buNone/>
            </a:pPr>
            <a:r>
              <a:t/>
            </a:r>
            <a:endParaRPr/>
          </a:p>
        </p:txBody>
      </p:sp>
      <p:sp>
        <p:nvSpPr>
          <p:cNvPr id="474" name="Google Shape;47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Item number: 1 sold 13 times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Item number: 2 sold 12 times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Item number: 3 sold 12 times</a:t>
            </a:r>
            <a:endParaRPr/>
          </a:p>
          <a:p>
            <a:pPr indent="0" lvl="0" marL="0" rtl="0" algn="l">
              <a:spcBef>
                <a:spcPts val="0"/>
              </a:spcBef>
              <a:spcAft>
                <a:spcPts val="0"/>
              </a:spcAft>
              <a:buNone/>
            </a:pPr>
            <a:r>
              <a:t/>
            </a:r>
            <a:endParaRPr/>
          </a:p>
        </p:txBody>
      </p:sp>
      <p:sp>
        <p:nvSpPr>
          <p:cNvPr id="497" name="Google Shape;49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Can be a </a:t>
            </a:r>
            <a:r>
              <a:rPr b="1" lang="en-US">
                <a:solidFill>
                  <a:srgbClr val="2C14DE"/>
                </a:solidFill>
                <a:latin typeface="Calibri"/>
                <a:ea typeface="Calibri"/>
                <a:cs typeface="Calibri"/>
                <a:sym typeface="Calibri"/>
              </a:rPr>
              <a:t>member function </a:t>
            </a:r>
            <a:r>
              <a:rPr lang="en-US">
                <a:latin typeface="Calibri"/>
                <a:ea typeface="Calibri"/>
                <a:cs typeface="Calibri"/>
                <a:sym typeface="Calibri"/>
              </a:rPr>
              <a:t>(</a:t>
            </a:r>
            <a:r>
              <a:rPr b="1" lang="en-US">
                <a:solidFill>
                  <a:srgbClr val="D20000"/>
                </a:solidFill>
                <a:latin typeface="Calibri"/>
                <a:ea typeface="Calibri"/>
                <a:cs typeface="Calibri"/>
                <a:sym typeface="Calibri"/>
              </a:rPr>
              <a:t>must be non-static</a:t>
            </a:r>
            <a:r>
              <a:rPr lang="en-US">
                <a:latin typeface="Calibri"/>
                <a:ea typeface="Calibri"/>
                <a:cs typeface="Calibri"/>
                <a:sym typeface="Calibri"/>
              </a:rPr>
              <a:t>): to be able to work on objects of the class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you plan on implementing -&gt;, () or [] they are </a:t>
            </a:r>
            <a:r>
              <a:rPr b="1" i="0" lang="en-US" sz="1200">
                <a:solidFill>
                  <a:schemeClr val="dk1"/>
                </a:solidFill>
                <a:latin typeface="Calibri"/>
                <a:ea typeface="Calibri"/>
                <a:cs typeface="Calibri"/>
                <a:sym typeface="Calibri"/>
              </a:rPr>
              <a:t>naturally member methods</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br>
              <a:rPr lang="en-US"/>
            </a:br>
            <a:r>
              <a:rPr b="0" i="0" lang="en-US" sz="1200">
                <a:solidFill>
                  <a:schemeClr val="dk1"/>
                </a:solidFill>
                <a:latin typeface="Calibri"/>
                <a:ea typeface="Calibri"/>
                <a:cs typeface="Calibri"/>
                <a:sym typeface="Calibri"/>
              </a:rPr>
              <a:t>The binary operators </a:t>
            </a:r>
            <a:r>
              <a:rPr lang="en-US"/>
              <a:t>=</a:t>
            </a:r>
            <a:r>
              <a:rPr b="0" i="0" lang="en-US" sz="1200">
                <a:solidFill>
                  <a:schemeClr val="dk1"/>
                </a:solidFill>
                <a:latin typeface="Calibri"/>
                <a:ea typeface="Calibri"/>
                <a:cs typeface="Calibri"/>
                <a:sym typeface="Calibri"/>
              </a:rPr>
              <a:t> (assignment), </a:t>
            </a:r>
            <a:r>
              <a:rPr lang="en-US"/>
              <a:t>[]</a:t>
            </a:r>
            <a:r>
              <a:rPr b="0" i="0" lang="en-US" sz="1200">
                <a:solidFill>
                  <a:schemeClr val="dk1"/>
                </a:solidFill>
                <a:latin typeface="Calibri"/>
                <a:ea typeface="Calibri"/>
                <a:cs typeface="Calibri"/>
                <a:sym typeface="Calibri"/>
              </a:rPr>
              <a:t> (array subscription), </a:t>
            </a:r>
            <a:r>
              <a:rPr lang="en-US"/>
              <a:t>-&gt;</a:t>
            </a:r>
            <a:r>
              <a:rPr b="0" i="0" lang="en-US" sz="1200">
                <a:solidFill>
                  <a:schemeClr val="dk1"/>
                </a:solidFill>
                <a:latin typeface="Calibri"/>
                <a:ea typeface="Calibri"/>
                <a:cs typeface="Calibri"/>
                <a:sym typeface="Calibri"/>
              </a:rPr>
              <a:t> (member access), as well as the n-ary </a:t>
            </a:r>
            <a:r>
              <a:rPr lang="en-US"/>
              <a:t>()</a:t>
            </a:r>
            <a:r>
              <a:rPr b="0" i="0" lang="en-US" sz="1200">
                <a:solidFill>
                  <a:schemeClr val="dk1"/>
                </a:solidFill>
                <a:latin typeface="Calibri"/>
                <a:ea typeface="Calibri"/>
                <a:cs typeface="Calibri"/>
                <a:sym typeface="Calibri"/>
              </a:rPr>
              <a:t> (function call) operator, must always be implemented as </a:t>
            </a:r>
            <a:r>
              <a:rPr b="1" i="1" lang="en-US" sz="1200">
                <a:solidFill>
                  <a:schemeClr val="dk1"/>
                </a:solidFill>
                <a:latin typeface="Calibri"/>
                <a:ea typeface="Calibri"/>
                <a:cs typeface="Calibri"/>
                <a:sym typeface="Calibri"/>
              </a:rPr>
              <a:t>member functions</a:t>
            </a:r>
            <a:r>
              <a:rPr b="0" i="0" lang="en-US" sz="1200">
                <a:solidFill>
                  <a:schemeClr val="dk1"/>
                </a:solidFill>
                <a:latin typeface="Calibri"/>
                <a:ea typeface="Calibri"/>
                <a:cs typeface="Calibri"/>
                <a:sym typeface="Calibri"/>
              </a:rPr>
              <a:t>, because the syntax of the language requires them to.</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C14DE"/>
              </a:buClr>
              <a:buSzPts val="1200"/>
              <a:buFont typeface="Calibri"/>
              <a:buNone/>
            </a:pPr>
            <a:r>
              <a:rPr b="1" i="1" lang="en-US">
                <a:solidFill>
                  <a:srgbClr val="2C14DE"/>
                </a:solidFill>
              </a:rPr>
              <a:t>cin</a:t>
            </a:r>
            <a:r>
              <a:rPr lang="en-US">
                <a:solidFill>
                  <a:srgbClr val="2C14DE"/>
                </a:solidFill>
              </a:rPr>
              <a:t> </a:t>
            </a:r>
            <a:r>
              <a:rPr lang="en-US"/>
              <a:t>and </a:t>
            </a:r>
            <a:r>
              <a:rPr b="1" i="1" lang="en-US">
                <a:solidFill>
                  <a:srgbClr val="2C14DE"/>
                </a:solidFill>
              </a:rPr>
              <a:t>cout</a:t>
            </a:r>
            <a:r>
              <a:rPr lang="en-US">
                <a:solidFill>
                  <a:srgbClr val="2C14DE"/>
                </a:solidFill>
              </a:rPr>
              <a:t> </a:t>
            </a:r>
            <a:r>
              <a:rPr lang="en-US"/>
              <a:t>are object of </a:t>
            </a:r>
            <a:r>
              <a:rPr b="1" lang="en-US">
                <a:solidFill>
                  <a:srgbClr val="2C14DE"/>
                </a:solidFill>
              </a:rPr>
              <a:t>iostream</a:t>
            </a:r>
            <a:r>
              <a:rPr lang="en-US">
                <a:solidFill>
                  <a:srgbClr val="2C14DE"/>
                </a:solidFill>
              </a:rPr>
              <a:t> </a:t>
            </a:r>
            <a:r>
              <a:rPr lang="en-US"/>
              <a:t>class</a:t>
            </a:r>
            <a:endParaRPr/>
          </a:p>
          <a:p>
            <a:pPr indent="0" lvl="0" marL="0" marR="0" rtl="0" algn="l">
              <a:lnSpc>
                <a:spcPct val="100000"/>
              </a:lnSpc>
              <a:spcBef>
                <a:spcPts val="0"/>
              </a:spcBef>
              <a:spcAft>
                <a:spcPts val="0"/>
              </a:spcAft>
              <a:buClr>
                <a:schemeClr val="dk1"/>
              </a:buClr>
              <a:buSzPts val="1200"/>
              <a:buFont typeface="Calibri"/>
              <a:buNone/>
            </a:pPr>
            <a:r>
              <a:rPr lang="en-US"/>
              <a:t>And hence these are calling objects</a:t>
            </a:r>
            <a:endParaRPr/>
          </a:p>
          <a:p>
            <a:pPr indent="0" lvl="0" marL="0" rtl="0" algn="l">
              <a:spcBef>
                <a:spcPts val="0"/>
              </a:spcBef>
              <a:spcAft>
                <a:spcPts val="0"/>
              </a:spcAft>
              <a:buNone/>
            </a:pPr>
            <a:r>
              <a:t/>
            </a:r>
            <a:endParaRPr/>
          </a:p>
        </p:txBody>
      </p:sp>
      <p:sp>
        <p:nvSpPr>
          <p:cNvPr id="651" name="Google Shape;651;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Can be a </a:t>
            </a:r>
            <a:r>
              <a:rPr b="1" lang="en-US">
                <a:solidFill>
                  <a:srgbClr val="2C14DE"/>
                </a:solidFill>
                <a:latin typeface="Calibri"/>
                <a:ea typeface="Calibri"/>
                <a:cs typeface="Calibri"/>
                <a:sym typeface="Calibri"/>
              </a:rPr>
              <a:t>member function </a:t>
            </a:r>
            <a:r>
              <a:rPr lang="en-US">
                <a:latin typeface="Calibri"/>
                <a:ea typeface="Calibri"/>
                <a:cs typeface="Calibri"/>
                <a:sym typeface="Calibri"/>
              </a:rPr>
              <a:t>(</a:t>
            </a:r>
            <a:r>
              <a:rPr b="1" lang="en-US">
                <a:solidFill>
                  <a:srgbClr val="D20000"/>
                </a:solidFill>
                <a:latin typeface="Calibri"/>
                <a:ea typeface="Calibri"/>
                <a:cs typeface="Calibri"/>
                <a:sym typeface="Calibri"/>
              </a:rPr>
              <a:t>must be non-static</a:t>
            </a:r>
            <a:r>
              <a:rPr lang="en-US">
                <a:latin typeface="Calibri"/>
                <a:ea typeface="Calibri"/>
                <a:cs typeface="Calibri"/>
                <a:sym typeface="Calibri"/>
              </a:rPr>
              <a:t>): to be able to work on objects of the class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you plan on implementing -&gt;, () or [] they are </a:t>
            </a:r>
            <a:r>
              <a:rPr b="1" i="0" lang="en-US" sz="1200">
                <a:solidFill>
                  <a:schemeClr val="dk1"/>
                </a:solidFill>
                <a:latin typeface="Calibri"/>
                <a:ea typeface="Calibri"/>
                <a:cs typeface="Calibri"/>
                <a:sym typeface="Calibri"/>
              </a:rPr>
              <a:t>naturally member methods</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unary operator </a:t>
            </a:r>
            <a:r>
              <a:rPr lang="en-US"/>
              <a:t>@</a:t>
            </a:r>
            <a:r>
              <a:rPr b="0" i="0" lang="en-US" sz="1200">
                <a:solidFill>
                  <a:schemeClr val="dk1"/>
                </a:solidFill>
                <a:latin typeface="Calibri"/>
                <a:ea typeface="Calibri"/>
                <a:cs typeface="Calibri"/>
                <a:sym typeface="Calibri"/>
              </a:rPr>
              <a:t>, applied to an object x, is invoked either as </a:t>
            </a:r>
            <a:r>
              <a:rPr lang="en-US"/>
              <a:t>operator@(x)</a:t>
            </a:r>
            <a:r>
              <a:rPr b="0" i="0" lang="en-US" sz="1200">
                <a:solidFill>
                  <a:schemeClr val="dk1"/>
                </a:solidFill>
                <a:latin typeface="Calibri"/>
                <a:ea typeface="Calibri"/>
                <a:cs typeface="Calibri"/>
                <a:sym typeface="Calibri"/>
              </a:rPr>
              <a:t> [non member implementation] or as </a:t>
            </a:r>
            <a:r>
              <a:rPr lang="en-US"/>
              <a:t>x.operator@() [member implementation]</a:t>
            </a:r>
            <a:r>
              <a:rPr b="0" i="0" lang="en-US" sz="1200">
                <a:solidFill>
                  <a:schemeClr val="dk1"/>
                </a:solidFill>
                <a:latin typeface="Calibri"/>
                <a:ea typeface="Calibri"/>
                <a:cs typeface="Calibri"/>
                <a:sym typeface="Calibri"/>
              </a:rPr>
              <a:t>. A binary infix operator </a:t>
            </a:r>
            <a:r>
              <a:rPr lang="en-US"/>
              <a:t>@</a:t>
            </a:r>
            <a:r>
              <a:rPr b="0" i="0" lang="en-US" sz="1200">
                <a:solidFill>
                  <a:schemeClr val="dk1"/>
                </a:solidFill>
                <a:latin typeface="Calibri"/>
                <a:ea typeface="Calibri"/>
                <a:cs typeface="Calibri"/>
                <a:sym typeface="Calibri"/>
              </a:rPr>
              <a:t>, applied to the objects </a:t>
            </a:r>
            <a:r>
              <a:rPr lang="en-US"/>
              <a:t>x</a:t>
            </a:r>
            <a:r>
              <a:rPr b="0" i="0" lang="en-US" sz="1200">
                <a:solidFill>
                  <a:schemeClr val="dk1"/>
                </a:solidFill>
                <a:latin typeface="Calibri"/>
                <a:ea typeface="Calibri"/>
                <a:cs typeface="Calibri"/>
                <a:sym typeface="Calibri"/>
              </a:rPr>
              <a:t> and </a:t>
            </a:r>
            <a:r>
              <a:rPr lang="en-US"/>
              <a:t>y</a:t>
            </a:r>
            <a:r>
              <a:rPr b="0" i="0" lang="en-US" sz="1200">
                <a:solidFill>
                  <a:schemeClr val="dk1"/>
                </a:solidFill>
                <a:latin typeface="Calibri"/>
                <a:ea typeface="Calibri"/>
                <a:cs typeface="Calibri"/>
                <a:sym typeface="Calibri"/>
              </a:rPr>
              <a:t>, is called either as </a:t>
            </a:r>
            <a:r>
              <a:rPr lang="en-US"/>
              <a:t>operator@(x,y)</a:t>
            </a:r>
            <a:r>
              <a:rPr b="0" i="0" lang="en-US" sz="1200">
                <a:solidFill>
                  <a:schemeClr val="dk1"/>
                </a:solidFill>
                <a:latin typeface="Calibri"/>
                <a:ea typeface="Calibri"/>
                <a:cs typeface="Calibri"/>
                <a:sym typeface="Calibri"/>
              </a:rPr>
              <a:t> [non-member implementation] or as </a:t>
            </a:r>
            <a:r>
              <a:rPr lang="en-US"/>
              <a:t>x.operator@(y)</a:t>
            </a:r>
            <a:r>
              <a:rPr b="0" i="0" lang="en-US" sz="1200">
                <a:solidFill>
                  <a:schemeClr val="dk1"/>
                </a:solidFill>
                <a:latin typeface="Calibri"/>
                <a:ea typeface="Calibri"/>
                <a:cs typeface="Calibri"/>
                <a:sym typeface="Calibri"/>
              </a:rPr>
              <a:t> [member implementation]</a:t>
            </a:r>
            <a:br>
              <a:rPr lang="en-US"/>
            </a:br>
            <a:endParaRPr>
              <a:latin typeface="Calibri"/>
              <a:ea typeface="Calibri"/>
              <a:cs typeface="Calibri"/>
              <a:sym typeface="Calibri"/>
            </a:endParaRPr>
          </a:p>
          <a:p>
            <a:pPr indent="0" lvl="0" marL="0" rtl="0" algn="l">
              <a:spcBef>
                <a:spcPts val="0"/>
              </a:spcBef>
              <a:spcAft>
                <a:spcPts val="0"/>
              </a:spcAft>
              <a:buNone/>
            </a:pPr>
            <a:r>
              <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2328f94be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2328f94be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12328f94be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2328f94be7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2328f94be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g12328f94be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2328f94be7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2328f94be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g12328f94be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22" name="Google Shape;722;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Can be a </a:t>
            </a:r>
            <a:r>
              <a:rPr b="1" lang="en-US">
                <a:solidFill>
                  <a:srgbClr val="2C14DE"/>
                </a:solidFill>
                <a:latin typeface="Calibri"/>
                <a:ea typeface="Calibri"/>
                <a:cs typeface="Calibri"/>
                <a:sym typeface="Calibri"/>
              </a:rPr>
              <a:t>member function </a:t>
            </a:r>
            <a:r>
              <a:rPr lang="en-US">
                <a:latin typeface="Calibri"/>
                <a:ea typeface="Calibri"/>
                <a:cs typeface="Calibri"/>
                <a:sym typeface="Calibri"/>
              </a:rPr>
              <a:t>(</a:t>
            </a:r>
            <a:r>
              <a:rPr b="1" lang="en-US">
                <a:solidFill>
                  <a:srgbClr val="D20000"/>
                </a:solidFill>
                <a:latin typeface="Calibri"/>
                <a:ea typeface="Calibri"/>
                <a:cs typeface="Calibri"/>
                <a:sym typeface="Calibri"/>
              </a:rPr>
              <a:t>must be non-static</a:t>
            </a:r>
            <a:r>
              <a:rPr lang="en-US">
                <a:latin typeface="Calibri"/>
                <a:ea typeface="Calibri"/>
                <a:cs typeface="Calibri"/>
                <a:sym typeface="Calibri"/>
              </a:rPr>
              <a:t>): to be able to work on objects of the class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you plan on implementing -&gt;, () or [] they are </a:t>
            </a:r>
            <a:r>
              <a:rPr b="1" i="0" lang="en-US" sz="1200">
                <a:solidFill>
                  <a:schemeClr val="dk1"/>
                </a:solidFill>
                <a:latin typeface="Calibri"/>
                <a:ea typeface="Calibri"/>
                <a:cs typeface="Calibri"/>
                <a:sym typeface="Calibri"/>
              </a:rPr>
              <a:t>naturally member methods</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unary operator </a:t>
            </a:r>
            <a:r>
              <a:rPr lang="en-US"/>
              <a:t>@</a:t>
            </a:r>
            <a:r>
              <a:rPr b="0" i="0" lang="en-US" sz="1200">
                <a:solidFill>
                  <a:schemeClr val="dk1"/>
                </a:solidFill>
                <a:latin typeface="Calibri"/>
                <a:ea typeface="Calibri"/>
                <a:cs typeface="Calibri"/>
                <a:sym typeface="Calibri"/>
              </a:rPr>
              <a:t>, applied to an object x, is invoked either as </a:t>
            </a:r>
            <a:r>
              <a:rPr lang="en-US"/>
              <a:t>operator@(x)</a:t>
            </a:r>
            <a:r>
              <a:rPr b="0" i="0" lang="en-US" sz="1200">
                <a:solidFill>
                  <a:schemeClr val="dk1"/>
                </a:solidFill>
                <a:latin typeface="Calibri"/>
                <a:ea typeface="Calibri"/>
                <a:cs typeface="Calibri"/>
                <a:sym typeface="Calibri"/>
              </a:rPr>
              <a:t> [non member implementation] or as </a:t>
            </a:r>
            <a:r>
              <a:rPr lang="en-US"/>
              <a:t>x.operator@() [member implementation]</a:t>
            </a:r>
            <a:r>
              <a:rPr b="0" i="0" lang="en-US" sz="1200">
                <a:solidFill>
                  <a:schemeClr val="dk1"/>
                </a:solidFill>
                <a:latin typeface="Calibri"/>
                <a:ea typeface="Calibri"/>
                <a:cs typeface="Calibri"/>
                <a:sym typeface="Calibri"/>
              </a:rPr>
              <a:t>. A binary infix operator </a:t>
            </a:r>
            <a:r>
              <a:rPr lang="en-US"/>
              <a:t>@</a:t>
            </a:r>
            <a:r>
              <a:rPr b="0" i="0" lang="en-US" sz="1200">
                <a:solidFill>
                  <a:schemeClr val="dk1"/>
                </a:solidFill>
                <a:latin typeface="Calibri"/>
                <a:ea typeface="Calibri"/>
                <a:cs typeface="Calibri"/>
                <a:sym typeface="Calibri"/>
              </a:rPr>
              <a:t>, applied to the objects </a:t>
            </a:r>
            <a:r>
              <a:rPr lang="en-US"/>
              <a:t>x</a:t>
            </a:r>
            <a:r>
              <a:rPr b="0" i="0" lang="en-US" sz="1200">
                <a:solidFill>
                  <a:schemeClr val="dk1"/>
                </a:solidFill>
                <a:latin typeface="Calibri"/>
                <a:ea typeface="Calibri"/>
                <a:cs typeface="Calibri"/>
                <a:sym typeface="Calibri"/>
              </a:rPr>
              <a:t> and </a:t>
            </a:r>
            <a:r>
              <a:rPr lang="en-US"/>
              <a:t>y</a:t>
            </a:r>
            <a:r>
              <a:rPr b="0" i="0" lang="en-US" sz="1200">
                <a:solidFill>
                  <a:schemeClr val="dk1"/>
                </a:solidFill>
                <a:latin typeface="Calibri"/>
                <a:ea typeface="Calibri"/>
                <a:cs typeface="Calibri"/>
                <a:sym typeface="Calibri"/>
              </a:rPr>
              <a:t>, is called either as </a:t>
            </a:r>
            <a:r>
              <a:rPr lang="en-US"/>
              <a:t>operator@(x,y)</a:t>
            </a:r>
            <a:r>
              <a:rPr b="0" i="0" lang="en-US" sz="1200">
                <a:solidFill>
                  <a:schemeClr val="dk1"/>
                </a:solidFill>
                <a:latin typeface="Calibri"/>
                <a:ea typeface="Calibri"/>
                <a:cs typeface="Calibri"/>
                <a:sym typeface="Calibri"/>
              </a:rPr>
              <a:t> [non-member implementation] or as </a:t>
            </a:r>
            <a:r>
              <a:rPr lang="en-US"/>
              <a:t>x.operator@(y)</a:t>
            </a:r>
            <a:r>
              <a:rPr b="0" i="0" lang="en-US" sz="1200">
                <a:solidFill>
                  <a:schemeClr val="dk1"/>
                </a:solidFill>
                <a:latin typeface="Calibri"/>
                <a:ea typeface="Calibri"/>
                <a:cs typeface="Calibri"/>
                <a:sym typeface="Calibri"/>
              </a:rPr>
              <a:t> [member implementation]</a:t>
            </a:r>
            <a:br>
              <a:rPr lang="en-US"/>
            </a:br>
            <a:endParaRPr>
              <a:latin typeface="Calibri"/>
              <a:ea typeface="Calibri"/>
              <a:cs typeface="Calibri"/>
              <a:sym typeface="Calibri"/>
            </a:endParaRPr>
          </a:p>
          <a:p>
            <a:pPr indent="0" lvl="0" marL="0" rtl="0" algn="l">
              <a:spcBef>
                <a:spcPts val="0"/>
              </a:spcBef>
              <a:spcAft>
                <a:spcPts val="0"/>
              </a:spcAft>
              <a:buNone/>
            </a:pPr>
            <a:r>
              <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8"/>
          <p:cNvSpPr txBox="1"/>
          <p:nvPr>
            <p:ph type="title"/>
          </p:nvPr>
        </p:nvSpPr>
        <p:spPr>
          <a:xfrm>
            <a:off x="990600" y="0"/>
            <a:ext cx="8153400" cy="82973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8"/>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1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1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9" name="Google Shape;59;p1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5"/>
          <p:cNvSpPr/>
          <p:nvPr>
            <p:ph idx="2" type="pic"/>
          </p:nvPr>
        </p:nvSpPr>
        <p:spPr>
          <a:xfrm>
            <a:off x="1792288" y="612775"/>
            <a:ext cx="5486400" cy="4114800"/>
          </a:xfrm>
          <a:prstGeom prst="rect">
            <a:avLst/>
          </a:prstGeom>
          <a:noFill/>
          <a:ln>
            <a:noFill/>
          </a:ln>
        </p:spPr>
      </p:sp>
      <p:sp>
        <p:nvSpPr>
          <p:cNvPr id="66" name="Google Shape;66;p1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16"/>
          <p:cNvPicPr preferRelativeResize="0"/>
          <p:nvPr/>
        </p:nvPicPr>
        <p:blipFill rotWithShape="1">
          <a:blip r:embed="rId1">
            <a:alphaModFix/>
          </a:blip>
          <a:srcRect b="0" l="0" r="0" t="0"/>
          <a:stretch/>
        </p:blipFill>
        <p:spPr>
          <a:xfrm>
            <a:off x="50799" y="44449"/>
            <a:ext cx="895349" cy="895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0" Type="http://schemas.openxmlformats.org/officeDocument/2006/relationships/hyperlink" Target="http://www.stroustrup.com/bs_faq2.html#overload-do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9.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59636" y="1882775"/>
            <a:ext cx="8991600" cy="16224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60C5C"/>
              </a:buClr>
              <a:buSzPts val="4400"/>
              <a:buFont typeface="Calibri"/>
              <a:buNone/>
            </a:pPr>
            <a:r>
              <a:rPr b="1" lang="en-US">
                <a:solidFill>
                  <a:srgbClr val="160C5C"/>
                </a:solidFill>
              </a:rPr>
              <a:t>Operator Overloading</a:t>
            </a:r>
            <a:br>
              <a:rPr lang="en-US"/>
            </a:br>
            <a:r>
              <a:rPr lang="en-US" sz="2600"/>
              <a:t>(CS 1004)</a:t>
            </a:r>
            <a:endParaRPr sz="2600"/>
          </a:p>
        </p:txBody>
      </p:sp>
      <p:sp>
        <p:nvSpPr>
          <p:cNvPr id="88" name="Google Shape;88;p1"/>
          <p:cNvSpPr txBox="1"/>
          <p:nvPr>
            <p:ph idx="1" type="subTitle"/>
          </p:nvPr>
        </p:nvSpPr>
        <p:spPr>
          <a:xfrm>
            <a:off x="228600" y="3962400"/>
            <a:ext cx="8686800" cy="2743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600"/>
              <a:buNone/>
            </a:pPr>
            <a:r>
              <a:t/>
            </a:r>
            <a:endParaRPr sz="2600"/>
          </a:p>
          <a:p>
            <a:pPr indent="0" lvl="0" marL="0" rtl="0" algn="l">
              <a:spcBef>
                <a:spcPts val="520"/>
              </a:spcBef>
              <a:spcAft>
                <a:spcPts val="0"/>
              </a:spcAft>
              <a:buClr>
                <a:srgbClr val="888888"/>
              </a:buClr>
              <a:buSzPts val="2600"/>
              <a:buNone/>
            </a:pPr>
            <a:r>
              <a:t/>
            </a:r>
            <a:endParaRPr sz="2600"/>
          </a:p>
          <a:p>
            <a:pPr indent="0" lvl="0" marL="0" rtl="0" algn="ctr">
              <a:spcBef>
                <a:spcPts val="520"/>
              </a:spcBef>
              <a:spcAft>
                <a:spcPts val="0"/>
              </a:spcAft>
              <a:buClr>
                <a:srgbClr val="888888"/>
              </a:buClr>
              <a:buSzPts val="2600"/>
              <a:buNone/>
            </a:pPr>
            <a:r>
              <a:rPr lang="en-US" sz="2600"/>
              <a:t>Department of Computer Science, </a:t>
            </a:r>
            <a:endParaRPr/>
          </a:p>
          <a:p>
            <a:pPr indent="0" lvl="0" marL="0" rtl="0" algn="ctr">
              <a:spcBef>
                <a:spcPts val="560"/>
              </a:spcBef>
              <a:spcAft>
                <a:spcPts val="0"/>
              </a:spcAft>
              <a:buClr>
                <a:srgbClr val="888888"/>
              </a:buClr>
              <a:buSzPts val="2800"/>
              <a:buNone/>
            </a:pPr>
            <a:r>
              <a:rPr lang="en-US" sz="2800"/>
              <a:t>National University of Computer &amp; Emerging Sciences</a:t>
            </a:r>
            <a:r>
              <a:rPr lang="en-US" sz="2600"/>
              <a:t>, Islamabad Campus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990600" y="0"/>
            <a:ext cx="8153400" cy="82973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2" name="Google Shape;152;p10"/>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&lt;&lt; operator (when used for stream output, not bit shifting) gets an ostream as its first parameter, so it can't be a member of your class.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8"/>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Use Similar Meanings</a:t>
            </a:r>
            <a:endParaRPr/>
          </a:p>
        </p:txBody>
      </p:sp>
      <p:sp>
        <p:nvSpPr>
          <p:cNvPr id="813" name="Google Shape;813;p98"/>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3000"/>
              <a:buChar char="•"/>
            </a:pPr>
            <a:r>
              <a:rPr b="1" lang="en-US" sz="3000">
                <a:solidFill>
                  <a:srgbClr val="2C14DE"/>
                </a:solidFill>
              </a:rPr>
              <a:t>Implement</a:t>
            </a:r>
            <a:r>
              <a:rPr lang="en-US" sz="3000">
                <a:solidFill>
                  <a:srgbClr val="2C14DE"/>
                </a:solidFill>
              </a:rPr>
              <a:t> </a:t>
            </a:r>
            <a:r>
              <a:rPr lang="en-US" sz="3000"/>
              <a:t>the </a:t>
            </a:r>
            <a:r>
              <a:rPr b="1" lang="en-US" sz="3000">
                <a:solidFill>
                  <a:srgbClr val="2C14DE"/>
                </a:solidFill>
              </a:rPr>
              <a:t>operation</a:t>
            </a:r>
            <a:r>
              <a:rPr b="1" lang="en-US" sz="3000"/>
              <a:t> of </a:t>
            </a:r>
            <a:r>
              <a:rPr b="1" lang="en-US" sz="3000">
                <a:solidFill>
                  <a:srgbClr val="2C14DE"/>
                </a:solidFill>
              </a:rPr>
              <a:t>overloaded operator similar</a:t>
            </a:r>
            <a:r>
              <a:rPr lang="en-US" sz="3000">
                <a:solidFill>
                  <a:srgbClr val="2C14DE"/>
                </a:solidFill>
              </a:rPr>
              <a:t> </a:t>
            </a:r>
            <a:r>
              <a:rPr lang="en-US" sz="3000"/>
              <a:t>to </a:t>
            </a:r>
            <a:r>
              <a:rPr b="1" lang="en-US" sz="3000">
                <a:solidFill>
                  <a:srgbClr val="2C14DE"/>
                </a:solidFill>
              </a:rPr>
              <a:t>native data types</a:t>
            </a:r>
            <a:r>
              <a:rPr lang="en-US" sz="3000">
                <a:solidFill>
                  <a:srgbClr val="2C14DE"/>
                </a:solidFill>
              </a:rPr>
              <a:t>.</a:t>
            </a:r>
            <a:endParaRPr/>
          </a:p>
          <a:p>
            <a:pPr indent="-152400" lvl="0" marL="342900" rtl="0" algn="l">
              <a:spcBef>
                <a:spcPts val="600"/>
              </a:spcBef>
              <a:spcAft>
                <a:spcPts val="0"/>
              </a:spcAft>
              <a:buClr>
                <a:schemeClr val="dk1"/>
              </a:buClr>
              <a:buSzPts val="3000"/>
              <a:buNone/>
            </a:pPr>
            <a:r>
              <a:t/>
            </a:r>
            <a:endParaRPr sz="3000"/>
          </a:p>
          <a:p>
            <a:pPr indent="-342900" lvl="0" marL="342900" rtl="0" algn="l">
              <a:spcBef>
                <a:spcPts val="600"/>
              </a:spcBef>
              <a:spcAft>
                <a:spcPts val="0"/>
              </a:spcAft>
              <a:buClr>
                <a:schemeClr val="dk1"/>
              </a:buClr>
              <a:buSzPts val="3000"/>
              <a:buChar char="•"/>
            </a:pPr>
            <a:r>
              <a:rPr lang="en-US" sz="3000"/>
              <a:t>For example, </a:t>
            </a:r>
            <a:r>
              <a:rPr b="1" i="1" lang="en-US" sz="3000">
                <a:solidFill>
                  <a:srgbClr val="D20000"/>
                </a:solidFill>
              </a:rPr>
              <a:t>adding two strings </a:t>
            </a:r>
            <a:r>
              <a:rPr b="1" i="1" lang="en-US" sz="3000"/>
              <a:t>makes sense as we take adding as </a:t>
            </a:r>
            <a:r>
              <a:rPr b="1" i="1" lang="en-US" sz="3000">
                <a:latin typeface="Tahoma"/>
                <a:ea typeface="Tahoma"/>
                <a:cs typeface="Tahoma"/>
                <a:sym typeface="Tahoma"/>
              </a:rPr>
              <a:t>“</a:t>
            </a:r>
            <a:r>
              <a:rPr b="1" i="1" lang="en-US" sz="3000">
                <a:solidFill>
                  <a:srgbClr val="2C14DE"/>
                </a:solidFill>
              </a:rPr>
              <a:t>concatenation</a:t>
            </a:r>
            <a:r>
              <a:rPr b="1" i="1" lang="en-US" sz="3000">
                <a:solidFill>
                  <a:srgbClr val="2C14DE"/>
                </a:solidFill>
                <a:latin typeface="Tahoma"/>
                <a:ea typeface="Tahoma"/>
                <a:cs typeface="Tahoma"/>
                <a:sym typeface="Tahoma"/>
              </a:rPr>
              <a:t>”</a:t>
            </a:r>
            <a:r>
              <a:rPr b="1" i="1" lang="en-US" sz="3000">
                <a:solidFill>
                  <a:srgbClr val="2C14DE"/>
                </a:solidFill>
              </a:rPr>
              <a:t> of two strin</a:t>
            </a:r>
            <a:r>
              <a:rPr b="1" lang="en-US" sz="3000">
                <a:solidFill>
                  <a:srgbClr val="2C14DE"/>
                </a:solidFill>
              </a:rPr>
              <a:t>gs</a:t>
            </a:r>
            <a:endParaRPr/>
          </a:p>
          <a:p>
            <a:pPr indent="-152400" lvl="0" marL="342900" rtl="0" algn="l">
              <a:spcBef>
                <a:spcPts val="600"/>
              </a:spcBef>
              <a:spcAft>
                <a:spcPts val="0"/>
              </a:spcAft>
              <a:buClr>
                <a:schemeClr val="dk1"/>
              </a:buClr>
              <a:buSzPts val="3000"/>
              <a:buNone/>
            </a:pPr>
            <a:r>
              <a:t/>
            </a:r>
            <a:endParaRPr b="1" sz="3000">
              <a:solidFill>
                <a:srgbClr val="2C14DE"/>
              </a:solidFill>
            </a:endParaRPr>
          </a:p>
          <a:p>
            <a:pPr indent="-342900" lvl="0" marL="342900" rtl="0" algn="l">
              <a:spcBef>
                <a:spcPts val="600"/>
              </a:spcBef>
              <a:spcAft>
                <a:spcPts val="0"/>
              </a:spcAft>
              <a:buClr>
                <a:schemeClr val="dk1"/>
              </a:buClr>
              <a:buSzPts val="3000"/>
              <a:buChar char="•"/>
            </a:pPr>
            <a:r>
              <a:rPr lang="en-US" sz="3000"/>
              <a:t>but </a:t>
            </a:r>
            <a:r>
              <a:rPr b="1" lang="en-US" sz="3000">
                <a:solidFill>
                  <a:srgbClr val="D20000"/>
                </a:solidFill>
              </a:rPr>
              <a:t>adding two </a:t>
            </a:r>
            <a:r>
              <a:rPr b="1" lang="en-US" sz="3000">
                <a:solidFill>
                  <a:srgbClr val="D20000"/>
                </a:solidFill>
                <a:latin typeface="Tahoma"/>
                <a:ea typeface="Tahoma"/>
                <a:cs typeface="Tahoma"/>
                <a:sym typeface="Tahoma"/>
              </a:rPr>
              <a:t>“</a:t>
            </a:r>
            <a:r>
              <a:rPr b="1" lang="en-US" sz="3000">
                <a:solidFill>
                  <a:srgbClr val="D20000"/>
                </a:solidFill>
              </a:rPr>
              <a:t>Employees</a:t>
            </a:r>
            <a:r>
              <a:rPr b="1" lang="en-US" sz="3000">
                <a:solidFill>
                  <a:srgbClr val="D20000"/>
                </a:solidFill>
                <a:latin typeface="Tahoma"/>
                <a:ea typeface="Tahoma"/>
                <a:cs typeface="Tahoma"/>
                <a:sym typeface="Tahoma"/>
              </a:rPr>
              <a:t>”</a:t>
            </a:r>
            <a:r>
              <a:rPr b="1" lang="en-US" sz="3000">
                <a:solidFill>
                  <a:srgbClr val="D20000"/>
                </a:solidFill>
              </a:rPr>
              <a:t> </a:t>
            </a:r>
            <a:r>
              <a:rPr lang="en-US" sz="3000"/>
              <a:t>having </a:t>
            </a:r>
            <a:r>
              <a:rPr b="1" i="1" lang="en-US" sz="3000">
                <a:solidFill>
                  <a:srgbClr val="2C14DE"/>
                </a:solidFill>
              </a:rPr>
              <a:t>personal data in them doesn</a:t>
            </a:r>
            <a:r>
              <a:rPr b="1" i="1" lang="en-US" sz="3000">
                <a:solidFill>
                  <a:srgbClr val="2C14DE"/>
                </a:solidFill>
                <a:latin typeface="Tahoma"/>
                <a:ea typeface="Tahoma"/>
                <a:cs typeface="Tahoma"/>
                <a:sym typeface="Tahoma"/>
              </a:rPr>
              <a:t>’</a:t>
            </a:r>
            <a:r>
              <a:rPr b="1" i="1" lang="en-US" sz="3000">
                <a:solidFill>
                  <a:srgbClr val="2C14DE"/>
                </a:solidFill>
              </a:rPr>
              <a:t>t make much sense</a:t>
            </a:r>
            <a:r>
              <a:rPr lang="en-US" sz="3000"/>
              <a:t>. </a:t>
            </a:r>
            <a:endParaRPr/>
          </a:p>
          <a:p>
            <a:pPr indent="-139700" lvl="0" marL="342900" rtl="0" algn="l">
              <a:spcBef>
                <a:spcPts val="640"/>
              </a:spcBef>
              <a:spcAft>
                <a:spcPts val="0"/>
              </a:spcAft>
              <a:buClr>
                <a:schemeClr val="dk1"/>
              </a:buClr>
              <a:buSzPts val="3200"/>
              <a:buNone/>
            </a:pPr>
            <a:r>
              <a:t/>
            </a:r>
            <a:endParaRPr/>
          </a:p>
        </p:txBody>
      </p:sp>
      <p:sp>
        <p:nvSpPr>
          <p:cNvPr id="814" name="Google Shape;814;p9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99"/>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800"/>
              <a:buFont typeface="Calibri"/>
              <a:buNone/>
            </a:pPr>
            <a:r>
              <a:rPr b="1" lang="en-US" sz="4800">
                <a:solidFill>
                  <a:srgbClr val="D20000"/>
                </a:solidFill>
              </a:rPr>
              <a:t>Show Restraint </a:t>
            </a:r>
            <a:endParaRPr/>
          </a:p>
        </p:txBody>
      </p:sp>
      <p:sp>
        <p:nvSpPr>
          <p:cNvPr id="820" name="Google Shape;820;p99"/>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Make sure that </a:t>
            </a:r>
            <a:r>
              <a:rPr b="1" lang="en-US" sz="2800">
                <a:solidFill>
                  <a:srgbClr val="D20000"/>
                </a:solidFill>
              </a:rPr>
              <a:t>user of your class </a:t>
            </a:r>
            <a:r>
              <a:rPr lang="en-US" sz="2800"/>
              <a:t>will </a:t>
            </a:r>
            <a:r>
              <a:rPr b="1" lang="en-US" sz="2800">
                <a:solidFill>
                  <a:srgbClr val="2C14DE"/>
                </a:solidFill>
              </a:rPr>
              <a:t>easily know the purpose</a:t>
            </a:r>
            <a:r>
              <a:rPr lang="en-US" sz="2800"/>
              <a:t> of </a:t>
            </a:r>
            <a:r>
              <a:rPr b="1" lang="en-US" sz="2800">
                <a:solidFill>
                  <a:srgbClr val="2C14DE"/>
                </a:solidFill>
              </a:rPr>
              <a:t>overloading an operator</a:t>
            </a:r>
            <a:r>
              <a:rPr lang="en-US" sz="2800"/>
              <a:t>.</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b="1" lang="en-US" sz="2800"/>
              <a:t>Sometime</a:t>
            </a:r>
            <a:r>
              <a:rPr lang="en-US" sz="2800"/>
              <a:t> </a:t>
            </a:r>
            <a:r>
              <a:rPr b="1" lang="en-US" sz="2800"/>
              <a:t>it make more sense </a:t>
            </a:r>
            <a:r>
              <a:rPr lang="en-US" sz="2800"/>
              <a:t>to </a:t>
            </a:r>
            <a:r>
              <a:rPr b="1" lang="en-US" sz="2800">
                <a:solidFill>
                  <a:srgbClr val="D20000"/>
                </a:solidFill>
              </a:rPr>
              <a:t>use functions</a:t>
            </a:r>
            <a:r>
              <a:rPr lang="en-US" sz="2800"/>
              <a:t>, as </a:t>
            </a:r>
            <a:r>
              <a:rPr b="1" lang="en-US" sz="2800"/>
              <a:t>their</a:t>
            </a:r>
            <a:r>
              <a:rPr b="1" lang="en-US" sz="2800">
                <a:solidFill>
                  <a:srgbClr val="2C14DE"/>
                </a:solidFill>
              </a:rPr>
              <a:t> names </a:t>
            </a:r>
            <a:r>
              <a:rPr b="1" lang="en-US" sz="2800"/>
              <a:t>may</a:t>
            </a:r>
            <a:r>
              <a:rPr b="1" lang="en-US" sz="2800">
                <a:solidFill>
                  <a:srgbClr val="2C14DE"/>
                </a:solidFill>
              </a:rPr>
              <a:t> suggest what they are to perform</a:t>
            </a:r>
            <a:r>
              <a:rPr lang="en-US" sz="2800"/>
              <a:t>.</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b="1" lang="en-US" sz="2800"/>
              <a:t>Use </a:t>
            </a:r>
            <a:r>
              <a:rPr b="1" lang="en-US" sz="2800">
                <a:solidFill>
                  <a:srgbClr val="2C14DE"/>
                </a:solidFill>
              </a:rPr>
              <a:t>overloaded operator sparingly </a:t>
            </a:r>
            <a:r>
              <a:rPr lang="en-US" sz="2800"/>
              <a:t>and </a:t>
            </a:r>
            <a:r>
              <a:rPr b="1" lang="en-US" sz="2800">
                <a:solidFill>
                  <a:srgbClr val="008000"/>
                </a:solidFill>
              </a:rPr>
              <a:t>only when the usage is obvious</a:t>
            </a:r>
            <a:r>
              <a:rPr b="1" lang="en-US" sz="2800"/>
              <a:t>.</a:t>
            </a:r>
            <a:endParaRPr/>
          </a:p>
        </p:txBody>
      </p:sp>
      <p:sp>
        <p:nvSpPr>
          <p:cNvPr id="821" name="Google Shape;821;p9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00"/>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lang="en-US">
                <a:solidFill>
                  <a:srgbClr val="D20000"/>
                </a:solidFill>
              </a:rPr>
              <a:t>  Case Study: A </a:t>
            </a:r>
            <a:r>
              <a:rPr lang="en-US">
                <a:solidFill>
                  <a:srgbClr val="D20000"/>
                </a:solidFill>
                <a:latin typeface="Courier New"/>
                <a:ea typeface="Courier New"/>
                <a:cs typeface="Courier New"/>
                <a:sym typeface="Courier New"/>
              </a:rPr>
              <a:t>Date</a:t>
            </a:r>
            <a:r>
              <a:rPr lang="en-US">
                <a:solidFill>
                  <a:srgbClr val="D20000"/>
                </a:solidFill>
              </a:rPr>
              <a:t> Class</a:t>
            </a:r>
            <a:endParaRPr/>
          </a:p>
        </p:txBody>
      </p:sp>
      <p:sp>
        <p:nvSpPr>
          <p:cNvPr id="827" name="Google Shape;827;p100"/>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3200"/>
              <a:buChar char="•"/>
            </a:pPr>
            <a:r>
              <a:rPr lang="en-US"/>
              <a:t>The </a:t>
            </a:r>
            <a:r>
              <a:rPr b="1" lang="en-US"/>
              <a:t>following example </a:t>
            </a:r>
            <a:r>
              <a:rPr lang="en-US"/>
              <a:t>creates a </a:t>
            </a:r>
            <a:r>
              <a:rPr b="1" lang="en-US">
                <a:solidFill>
                  <a:srgbClr val="D20000"/>
                </a:solidFill>
              </a:rPr>
              <a:t>Date</a:t>
            </a:r>
            <a:r>
              <a:rPr lang="en-US">
                <a:solidFill>
                  <a:srgbClr val="D20000"/>
                </a:solidFill>
              </a:rPr>
              <a:t> </a:t>
            </a:r>
            <a:r>
              <a:rPr lang="en-US"/>
              <a:t>class with</a:t>
            </a:r>
            <a:endParaRPr/>
          </a:p>
          <a:p>
            <a:pPr indent="-285750" lvl="1" marL="742950" rtl="0" algn="l">
              <a:lnSpc>
                <a:spcPct val="150000"/>
              </a:lnSpc>
              <a:spcBef>
                <a:spcPts val="560"/>
              </a:spcBef>
              <a:spcAft>
                <a:spcPts val="0"/>
              </a:spcAft>
              <a:buClr>
                <a:schemeClr val="dk1"/>
              </a:buClr>
              <a:buSzPts val="2800"/>
              <a:buChar char="–"/>
            </a:pPr>
            <a:r>
              <a:rPr lang="en-US"/>
              <a:t>An </a:t>
            </a:r>
            <a:r>
              <a:rPr b="1" lang="en-US">
                <a:solidFill>
                  <a:srgbClr val="2C14DE"/>
                </a:solidFill>
              </a:rPr>
              <a:t>overloaded increment operator </a:t>
            </a:r>
            <a:r>
              <a:rPr lang="en-US"/>
              <a:t>to </a:t>
            </a:r>
            <a:r>
              <a:rPr b="1" lang="en-US"/>
              <a:t>change the day, month and year</a:t>
            </a:r>
            <a:endParaRPr/>
          </a:p>
          <a:p>
            <a:pPr indent="-285750" lvl="1" marL="742950" rtl="0" algn="l">
              <a:lnSpc>
                <a:spcPct val="150000"/>
              </a:lnSpc>
              <a:spcBef>
                <a:spcPts val="560"/>
              </a:spcBef>
              <a:spcAft>
                <a:spcPts val="0"/>
              </a:spcAft>
              <a:buClr>
                <a:schemeClr val="dk1"/>
              </a:buClr>
              <a:buSzPts val="2800"/>
              <a:buChar char="–"/>
            </a:pPr>
            <a:r>
              <a:rPr lang="en-US"/>
              <a:t>An </a:t>
            </a:r>
            <a:r>
              <a:rPr b="1" lang="en-US">
                <a:solidFill>
                  <a:srgbClr val="2C14DE"/>
                </a:solidFill>
              </a:rPr>
              <a:t>overloaded += operator</a:t>
            </a:r>
            <a:endParaRPr/>
          </a:p>
          <a:p>
            <a:pPr indent="-285750" lvl="1" marL="742950" rtl="0" algn="l">
              <a:lnSpc>
                <a:spcPct val="150000"/>
              </a:lnSpc>
              <a:spcBef>
                <a:spcPts val="560"/>
              </a:spcBef>
              <a:spcAft>
                <a:spcPts val="0"/>
              </a:spcAft>
              <a:buClr>
                <a:schemeClr val="dk1"/>
              </a:buClr>
              <a:buSzPts val="2800"/>
              <a:buChar char="–"/>
            </a:pPr>
            <a:r>
              <a:rPr lang="en-US"/>
              <a:t>A </a:t>
            </a:r>
            <a:r>
              <a:rPr b="1" lang="en-US">
                <a:solidFill>
                  <a:srgbClr val="2C14DE"/>
                </a:solidFill>
              </a:rPr>
              <a:t>function</a:t>
            </a:r>
            <a:r>
              <a:rPr lang="en-US"/>
              <a:t> to </a:t>
            </a:r>
            <a:r>
              <a:rPr b="1" lang="en-US">
                <a:solidFill>
                  <a:srgbClr val="2C14DE"/>
                </a:solidFill>
              </a:rPr>
              <a:t>test for leap years</a:t>
            </a:r>
            <a:endParaRPr/>
          </a:p>
          <a:p>
            <a:pPr indent="-285750" lvl="1" marL="742950" rtl="0" algn="l">
              <a:lnSpc>
                <a:spcPct val="150000"/>
              </a:lnSpc>
              <a:spcBef>
                <a:spcPts val="560"/>
              </a:spcBef>
              <a:spcAft>
                <a:spcPts val="0"/>
              </a:spcAft>
              <a:buClr>
                <a:schemeClr val="dk1"/>
              </a:buClr>
              <a:buSzPts val="2800"/>
              <a:buChar char="–"/>
            </a:pPr>
            <a:r>
              <a:rPr lang="en-US"/>
              <a:t>A </a:t>
            </a:r>
            <a:r>
              <a:rPr b="1" lang="en-US">
                <a:solidFill>
                  <a:srgbClr val="2C14DE"/>
                </a:solidFill>
              </a:rPr>
              <a:t>function</a:t>
            </a:r>
            <a:r>
              <a:rPr lang="en-US">
                <a:solidFill>
                  <a:srgbClr val="2C14DE"/>
                </a:solidFill>
              </a:rPr>
              <a:t> </a:t>
            </a:r>
            <a:r>
              <a:rPr lang="en-US"/>
              <a:t>to </a:t>
            </a:r>
            <a:r>
              <a:rPr b="1" lang="en-US">
                <a:solidFill>
                  <a:srgbClr val="2C14DE"/>
                </a:solidFill>
              </a:rPr>
              <a:t>determine if a day is last day of a month</a:t>
            </a:r>
            <a:endParaRPr/>
          </a:p>
        </p:txBody>
      </p:sp>
      <p:sp>
        <p:nvSpPr>
          <p:cNvPr id="828" name="Google Shape;828;p10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grpSp>
        <p:nvGrpSpPr>
          <p:cNvPr id="833" name="Google Shape;833;p101"/>
          <p:cNvGrpSpPr/>
          <p:nvPr/>
        </p:nvGrpSpPr>
        <p:grpSpPr>
          <a:xfrm>
            <a:off x="0" y="0"/>
            <a:ext cx="6781800" cy="6858000"/>
            <a:chOff x="0" y="0"/>
            <a:chExt cx="3072" cy="11220"/>
          </a:xfrm>
        </p:grpSpPr>
        <p:grpSp>
          <p:nvGrpSpPr>
            <p:cNvPr id="834" name="Google Shape;834;p101"/>
            <p:cNvGrpSpPr/>
            <p:nvPr/>
          </p:nvGrpSpPr>
          <p:grpSpPr>
            <a:xfrm>
              <a:off x="0" y="0"/>
              <a:ext cx="3072" cy="374"/>
              <a:chOff x="0" y="0"/>
              <a:chExt cx="3072" cy="374"/>
            </a:xfrm>
          </p:grpSpPr>
          <p:sp>
            <p:nvSpPr>
              <p:cNvPr id="835" name="Google Shape;835;p101"/>
              <p:cNvSpPr/>
              <p:nvPr/>
            </p:nvSpPr>
            <p:spPr>
              <a:xfrm>
                <a:off x="0" y="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36" name="Google Shape;836;p101"/>
              <p:cNvSpPr/>
              <p:nvPr/>
            </p:nvSpPr>
            <p:spPr>
              <a:xfrm>
                <a:off x="0" y="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	</a:t>
                </a:r>
                <a:r>
                  <a:rPr b="1" lang="en-US" sz="1200">
                    <a:solidFill>
                      <a:srgbClr val="33CC33"/>
                    </a:solidFill>
                    <a:latin typeface="Courier New"/>
                    <a:ea typeface="Courier New"/>
                    <a:cs typeface="Courier New"/>
                    <a:sym typeface="Courier New"/>
                  </a:rPr>
                  <a:t>// Fig. 8.6: date1.h</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37" name="Google Shape;837;p101"/>
            <p:cNvGrpSpPr/>
            <p:nvPr/>
          </p:nvGrpSpPr>
          <p:grpSpPr>
            <a:xfrm>
              <a:off x="0" y="374"/>
              <a:ext cx="3072" cy="374"/>
              <a:chOff x="0" y="374"/>
              <a:chExt cx="3072" cy="374"/>
            </a:xfrm>
          </p:grpSpPr>
          <p:sp>
            <p:nvSpPr>
              <p:cNvPr id="838" name="Google Shape;838;p101"/>
              <p:cNvSpPr/>
              <p:nvPr/>
            </p:nvSpPr>
            <p:spPr>
              <a:xfrm>
                <a:off x="0" y="37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39" name="Google Shape;839;p101"/>
              <p:cNvSpPr/>
              <p:nvPr/>
            </p:nvSpPr>
            <p:spPr>
              <a:xfrm>
                <a:off x="0" y="37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	</a:t>
                </a:r>
                <a:r>
                  <a:rPr b="1" lang="en-US" sz="1200">
                    <a:solidFill>
                      <a:srgbClr val="33CC33"/>
                    </a:solidFill>
                    <a:latin typeface="Courier New"/>
                    <a:ea typeface="Courier New"/>
                    <a:cs typeface="Courier New"/>
                    <a:sym typeface="Courier New"/>
                  </a:rPr>
                  <a:t>// Definition of class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40" name="Google Shape;840;p101"/>
            <p:cNvGrpSpPr/>
            <p:nvPr/>
          </p:nvGrpSpPr>
          <p:grpSpPr>
            <a:xfrm>
              <a:off x="0" y="748"/>
              <a:ext cx="3072" cy="374"/>
              <a:chOff x="0" y="748"/>
              <a:chExt cx="3072" cy="374"/>
            </a:xfrm>
          </p:grpSpPr>
          <p:sp>
            <p:nvSpPr>
              <p:cNvPr id="841" name="Google Shape;841;p101"/>
              <p:cNvSpPr/>
              <p:nvPr/>
            </p:nvSpPr>
            <p:spPr>
              <a:xfrm>
                <a:off x="0" y="74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42" name="Google Shape;842;p101"/>
              <p:cNvSpPr/>
              <p:nvPr/>
            </p:nvSpPr>
            <p:spPr>
              <a:xfrm>
                <a:off x="0" y="74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43" name="Google Shape;843;p101"/>
            <p:cNvGrpSpPr/>
            <p:nvPr/>
          </p:nvGrpSpPr>
          <p:grpSpPr>
            <a:xfrm>
              <a:off x="0" y="1122"/>
              <a:ext cx="3072" cy="374"/>
              <a:chOff x="0" y="1122"/>
              <a:chExt cx="3072" cy="374"/>
            </a:xfrm>
          </p:grpSpPr>
          <p:sp>
            <p:nvSpPr>
              <p:cNvPr id="844" name="Google Shape;844;p101"/>
              <p:cNvSpPr/>
              <p:nvPr/>
            </p:nvSpPr>
            <p:spPr>
              <a:xfrm>
                <a:off x="0" y="112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45" name="Google Shape;845;p101"/>
              <p:cNvSpPr/>
              <p:nvPr/>
            </p:nvSpPr>
            <p:spPr>
              <a:xfrm>
                <a:off x="0" y="112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	</a:t>
                </a:r>
                <a:endParaRPr b="1" sz="1200">
                  <a:solidFill>
                    <a:schemeClr val="dk1"/>
                  </a:solidFill>
                  <a:latin typeface="Courier New"/>
                  <a:ea typeface="Courier New"/>
                  <a:cs typeface="Courier New"/>
                  <a:sym typeface="Courier New"/>
                </a:endParaRPr>
              </a:p>
            </p:txBody>
          </p:sp>
        </p:grpSp>
        <p:grpSp>
          <p:nvGrpSpPr>
            <p:cNvPr id="846" name="Google Shape;846;p101"/>
            <p:cNvGrpSpPr/>
            <p:nvPr/>
          </p:nvGrpSpPr>
          <p:grpSpPr>
            <a:xfrm>
              <a:off x="0" y="1496"/>
              <a:ext cx="3072" cy="374"/>
              <a:chOff x="0" y="1496"/>
              <a:chExt cx="3072" cy="374"/>
            </a:xfrm>
          </p:grpSpPr>
          <p:sp>
            <p:nvSpPr>
              <p:cNvPr id="847" name="Google Shape;847;p101"/>
              <p:cNvSpPr/>
              <p:nvPr/>
            </p:nvSpPr>
            <p:spPr>
              <a:xfrm>
                <a:off x="0" y="149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48" name="Google Shape;848;p101"/>
              <p:cNvSpPr/>
              <p:nvPr/>
            </p:nvSpPr>
            <p:spPr>
              <a:xfrm>
                <a:off x="0" y="149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	</a:t>
                </a:r>
                <a:r>
                  <a:rPr b="1" lang="en-US" sz="1200">
                    <a:solidFill>
                      <a:srgbClr val="275AFF"/>
                    </a:solidFill>
                    <a:latin typeface="Courier New"/>
                    <a:ea typeface="Courier New"/>
                    <a:cs typeface="Courier New"/>
                    <a:sym typeface="Courier New"/>
                  </a:rPr>
                  <a:t>#include</a:t>
                </a:r>
                <a:r>
                  <a:rPr b="1" lang="en-US" sz="1200">
                    <a:solidFill>
                      <a:srgbClr val="000000"/>
                    </a:solidFill>
                    <a:latin typeface="Courier New"/>
                    <a:ea typeface="Courier New"/>
                    <a:cs typeface="Courier New"/>
                    <a:sym typeface="Courier New"/>
                  </a:rPr>
                  <a:t> &lt;iostream&gt;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49" name="Google Shape;849;p101"/>
            <p:cNvGrpSpPr/>
            <p:nvPr/>
          </p:nvGrpSpPr>
          <p:grpSpPr>
            <a:xfrm>
              <a:off x="0" y="1870"/>
              <a:ext cx="3072" cy="374"/>
              <a:chOff x="0" y="1870"/>
              <a:chExt cx="3072" cy="374"/>
            </a:xfrm>
          </p:grpSpPr>
          <p:sp>
            <p:nvSpPr>
              <p:cNvPr id="850" name="Google Shape;850;p101"/>
              <p:cNvSpPr/>
              <p:nvPr/>
            </p:nvSpPr>
            <p:spPr>
              <a:xfrm>
                <a:off x="0" y="187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51" name="Google Shape;851;p101"/>
              <p:cNvSpPr/>
              <p:nvPr/>
            </p:nvSpPr>
            <p:spPr>
              <a:xfrm>
                <a:off x="0" y="187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52" name="Google Shape;852;p101"/>
            <p:cNvGrpSpPr/>
            <p:nvPr/>
          </p:nvGrpSpPr>
          <p:grpSpPr>
            <a:xfrm>
              <a:off x="0" y="2244"/>
              <a:ext cx="3072" cy="374"/>
              <a:chOff x="0" y="2244"/>
              <a:chExt cx="3072" cy="374"/>
            </a:xfrm>
          </p:grpSpPr>
          <p:sp>
            <p:nvSpPr>
              <p:cNvPr id="853" name="Google Shape;853;p101"/>
              <p:cNvSpPr/>
              <p:nvPr/>
            </p:nvSpPr>
            <p:spPr>
              <a:xfrm>
                <a:off x="0" y="224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54" name="Google Shape;854;p101"/>
              <p:cNvSpPr/>
              <p:nvPr/>
            </p:nvSpPr>
            <p:spPr>
              <a:xfrm>
                <a:off x="0" y="224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	</a:t>
                </a:r>
                <a:endParaRPr b="1" sz="1200">
                  <a:solidFill>
                    <a:schemeClr val="dk1"/>
                  </a:solidFill>
                  <a:latin typeface="Courier New"/>
                  <a:ea typeface="Courier New"/>
                  <a:cs typeface="Courier New"/>
                  <a:sym typeface="Courier New"/>
                </a:endParaRPr>
              </a:p>
            </p:txBody>
          </p:sp>
        </p:grpSp>
        <p:grpSp>
          <p:nvGrpSpPr>
            <p:cNvPr id="855" name="Google Shape;855;p101"/>
            <p:cNvGrpSpPr/>
            <p:nvPr/>
          </p:nvGrpSpPr>
          <p:grpSpPr>
            <a:xfrm>
              <a:off x="0" y="2618"/>
              <a:ext cx="3072" cy="374"/>
              <a:chOff x="0" y="2618"/>
              <a:chExt cx="3072" cy="374"/>
            </a:xfrm>
          </p:grpSpPr>
          <p:sp>
            <p:nvSpPr>
              <p:cNvPr id="856" name="Google Shape;856;p101"/>
              <p:cNvSpPr/>
              <p:nvPr/>
            </p:nvSpPr>
            <p:spPr>
              <a:xfrm>
                <a:off x="0" y="261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57" name="Google Shape;857;p101"/>
              <p:cNvSpPr/>
              <p:nvPr/>
            </p:nvSpPr>
            <p:spPr>
              <a:xfrm>
                <a:off x="0" y="261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58" name="Google Shape;858;p101"/>
            <p:cNvGrpSpPr/>
            <p:nvPr/>
          </p:nvGrpSpPr>
          <p:grpSpPr>
            <a:xfrm>
              <a:off x="0" y="2992"/>
              <a:ext cx="3072" cy="374"/>
              <a:chOff x="0" y="2992"/>
              <a:chExt cx="3072" cy="374"/>
            </a:xfrm>
          </p:grpSpPr>
          <p:sp>
            <p:nvSpPr>
              <p:cNvPr id="859" name="Google Shape;859;p101"/>
              <p:cNvSpPr/>
              <p:nvPr/>
            </p:nvSpPr>
            <p:spPr>
              <a:xfrm>
                <a:off x="0" y="299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60" name="Google Shape;860;p101"/>
              <p:cNvSpPr/>
              <p:nvPr/>
            </p:nvSpPr>
            <p:spPr>
              <a:xfrm>
                <a:off x="0" y="299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	</a:t>
                </a:r>
                <a:r>
                  <a:rPr b="1" lang="en-US" sz="1200">
                    <a:solidFill>
                      <a:srgbClr val="275AFF"/>
                    </a:solidFill>
                    <a:latin typeface="Courier New"/>
                    <a:ea typeface="Courier New"/>
                    <a:cs typeface="Courier New"/>
                    <a:sym typeface="Courier New"/>
                  </a:rPr>
                  <a:t>class</a:t>
                </a:r>
                <a:r>
                  <a:rPr b="1" lang="en-US" sz="1200">
                    <a:solidFill>
                      <a:srgbClr val="000000"/>
                    </a:solidFill>
                    <a:latin typeface="Courier New"/>
                    <a:ea typeface="Courier New"/>
                    <a:cs typeface="Courier New"/>
                    <a:sym typeface="Courier New"/>
                  </a:rPr>
                  <a:t> Date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61" name="Google Shape;861;p101"/>
            <p:cNvGrpSpPr/>
            <p:nvPr/>
          </p:nvGrpSpPr>
          <p:grpSpPr>
            <a:xfrm>
              <a:off x="0" y="3366"/>
              <a:ext cx="3072" cy="374"/>
              <a:chOff x="0" y="3366"/>
              <a:chExt cx="3072" cy="374"/>
            </a:xfrm>
          </p:grpSpPr>
          <p:sp>
            <p:nvSpPr>
              <p:cNvPr id="862" name="Google Shape;862;p101"/>
              <p:cNvSpPr/>
              <p:nvPr/>
            </p:nvSpPr>
            <p:spPr>
              <a:xfrm>
                <a:off x="0" y="336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63" name="Google Shape;863;p101"/>
              <p:cNvSpPr/>
              <p:nvPr/>
            </p:nvSpPr>
            <p:spPr>
              <a:xfrm>
                <a:off x="0" y="336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friend</a:t>
                </a:r>
                <a:r>
                  <a:rPr b="1" lang="en-US" sz="1200">
                    <a:solidFill>
                      <a:srgbClr val="000000"/>
                    </a:solidFill>
                    <a:latin typeface="Courier New"/>
                    <a:ea typeface="Courier New"/>
                    <a:cs typeface="Courier New"/>
                    <a:sym typeface="Courier New"/>
                  </a:rPr>
                  <a:t> ostream &amp;operator&lt;&lt;( ostream &amp;, Date &amp;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64" name="Google Shape;864;p101"/>
            <p:cNvGrpSpPr/>
            <p:nvPr/>
          </p:nvGrpSpPr>
          <p:grpSpPr>
            <a:xfrm>
              <a:off x="0" y="3740"/>
              <a:ext cx="3072" cy="374"/>
              <a:chOff x="0" y="3740"/>
              <a:chExt cx="3072" cy="374"/>
            </a:xfrm>
          </p:grpSpPr>
          <p:sp>
            <p:nvSpPr>
              <p:cNvPr id="865" name="Google Shape;865;p101"/>
              <p:cNvSpPr/>
              <p:nvPr/>
            </p:nvSpPr>
            <p:spPr>
              <a:xfrm>
                <a:off x="0" y="374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66" name="Google Shape;866;p101"/>
              <p:cNvSpPr/>
              <p:nvPr/>
            </p:nvSpPr>
            <p:spPr>
              <a:xfrm>
                <a:off x="0" y="374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67" name="Google Shape;867;p101"/>
            <p:cNvGrpSpPr/>
            <p:nvPr/>
          </p:nvGrpSpPr>
          <p:grpSpPr>
            <a:xfrm>
              <a:off x="0" y="4114"/>
              <a:ext cx="3072" cy="374"/>
              <a:chOff x="0" y="4114"/>
              <a:chExt cx="3072" cy="374"/>
            </a:xfrm>
          </p:grpSpPr>
          <p:sp>
            <p:nvSpPr>
              <p:cNvPr id="868" name="Google Shape;868;p101"/>
              <p:cNvSpPr/>
              <p:nvPr/>
            </p:nvSpPr>
            <p:spPr>
              <a:xfrm>
                <a:off x="0" y="411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69" name="Google Shape;869;p101"/>
              <p:cNvSpPr/>
              <p:nvPr/>
            </p:nvSpPr>
            <p:spPr>
              <a:xfrm>
                <a:off x="0" y="411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	</a:t>
                </a:r>
                <a:r>
                  <a:rPr b="1" lang="en-US" sz="1200">
                    <a:solidFill>
                      <a:srgbClr val="275AFF"/>
                    </a:solidFill>
                    <a:latin typeface="Courier New"/>
                    <a:ea typeface="Courier New"/>
                    <a:cs typeface="Courier New"/>
                    <a:sym typeface="Courier New"/>
                  </a:rPr>
                  <a:t>public:</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70" name="Google Shape;870;p101"/>
            <p:cNvGrpSpPr/>
            <p:nvPr/>
          </p:nvGrpSpPr>
          <p:grpSpPr>
            <a:xfrm>
              <a:off x="0" y="4488"/>
              <a:ext cx="3072" cy="374"/>
              <a:chOff x="0" y="4488"/>
              <a:chExt cx="3072" cy="374"/>
            </a:xfrm>
          </p:grpSpPr>
          <p:sp>
            <p:nvSpPr>
              <p:cNvPr id="871" name="Google Shape;871;p101"/>
              <p:cNvSpPr/>
              <p:nvPr/>
            </p:nvSpPr>
            <p:spPr>
              <a:xfrm>
                <a:off x="0" y="448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72" name="Google Shape;872;p101"/>
              <p:cNvSpPr/>
              <p:nvPr/>
            </p:nvSpPr>
            <p:spPr>
              <a:xfrm>
                <a:off x="0" y="448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	</a:t>
                </a:r>
                <a:r>
                  <a:rPr b="1" lang="en-US" sz="1200">
                    <a:solidFill>
                      <a:srgbClr val="000000"/>
                    </a:solidFill>
                    <a:latin typeface="Courier New"/>
                    <a:ea typeface="Courier New"/>
                    <a:cs typeface="Courier New"/>
                    <a:sym typeface="Courier New"/>
                  </a:rPr>
                  <a:t>   Date(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m = 1,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d = 1,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y = 1900 ); </a:t>
                </a:r>
                <a:r>
                  <a:rPr b="1" lang="en-US" sz="1200">
                    <a:solidFill>
                      <a:srgbClr val="33CC33"/>
                    </a:solidFill>
                    <a:latin typeface="Courier New"/>
                    <a:ea typeface="Courier New"/>
                    <a:cs typeface="Courier New"/>
                    <a:sym typeface="Courier New"/>
                  </a:rPr>
                  <a:t>// constructor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73" name="Google Shape;873;p101"/>
            <p:cNvGrpSpPr/>
            <p:nvPr/>
          </p:nvGrpSpPr>
          <p:grpSpPr>
            <a:xfrm>
              <a:off x="0" y="4862"/>
              <a:ext cx="3072" cy="374"/>
              <a:chOff x="0" y="4862"/>
              <a:chExt cx="3072" cy="374"/>
            </a:xfrm>
          </p:grpSpPr>
          <p:sp>
            <p:nvSpPr>
              <p:cNvPr id="874" name="Google Shape;874;p101"/>
              <p:cNvSpPr/>
              <p:nvPr/>
            </p:nvSpPr>
            <p:spPr>
              <a:xfrm>
                <a:off x="0" y="486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75" name="Google Shape;875;p101"/>
              <p:cNvSpPr/>
              <p:nvPr/>
            </p:nvSpPr>
            <p:spPr>
              <a:xfrm>
                <a:off x="0" y="486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void</a:t>
                </a:r>
                <a:r>
                  <a:rPr b="1" lang="en-US" sz="1200">
                    <a:solidFill>
                      <a:srgbClr val="000000"/>
                    </a:solidFill>
                    <a:latin typeface="Courier New"/>
                    <a:ea typeface="Courier New"/>
                    <a:cs typeface="Courier New"/>
                    <a:sym typeface="Courier New"/>
                  </a:rPr>
                  <a:t> setDate(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 </a:t>
                </a:r>
                <a:r>
                  <a:rPr b="1" lang="en-US" sz="1200">
                    <a:solidFill>
                      <a:srgbClr val="33CC33"/>
                    </a:solidFill>
                    <a:latin typeface="Courier New"/>
                    <a:ea typeface="Courier New"/>
                    <a:cs typeface="Courier New"/>
                    <a:sym typeface="Courier New"/>
                  </a:rPr>
                  <a:t>// set the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76" name="Google Shape;876;p101"/>
            <p:cNvGrpSpPr/>
            <p:nvPr/>
          </p:nvGrpSpPr>
          <p:grpSpPr>
            <a:xfrm>
              <a:off x="0" y="5236"/>
              <a:ext cx="3072" cy="374"/>
              <a:chOff x="0" y="5236"/>
              <a:chExt cx="3072" cy="374"/>
            </a:xfrm>
          </p:grpSpPr>
          <p:sp>
            <p:nvSpPr>
              <p:cNvPr id="877" name="Google Shape;877;p101"/>
              <p:cNvSpPr/>
              <p:nvPr/>
            </p:nvSpPr>
            <p:spPr>
              <a:xfrm>
                <a:off x="0" y="523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78" name="Google Shape;878;p101"/>
              <p:cNvSpPr/>
              <p:nvPr/>
            </p:nvSpPr>
            <p:spPr>
              <a:xfrm>
                <a:off x="0" y="523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	</a:t>
                </a:r>
                <a:r>
                  <a:rPr b="1" lang="en-US" sz="1200">
                    <a:solidFill>
                      <a:srgbClr val="000000"/>
                    </a:solidFill>
                    <a:latin typeface="Courier New"/>
                    <a:ea typeface="Courier New"/>
                    <a:cs typeface="Courier New"/>
                    <a:sym typeface="Courier New"/>
                  </a:rPr>
                  <a:t>   Date &amp;operator++();            </a:t>
                </a:r>
                <a:r>
                  <a:rPr b="1" lang="en-US" sz="1200">
                    <a:solidFill>
                      <a:srgbClr val="33CC33"/>
                    </a:solidFill>
                    <a:latin typeface="Courier New"/>
                    <a:ea typeface="Courier New"/>
                    <a:cs typeface="Courier New"/>
                    <a:sym typeface="Courier New"/>
                  </a:rPr>
                  <a:t>// preincrement operator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79" name="Google Shape;879;p101"/>
            <p:cNvGrpSpPr/>
            <p:nvPr/>
          </p:nvGrpSpPr>
          <p:grpSpPr>
            <a:xfrm>
              <a:off x="0" y="5610"/>
              <a:ext cx="3072" cy="374"/>
              <a:chOff x="0" y="5610"/>
              <a:chExt cx="3072" cy="374"/>
            </a:xfrm>
          </p:grpSpPr>
          <p:sp>
            <p:nvSpPr>
              <p:cNvPr id="880" name="Google Shape;880;p101"/>
              <p:cNvSpPr/>
              <p:nvPr/>
            </p:nvSpPr>
            <p:spPr>
              <a:xfrm>
                <a:off x="0" y="561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81" name="Google Shape;881;p101"/>
              <p:cNvSpPr/>
              <p:nvPr/>
            </p:nvSpPr>
            <p:spPr>
              <a:xfrm>
                <a:off x="0" y="561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	</a:t>
                </a:r>
                <a:r>
                  <a:rPr b="1" lang="en-US" sz="1200">
                    <a:solidFill>
                      <a:srgbClr val="000000"/>
                    </a:solidFill>
                    <a:latin typeface="Courier New"/>
                    <a:ea typeface="Courier New"/>
                    <a:cs typeface="Courier New"/>
                    <a:sym typeface="Courier New"/>
                  </a:rPr>
                  <a:t>   Date operator++(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      </a:t>
                </a:r>
                <a:r>
                  <a:rPr b="1" lang="en-US" sz="1200">
                    <a:solidFill>
                      <a:srgbClr val="33CC33"/>
                    </a:solidFill>
                    <a:latin typeface="Courier New"/>
                    <a:ea typeface="Courier New"/>
                    <a:cs typeface="Courier New"/>
                    <a:sym typeface="Courier New"/>
                  </a:rPr>
                  <a:t>  // postincrement operator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82" name="Google Shape;882;p101"/>
            <p:cNvGrpSpPr/>
            <p:nvPr/>
          </p:nvGrpSpPr>
          <p:grpSpPr>
            <a:xfrm>
              <a:off x="0" y="5984"/>
              <a:ext cx="3072" cy="374"/>
              <a:chOff x="0" y="5984"/>
              <a:chExt cx="3072" cy="374"/>
            </a:xfrm>
          </p:grpSpPr>
          <p:sp>
            <p:nvSpPr>
              <p:cNvPr id="883" name="Google Shape;883;p101"/>
              <p:cNvSpPr/>
              <p:nvPr/>
            </p:nvSpPr>
            <p:spPr>
              <a:xfrm>
                <a:off x="0" y="598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84" name="Google Shape;884;p101"/>
              <p:cNvSpPr/>
              <p:nvPr/>
            </p:nvSpPr>
            <p:spPr>
              <a:xfrm>
                <a:off x="0" y="598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17	</a:t>
                </a:r>
                <a:r>
                  <a:rPr b="1" lang="en-US" sz="1200">
                    <a:solidFill>
                      <a:srgbClr val="000000"/>
                    </a:solidFill>
                    <a:latin typeface="Courier New"/>
                    <a:ea typeface="Courier New"/>
                    <a:cs typeface="Courier New"/>
                    <a:sym typeface="Courier New"/>
                  </a:rPr>
                  <a:t>   Date &amp;operator+=(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 </a:t>
                </a:r>
                <a:r>
                  <a:rPr b="1" lang="en-US" sz="1200">
                    <a:solidFill>
                      <a:srgbClr val="33CC33"/>
                    </a:solidFill>
                    <a:latin typeface="Courier New"/>
                    <a:ea typeface="Courier New"/>
                    <a:cs typeface="Courier New"/>
                    <a:sym typeface="Courier New"/>
                  </a:rPr>
                  <a:t>// add days, modify object</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85" name="Google Shape;885;p101"/>
            <p:cNvGrpSpPr/>
            <p:nvPr/>
          </p:nvGrpSpPr>
          <p:grpSpPr>
            <a:xfrm>
              <a:off x="0" y="6358"/>
              <a:ext cx="3072" cy="374"/>
              <a:chOff x="0" y="6358"/>
              <a:chExt cx="3072" cy="374"/>
            </a:xfrm>
          </p:grpSpPr>
          <p:sp>
            <p:nvSpPr>
              <p:cNvPr id="886" name="Google Shape;886;p101"/>
              <p:cNvSpPr/>
              <p:nvPr/>
            </p:nvSpPr>
            <p:spPr>
              <a:xfrm>
                <a:off x="0" y="635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87" name="Google Shape;887;p101"/>
              <p:cNvSpPr/>
              <p:nvPr/>
            </p:nvSpPr>
            <p:spPr>
              <a:xfrm>
                <a:off x="0" y="635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18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bool</a:t>
                </a:r>
                <a:r>
                  <a:rPr b="1" lang="en-US" sz="1200">
                    <a:solidFill>
                      <a:srgbClr val="000000"/>
                    </a:solidFill>
                    <a:latin typeface="Courier New"/>
                    <a:ea typeface="Courier New"/>
                    <a:cs typeface="Courier New"/>
                    <a:sym typeface="Courier New"/>
                  </a:rPr>
                  <a:t> leapYear(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    </a:t>
                </a:r>
                <a:r>
                  <a:rPr b="1" lang="en-US" sz="1200">
                    <a:solidFill>
                      <a:srgbClr val="33CC33"/>
                    </a:solidFill>
                    <a:latin typeface="Courier New"/>
                    <a:ea typeface="Courier New"/>
                    <a:cs typeface="Courier New"/>
                    <a:sym typeface="Courier New"/>
                  </a:rPr>
                  <a:t>// is this a leap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88" name="Google Shape;888;p101"/>
            <p:cNvGrpSpPr/>
            <p:nvPr/>
          </p:nvGrpSpPr>
          <p:grpSpPr>
            <a:xfrm>
              <a:off x="0" y="6732"/>
              <a:ext cx="3072" cy="374"/>
              <a:chOff x="0" y="6732"/>
              <a:chExt cx="3072" cy="374"/>
            </a:xfrm>
          </p:grpSpPr>
          <p:sp>
            <p:nvSpPr>
              <p:cNvPr id="889" name="Google Shape;889;p101"/>
              <p:cNvSpPr/>
              <p:nvPr/>
            </p:nvSpPr>
            <p:spPr>
              <a:xfrm>
                <a:off x="0" y="673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90" name="Google Shape;890;p101"/>
              <p:cNvSpPr/>
              <p:nvPr/>
            </p:nvSpPr>
            <p:spPr>
              <a:xfrm>
                <a:off x="0" y="673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19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bool</a:t>
                </a:r>
                <a:r>
                  <a:rPr b="1" lang="en-US" sz="1200">
                    <a:solidFill>
                      <a:srgbClr val="000000"/>
                    </a:solidFill>
                    <a:latin typeface="Courier New"/>
                    <a:ea typeface="Courier New"/>
                    <a:cs typeface="Courier New"/>
                    <a:sym typeface="Courier New"/>
                  </a:rPr>
                  <a:t> endOfMonth(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  </a:t>
                </a:r>
                <a:r>
                  <a:rPr b="1" lang="en-US" sz="1200">
                    <a:solidFill>
                      <a:srgbClr val="33CC33"/>
                    </a:solidFill>
                    <a:latin typeface="Courier New"/>
                    <a:ea typeface="Courier New"/>
                    <a:cs typeface="Courier New"/>
                    <a:sym typeface="Courier New"/>
                  </a:rPr>
                  <a:t>// is this end of month?</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91" name="Google Shape;891;p101"/>
            <p:cNvGrpSpPr/>
            <p:nvPr/>
          </p:nvGrpSpPr>
          <p:grpSpPr>
            <a:xfrm>
              <a:off x="0" y="7106"/>
              <a:ext cx="3072" cy="374"/>
              <a:chOff x="0" y="7106"/>
              <a:chExt cx="3072" cy="374"/>
            </a:xfrm>
          </p:grpSpPr>
          <p:sp>
            <p:nvSpPr>
              <p:cNvPr id="892" name="Google Shape;892;p101"/>
              <p:cNvSpPr/>
              <p:nvPr/>
            </p:nvSpPr>
            <p:spPr>
              <a:xfrm>
                <a:off x="0" y="710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93" name="Google Shape;893;p101"/>
              <p:cNvSpPr/>
              <p:nvPr/>
            </p:nvSpPr>
            <p:spPr>
              <a:xfrm>
                <a:off x="0" y="710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20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94" name="Google Shape;894;p101"/>
            <p:cNvGrpSpPr/>
            <p:nvPr/>
          </p:nvGrpSpPr>
          <p:grpSpPr>
            <a:xfrm>
              <a:off x="0" y="7480"/>
              <a:ext cx="3072" cy="374"/>
              <a:chOff x="0" y="7480"/>
              <a:chExt cx="3072" cy="374"/>
            </a:xfrm>
          </p:grpSpPr>
          <p:sp>
            <p:nvSpPr>
              <p:cNvPr id="895" name="Google Shape;895;p101"/>
              <p:cNvSpPr/>
              <p:nvPr/>
            </p:nvSpPr>
            <p:spPr>
              <a:xfrm>
                <a:off x="0" y="748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96" name="Google Shape;896;p101"/>
              <p:cNvSpPr/>
              <p:nvPr/>
            </p:nvSpPr>
            <p:spPr>
              <a:xfrm>
                <a:off x="0" y="748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21	</a:t>
                </a:r>
                <a:r>
                  <a:rPr b="1" lang="en-US" sz="1200">
                    <a:solidFill>
                      <a:srgbClr val="275AFF"/>
                    </a:solidFill>
                    <a:latin typeface="Courier New"/>
                    <a:ea typeface="Courier New"/>
                    <a:cs typeface="Courier New"/>
                    <a:sym typeface="Courier New"/>
                  </a:rPr>
                  <a:t>private: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897" name="Google Shape;897;p101"/>
            <p:cNvGrpSpPr/>
            <p:nvPr/>
          </p:nvGrpSpPr>
          <p:grpSpPr>
            <a:xfrm>
              <a:off x="0" y="7854"/>
              <a:ext cx="3072" cy="374"/>
              <a:chOff x="0" y="7854"/>
              <a:chExt cx="3072" cy="374"/>
            </a:xfrm>
          </p:grpSpPr>
          <p:sp>
            <p:nvSpPr>
              <p:cNvPr id="898" name="Google Shape;898;p101"/>
              <p:cNvSpPr/>
              <p:nvPr/>
            </p:nvSpPr>
            <p:spPr>
              <a:xfrm>
                <a:off x="0" y="785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899" name="Google Shape;899;p101"/>
              <p:cNvSpPr/>
              <p:nvPr/>
            </p:nvSpPr>
            <p:spPr>
              <a:xfrm>
                <a:off x="0" y="785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22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month;</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00" name="Google Shape;900;p101"/>
            <p:cNvGrpSpPr/>
            <p:nvPr/>
          </p:nvGrpSpPr>
          <p:grpSpPr>
            <a:xfrm>
              <a:off x="0" y="8228"/>
              <a:ext cx="3072" cy="374"/>
              <a:chOff x="0" y="8228"/>
              <a:chExt cx="3072" cy="374"/>
            </a:xfrm>
          </p:grpSpPr>
          <p:sp>
            <p:nvSpPr>
              <p:cNvPr id="901" name="Google Shape;901;p101"/>
              <p:cNvSpPr/>
              <p:nvPr/>
            </p:nvSpPr>
            <p:spPr>
              <a:xfrm>
                <a:off x="0" y="822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02" name="Google Shape;902;p101"/>
              <p:cNvSpPr/>
              <p:nvPr/>
            </p:nvSpPr>
            <p:spPr>
              <a:xfrm>
                <a:off x="0" y="822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23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day;</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03" name="Google Shape;903;p101"/>
            <p:cNvGrpSpPr/>
            <p:nvPr/>
          </p:nvGrpSpPr>
          <p:grpSpPr>
            <a:xfrm>
              <a:off x="0" y="8602"/>
              <a:ext cx="3072" cy="374"/>
              <a:chOff x="0" y="8602"/>
              <a:chExt cx="3072" cy="374"/>
            </a:xfrm>
          </p:grpSpPr>
          <p:sp>
            <p:nvSpPr>
              <p:cNvPr id="904" name="Google Shape;904;p101"/>
              <p:cNvSpPr/>
              <p:nvPr/>
            </p:nvSpPr>
            <p:spPr>
              <a:xfrm>
                <a:off x="0" y="860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05" name="Google Shape;905;p101"/>
              <p:cNvSpPr/>
              <p:nvPr/>
            </p:nvSpPr>
            <p:spPr>
              <a:xfrm>
                <a:off x="0" y="860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24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year;</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06" name="Google Shape;906;p101"/>
            <p:cNvGrpSpPr/>
            <p:nvPr/>
          </p:nvGrpSpPr>
          <p:grpSpPr>
            <a:xfrm>
              <a:off x="0" y="8976"/>
              <a:ext cx="3072" cy="374"/>
              <a:chOff x="0" y="8976"/>
              <a:chExt cx="3072" cy="374"/>
            </a:xfrm>
          </p:grpSpPr>
          <p:sp>
            <p:nvSpPr>
              <p:cNvPr id="907" name="Google Shape;907;p101"/>
              <p:cNvSpPr/>
              <p:nvPr/>
            </p:nvSpPr>
            <p:spPr>
              <a:xfrm>
                <a:off x="0" y="897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08" name="Google Shape;908;p101"/>
              <p:cNvSpPr/>
              <p:nvPr/>
            </p:nvSpPr>
            <p:spPr>
              <a:xfrm>
                <a:off x="0" y="897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25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09" name="Google Shape;909;p101"/>
            <p:cNvGrpSpPr/>
            <p:nvPr/>
          </p:nvGrpSpPr>
          <p:grpSpPr>
            <a:xfrm>
              <a:off x="0" y="9350"/>
              <a:ext cx="3072" cy="374"/>
              <a:chOff x="0" y="9350"/>
              <a:chExt cx="3072" cy="374"/>
            </a:xfrm>
          </p:grpSpPr>
          <p:sp>
            <p:nvSpPr>
              <p:cNvPr id="910" name="Google Shape;910;p101"/>
              <p:cNvSpPr/>
              <p:nvPr/>
            </p:nvSpPr>
            <p:spPr>
              <a:xfrm>
                <a:off x="0" y="935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11" name="Google Shape;911;p101"/>
              <p:cNvSpPr/>
              <p:nvPr/>
            </p:nvSpPr>
            <p:spPr>
              <a:xfrm>
                <a:off x="0" y="935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26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static int</a:t>
                </a:r>
                <a:r>
                  <a:rPr b="1" lang="en-US" sz="1200">
                    <a:solidFill>
                      <a:srgbClr val="000000"/>
                    </a:solidFill>
                    <a:latin typeface="Courier New"/>
                    <a:ea typeface="Courier New"/>
                    <a:cs typeface="Courier New"/>
                    <a:sym typeface="Courier New"/>
                  </a:rPr>
                  <a:t> days[];       </a:t>
                </a:r>
                <a:r>
                  <a:rPr b="1" lang="en-US" sz="1200">
                    <a:solidFill>
                      <a:srgbClr val="33CC33"/>
                    </a:solidFill>
                    <a:latin typeface="Courier New"/>
                    <a:ea typeface="Courier New"/>
                    <a:cs typeface="Courier New"/>
                    <a:sym typeface="Courier New"/>
                  </a:rPr>
                  <a:t>// array of days per month</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12" name="Google Shape;912;p101"/>
            <p:cNvGrpSpPr/>
            <p:nvPr/>
          </p:nvGrpSpPr>
          <p:grpSpPr>
            <a:xfrm>
              <a:off x="0" y="9724"/>
              <a:ext cx="3072" cy="374"/>
              <a:chOff x="0" y="9724"/>
              <a:chExt cx="3072" cy="374"/>
            </a:xfrm>
          </p:grpSpPr>
          <p:sp>
            <p:nvSpPr>
              <p:cNvPr id="913" name="Google Shape;913;p101"/>
              <p:cNvSpPr/>
              <p:nvPr/>
            </p:nvSpPr>
            <p:spPr>
              <a:xfrm>
                <a:off x="0" y="972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14" name="Google Shape;914;p101"/>
              <p:cNvSpPr/>
              <p:nvPr/>
            </p:nvSpPr>
            <p:spPr>
              <a:xfrm>
                <a:off x="0" y="972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27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void</a:t>
                </a:r>
                <a:r>
                  <a:rPr b="1" lang="en-US" sz="1200">
                    <a:solidFill>
                      <a:srgbClr val="000000"/>
                    </a:solidFill>
                    <a:latin typeface="Courier New"/>
                    <a:ea typeface="Courier New"/>
                    <a:cs typeface="Courier New"/>
                    <a:sym typeface="Courier New"/>
                  </a:rPr>
                  <a:t> helpIncrement();          </a:t>
                </a:r>
                <a:r>
                  <a:rPr b="1" lang="en-US" sz="1200">
                    <a:solidFill>
                      <a:srgbClr val="33CC33"/>
                    </a:solidFill>
                    <a:latin typeface="Courier New"/>
                    <a:ea typeface="Courier New"/>
                    <a:cs typeface="Courier New"/>
                    <a:sym typeface="Courier New"/>
                  </a:rPr>
                  <a:t>// utility function</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15" name="Google Shape;915;p101"/>
            <p:cNvGrpSpPr/>
            <p:nvPr/>
          </p:nvGrpSpPr>
          <p:grpSpPr>
            <a:xfrm>
              <a:off x="0" y="10098"/>
              <a:ext cx="3072" cy="374"/>
              <a:chOff x="0" y="10098"/>
              <a:chExt cx="3072" cy="374"/>
            </a:xfrm>
          </p:grpSpPr>
          <p:sp>
            <p:nvSpPr>
              <p:cNvPr id="916" name="Google Shape;916;p101"/>
              <p:cNvSpPr/>
              <p:nvPr/>
            </p:nvSpPr>
            <p:spPr>
              <a:xfrm>
                <a:off x="0" y="1009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17" name="Google Shape;917;p101"/>
              <p:cNvSpPr/>
              <p:nvPr/>
            </p:nvSpPr>
            <p:spPr>
              <a:xfrm>
                <a:off x="0" y="1009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18" name="Google Shape;918;p101"/>
            <p:cNvGrpSpPr/>
            <p:nvPr/>
          </p:nvGrpSpPr>
          <p:grpSpPr>
            <a:xfrm>
              <a:off x="0" y="10472"/>
              <a:ext cx="3072" cy="374"/>
              <a:chOff x="0" y="10472"/>
              <a:chExt cx="3072" cy="374"/>
            </a:xfrm>
          </p:grpSpPr>
          <p:sp>
            <p:nvSpPr>
              <p:cNvPr id="919" name="Google Shape;919;p101"/>
              <p:cNvSpPr/>
              <p:nvPr/>
            </p:nvSpPr>
            <p:spPr>
              <a:xfrm>
                <a:off x="0" y="1047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20" name="Google Shape;920;p101"/>
              <p:cNvSpPr/>
              <p:nvPr/>
            </p:nvSpPr>
            <p:spPr>
              <a:xfrm>
                <a:off x="0" y="1047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29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21" name="Google Shape;921;p101"/>
            <p:cNvGrpSpPr/>
            <p:nvPr/>
          </p:nvGrpSpPr>
          <p:grpSpPr>
            <a:xfrm>
              <a:off x="0" y="10846"/>
              <a:ext cx="3072" cy="374"/>
              <a:chOff x="0" y="10846"/>
              <a:chExt cx="3072" cy="374"/>
            </a:xfrm>
          </p:grpSpPr>
          <p:sp>
            <p:nvSpPr>
              <p:cNvPr id="922" name="Google Shape;922;p101"/>
              <p:cNvSpPr/>
              <p:nvPr/>
            </p:nvSpPr>
            <p:spPr>
              <a:xfrm>
                <a:off x="0" y="1084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23" name="Google Shape;923;p101"/>
              <p:cNvSpPr/>
              <p:nvPr/>
            </p:nvSpPr>
            <p:spPr>
              <a:xfrm>
                <a:off x="0" y="1084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30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grpSp>
        <p:nvGrpSpPr>
          <p:cNvPr id="928" name="Google Shape;928;p102"/>
          <p:cNvGrpSpPr/>
          <p:nvPr/>
        </p:nvGrpSpPr>
        <p:grpSpPr>
          <a:xfrm>
            <a:off x="0" y="0"/>
            <a:ext cx="6781800" cy="6858000"/>
            <a:chOff x="0" y="0"/>
            <a:chExt cx="3072" cy="12342"/>
          </a:xfrm>
        </p:grpSpPr>
        <p:grpSp>
          <p:nvGrpSpPr>
            <p:cNvPr id="929" name="Google Shape;929;p102"/>
            <p:cNvGrpSpPr/>
            <p:nvPr/>
          </p:nvGrpSpPr>
          <p:grpSpPr>
            <a:xfrm>
              <a:off x="0" y="0"/>
              <a:ext cx="3072" cy="374"/>
              <a:chOff x="0" y="0"/>
              <a:chExt cx="3072" cy="374"/>
            </a:xfrm>
          </p:grpSpPr>
          <p:sp>
            <p:nvSpPr>
              <p:cNvPr id="930" name="Google Shape;930;p102"/>
              <p:cNvSpPr/>
              <p:nvPr/>
            </p:nvSpPr>
            <p:spPr>
              <a:xfrm>
                <a:off x="0" y="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31" name="Google Shape;931;p102"/>
              <p:cNvSpPr/>
              <p:nvPr/>
            </p:nvSpPr>
            <p:spPr>
              <a:xfrm>
                <a:off x="0" y="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31	</a:t>
                </a:r>
                <a:r>
                  <a:rPr b="1" lang="en-US" sz="1200">
                    <a:solidFill>
                      <a:srgbClr val="33CC33"/>
                    </a:solidFill>
                    <a:latin typeface="Courier New"/>
                    <a:ea typeface="Courier New"/>
                    <a:cs typeface="Courier New"/>
                    <a:sym typeface="Courier New"/>
                  </a:rPr>
                  <a:t>// Fig. 8.6: date1.cpp</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32" name="Google Shape;932;p102"/>
            <p:cNvGrpSpPr/>
            <p:nvPr/>
          </p:nvGrpSpPr>
          <p:grpSpPr>
            <a:xfrm>
              <a:off x="0" y="374"/>
              <a:ext cx="3072" cy="374"/>
              <a:chOff x="0" y="374"/>
              <a:chExt cx="3072" cy="374"/>
            </a:xfrm>
          </p:grpSpPr>
          <p:sp>
            <p:nvSpPr>
              <p:cNvPr id="933" name="Google Shape;933;p102"/>
              <p:cNvSpPr/>
              <p:nvPr/>
            </p:nvSpPr>
            <p:spPr>
              <a:xfrm>
                <a:off x="0" y="37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34" name="Google Shape;934;p102"/>
              <p:cNvSpPr/>
              <p:nvPr/>
            </p:nvSpPr>
            <p:spPr>
              <a:xfrm>
                <a:off x="0" y="37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32	</a:t>
                </a:r>
                <a:r>
                  <a:rPr b="1" lang="en-US" sz="1200">
                    <a:solidFill>
                      <a:srgbClr val="33CC33"/>
                    </a:solidFill>
                    <a:latin typeface="Courier New"/>
                    <a:ea typeface="Courier New"/>
                    <a:cs typeface="Courier New"/>
                    <a:sym typeface="Courier New"/>
                  </a:rPr>
                  <a:t>// Member function definitions for Date class</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35" name="Google Shape;935;p102"/>
            <p:cNvGrpSpPr/>
            <p:nvPr/>
          </p:nvGrpSpPr>
          <p:grpSpPr>
            <a:xfrm>
              <a:off x="0" y="748"/>
              <a:ext cx="3072" cy="374"/>
              <a:chOff x="0" y="748"/>
              <a:chExt cx="3072" cy="374"/>
            </a:xfrm>
          </p:grpSpPr>
          <p:sp>
            <p:nvSpPr>
              <p:cNvPr id="936" name="Google Shape;936;p102"/>
              <p:cNvSpPr/>
              <p:nvPr/>
            </p:nvSpPr>
            <p:spPr>
              <a:xfrm>
                <a:off x="0" y="74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37" name="Google Shape;937;p102"/>
              <p:cNvSpPr/>
              <p:nvPr/>
            </p:nvSpPr>
            <p:spPr>
              <a:xfrm>
                <a:off x="0" y="74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33	</a:t>
                </a:r>
                <a:r>
                  <a:rPr b="1" lang="en-US" sz="1200">
                    <a:solidFill>
                      <a:srgbClr val="275AFF"/>
                    </a:solidFill>
                    <a:latin typeface="Courier New"/>
                    <a:ea typeface="Courier New"/>
                    <a:cs typeface="Courier New"/>
                    <a:sym typeface="Courier New"/>
                  </a:rPr>
                  <a:t>#include</a:t>
                </a:r>
                <a:r>
                  <a:rPr b="1" lang="en-US" sz="1200">
                    <a:solidFill>
                      <a:srgbClr val="000000"/>
                    </a:solidFill>
                    <a:latin typeface="Courier New"/>
                    <a:ea typeface="Courier New"/>
                    <a:cs typeface="Courier New"/>
                    <a:sym typeface="Courier New"/>
                  </a:rPr>
                  <a:t> &lt;iostream&gt;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38" name="Google Shape;938;p102"/>
            <p:cNvGrpSpPr/>
            <p:nvPr/>
          </p:nvGrpSpPr>
          <p:grpSpPr>
            <a:xfrm>
              <a:off x="0" y="1122"/>
              <a:ext cx="3072" cy="374"/>
              <a:chOff x="0" y="1122"/>
              <a:chExt cx="3072" cy="374"/>
            </a:xfrm>
          </p:grpSpPr>
          <p:sp>
            <p:nvSpPr>
              <p:cNvPr id="939" name="Google Shape;939;p102"/>
              <p:cNvSpPr/>
              <p:nvPr/>
            </p:nvSpPr>
            <p:spPr>
              <a:xfrm>
                <a:off x="0" y="112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40" name="Google Shape;940;p102"/>
              <p:cNvSpPr/>
              <p:nvPr/>
            </p:nvSpPr>
            <p:spPr>
              <a:xfrm>
                <a:off x="0" y="112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34	</a:t>
                </a:r>
                <a:r>
                  <a:rPr b="1" lang="en-US" sz="1200">
                    <a:solidFill>
                      <a:srgbClr val="275AFF"/>
                    </a:solidFill>
                    <a:latin typeface="Courier New"/>
                    <a:ea typeface="Courier New"/>
                    <a:cs typeface="Courier New"/>
                    <a:sym typeface="Courier New"/>
                  </a:rPr>
                  <a:t>#include</a:t>
                </a:r>
                <a:r>
                  <a:rPr b="1" lang="en-US" sz="1200">
                    <a:solidFill>
                      <a:srgbClr val="000000"/>
                    </a:solidFill>
                    <a:latin typeface="Courier New"/>
                    <a:ea typeface="Courier New"/>
                    <a:cs typeface="Courier New"/>
                    <a:sym typeface="Courier New"/>
                  </a:rPr>
                  <a:t> "date1.h"</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41" name="Google Shape;941;p102"/>
            <p:cNvGrpSpPr/>
            <p:nvPr/>
          </p:nvGrpSpPr>
          <p:grpSpPr>
            <a:xfrm>
              <a:off x="0" y="1496"/>
              <a:ext cx="3072" cy="374"/>
              <a:chOff x="0" y="1496"/>
              <a:chExt cx="3072" cy="374"/>
            </a:xfrm>
          </p:grpSpPr>
          <p:sp>
            <p:nvSpPr>
              <p:cNvPr id="942" name="Google Shape;942;p102"/>
              <p:cNvSpPr/>
              <p:nvPr/>
            </p:nvSpPr>
            <p:spPr>
              <a:xfrm>
                <a:off x="0" y="149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43" name="Google Shape;943;p102"/>
              <p:cNvSpPr/>
              <p:nvPr/>
            </p:nvSpPr>
            <p:spPr>
              <a:xfrm>
                <a:off x="0" y="149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35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44" name="Google Shape;944;p102"/>
            <p:cNvGrpSpPr/>
            <p:nvPr/>
          </p:nvGrpSpPr>
          <p:grpSpPr>
            <a:xfrm>
              <a:off x="0" y="1870"/>
              <a:ext cx="3072" cy="374"/>
              <a:chOff x="0" y="1870"/>
              <a:chExt cx="3072" cy="374"/>
            </a:xfrm>
          </p:grpSpPr>
          <p:sp>
            <p:nvSpPr>
              <p:cNvPr id="945" name="Google Shape;945;p102"/>
              <p:cNvSpPr/>
              <p:nvPr/>
            </p:nvSpPr>
            <p:spPr>
              <a:xfrm>
                <a:off x="0" y="187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46" name="Google Shape;946;p102"/>
              <p:cNvSpPr/>
              <p:nvPr/>
            </p:nvSpPr>
            <p:spPr>
              <a:xfrm>
                <a:off x="0" y="187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36	</a:t>
                </a:r>
                <a:r>
                  <a:rPr b="1" lang="en-US" sz="1200">
                    <a:solidFill>
                      <a:srgbClr val="33CC33"/>
                    </a:solidFill>
                    <a:latin typeface="Courier New"/>
                    <a:ea typeface="Courier New"/>
                    <a:cs typeface="Courier New"/>
                    <a:sym typeface="Courier New"/>
                  </a:rPr>
                  <a:t>// Initialize static member at file scope;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47" name="Google Shape;947;p102"/>
            <p:cNvGrpSpPr/>
            <p:nvPr/>
          </p:nvGrpSpPr>
          <p:grpSpPr>
            <a:xfrm>
              <a:off x="0" y="2244"/>
              <a:ext cx="3072" cy="374"/>
              <a:chOff x="0" y="2244"/>
              <a:chExt cx="3072" cy="374"/>
            </a:xfrm>
          </p:grpSpPr>
          <p:sp>
            <p:nvSpPr>
              <p:cNvPr id="948" name="Google Shape;948;p102"/>
              <p:cNvSpPr/>
              <p:nvPr/>
            </p:nvSpPr>
            <p:spPr>
              <a:xfrm>
                <a:off x="0" y="224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49" name="Google Shape;949;p102"/>
              <p:cNvSpPr/>
              <p:nvPr/>
            </p:nvSpPr>
            <p:spPr>
              <a:xfrm>
                <a:off x="0" y="224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37	</a:t>
                </a:r>
                <a:r>
                  <a:rPr b="1" lang="en-US" sz="1200">
                    <a:solidFill>
                      <a:srgbClr val="33CC33"/>
                    </a:solidFill>
                    <a:latin typeface="Courier New"/>
                    <a:ea typeface="Courier New"/>
                    <a:cs typeface="Courier New"/>
                    <a:sym typeface="Courier New"/>
                  </a:rPr>
                  <a:t>// one class-wide copy.</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50" name="Google Shape;950;p102"/>
            <p:cNvGrpSpPr/>
            <p:nvPr/>
          </p:nvGrpSpPr>
          <p:grpSpPr>
            <a:xfrm>
              <a:off x="0" y="2618"/>
              <a:ext cx="3072" cy="374"/>
              <a:chOff x="0" y="2618"/>
              <a:chExt cx="3072" cy="374"/>
            </a:xfrm>
          </p:grpSpPr>
          <p:sp>
            <p:nvSpPr>
              <p:cNvPr id="951" name="Google Shape;951;p102"/>
              <p:cNvSpPr/>
              <p:nvPr/>
            </p:nvSpPr>
            <p:spPr>
              <a:xfrm>
                <a:off x="0" y="261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52" name="Google Shape;952;p102"/>
              <p:cNvSpPr/>
              <p:nvPr/>
            </p:nvSpPr>
            <p:spPr>
              <a:xfrm>
                <a:off x="0" y="261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38	</a:t>
                </a:r>
                <a:r>
                  <a:rPr b="1" lang="en-US" sz="1200">
                    <a:solidFill>
                      <a:srgbClr val="275AFF"/>
                    </a:solidFill>
                    <a:latin typeface="Courier New"/>
                    <a:ea typeface="Courier New"/>
                    <a:cs typeface="Courier New"/>
                    <a:sym typeface="Courier New"/>
                  </a:rPr>
                  <a:t> int</a:t>
                </a:r>
                <a:r>
                  <a:rPr b="1" lang="en-US" sz="1200">
                    <a:solidFill>
                      <a:srgbClr val="000000"/>
                    </a:solidFill>
                    <a:latin typeface="Courier New"/>
                    <a:ea typeface="Courier New"/>
                    <a:cs typeface="Courier New"/>
                    <a:sym typeface="Courier New"/>
                  </a:rPr>
                  <a:t> Date::days[] = { 0, 31, 28, 31, 30, 31, 30,</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53" name="Google Shape;953;p102"/>
            <p:cNvGrpSpPr/>
            <p:nvPr/>
          </p:nvGrpSpPr>
          <p:grpSpPr>
            <a:xfrm>
              <a:off x="0" y="2992"/>
              <a:ext cx="3072" cy="374"/>
              <a:chOff x="0" y="2992"/>
              <a:chExt cx="3072" cy="374"/>
            </a:xfrm>
          </p:grpSpPr>
          <p:sp>
            <p:nvSpPr>
              <p:cNvPr id="954" name="Google Shape;954;p102"/>
              <p:cNvSpPr/>
              <p:nvPr/>
            </p:nvSpPr>
            <p:spPr>
              <a:xfrm>
                <a:off x="0" y="299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55" name="Google Shape;955;p102"/>
              <p:cNvSpPr/>
              <p:nvPr/>
            </p:nvSpPr>
            <p:spPr>
              <a:xfrm>
                <a:off x="0" y="299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39	</a:t>
                </a:r>
                <a:r>
                  <a:rPr b="1" lang="en-US" sz="1200">
                    <a:solidFill>
                      <a:srgbClr val="000000"/>
                    </a:solidFill>
                    <a:latin typeface="Courier New"/>
                    <a:ea typeface="Courier New"/>
                    <a:cs typeface="Courier New"/>
                    <a:sym typeface="Courier New"/>
                  </a:rPr>
                  <a:t>                           31, 31, 30, 31, 30, 31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56" name="Google Shape;956;p102"/>
            <p:cNvGrpSpPr/>
            <p:nvPr/>
          </p:nvGrpSpPr>
          <p:grpSpPr>
            <a:xfrm>
              <a:off x="0" y="3366"/>
              <a:ext cx="3072" cy="374"/>
              <a:chOff x="0" y="3366"/>
              <a:chExt cx="3072" cy="374"/>
            </a:xfrm>
          </p:grpSpPr>
          <p:sp>
            <p:nvSpPr>
              <p:cNvPr id="957" name="Google Shape;957;p102"/>
              <p:cNvSpPr/>
              <p:nvPr/>
            </p:nvSpPr>
            <p:spPr>
              <a:xfrm>
                <a:off x="0" y="336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58" name="Google Shape;958;p102"/>
              <p:cNvSpPr/>
              <p:nvPr/>
            </p:nvSpPr>
            <p:spPr>
              <a:xfrm>
                <a:off x="0" y="336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40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59" name="Google Shape;959;p102"/>
            <p:cNvGrpSpPr/>
            <p:nvPr/>
          </p:nvGrpSpPr>
          <p:grpSpPr>
            <a:xfrm>
              <a:off x="0" y="3740"/>
              <a:ext cx="3072" cy="374"/>
              <a:chOff x="0" y="3740"/>
              <a:chExt cx="3072" cy="374"/>
            </a:xfrm>
          </p:grpSpPr>
          <p:sp>
            <p:nvSpPr>
              <p:cNvPr id="960" name="Google Shape;960;p102"/>
              <p:cNvSpPr/>
              <p:nvPr/>
            </p:nvSpPr>
            <p:spPr>
              <a:xfrm>
                <a:off x="0" y="374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61" name="Google Shape;961;p102"/>
              <p:cNvSpPr/>
              <p:nvPr/>
            </p:nvSpPr>
            <p:spPr>
              <a:xfrm>
                <a:off x="0" y="374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41	</a:t>
                </a:r>
                <a:r>
                  <a:rPr b="1" lang="en-US" sz="1200">
                    <a:solidFill>
                      <a:srgbClr val="33CC33"/>
                    </a:solidFill>
                    <a:latin typeface="Courier New"/>
                    <a:ea typeface="Courier New"/>
                    <a:cs typeface="Courier New"/>
                    <a:sym typeface="Courier New"/>
                  </a:rPr>
                  <a:t>// Date constructor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62" name="Google Shape;962;p102"/>
            <p:cNvGrpSpPr/>
            <p:nvPr/>
          </p:nvGrpSpPr>
          <p:grpSpPr>
            <a:xfrm>
              <a:off x="0" y="4114"/>
              <a:ext cx="3072" cy="374"/>
              <a:chOff x="0" y="4114"/>
              <a:chExt cx="3072" cy="374"/>
            </a:xfrm>
          </p:grpSpPr>
          <p:sp>
            <p:nvSpPr>
              <p:cNvPr id="963" name="Google Shape;963;p102"/>
              <p:cNvSpPr/>
              <p:nvPr/>
            </p:nvSpPr>
            <p:spPr>
              <a:xfrm>
                <a:off x="0" y="411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64" name="Google Shape;964;p102"/>
              <p:cNvSpPr/>
              <p:nvPr/>
            </p:nvSpPr>
            <p:spPr>
              <a:xfrm>
                <a:off x="0" y="411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42	</a:t>
                </a:r>
                <a:r>
                  <a:rPr b="1" lang="en-US" sz="1200">
                    <a:solidFill>
                      <a:srgbClr val="000000"/>
                    </a:solidFill>
                    <a:latin typeface="Courier New"/>
                    <a:ea typeface="Courier New"/>
                    <a:cs typeface="Courier New"/>
                    <a:sym typeface="Courier New"/>
                  </a:rPr>
                  <a:t>Date::Date(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m,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d,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y ) { setDate( m, d, y );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65" name="Google Shape;965;p102"/>
            <p:cNvGrpSpPr/>
            <p:nvPr/>
          </p:nvGrpSpPr>
          <p:grpSpPr>
            <a:xfrm>
              <a:off x="0" y="4488"/>
              <a:ext cx="3072" cy="374"/>
              <a:chOff x="0" y="4488"/>
              <a:chExt cx="3072" cy="374"/>
            </a:xfrm>
          </p:grpSpPr>
          <p:sp>
            <p:nvSpPr>
              <p:cNvPr id="966" name="Google Shape;966;p102"/>
              <p:cNvSpPr/>
              <p:nvPr/>
            </p:nvSpPr>
            <p:spPr>
              <a:xfrm>
                <a:off x="0" y="448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67" name="Google Shape;967;p102"/>
              <p:cNvSpPr/>
              <p:nvPr/>
            </p:nvSpPr>
            <p:spPr>
              <a:xfrm>
                <a:off x="0" y="448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43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68" name="Google Shape;968;p102"/>
            <p:cNvGrpSpPr/>
            <p:nvPr/>
          </p:nvGrpSpPr>
          <p:grpSpPr>
            <a:xfrm>
              <a:off x="0" y="4862"/>
              <a:ext cx="3072" cy="374"/>
              <a:chOff x="0" y="4862"/>
              <a:chExt cx="3072" cy="374"/>
            </a:xfrm>
          </p:grpSpPr>
          <p:sp>
            <p:nvSpPr>
              <p:cNvPr id="969" name="Google Shape;969;p102"/>
              <p:cNvSpPr/>
              <p:nvPr/>
            </p:nvSpPr>
            <p:spPr>
              <a:xfrm>
                <a:off x="0" y="486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70" name="Google Shape;970;p102"/>
              <p:cNvSpPr/>
              <p:nvPr/>
            </p:nvSpPr>
            <p:spPr>
              <a:xfrm>
                <a:off x="0" y="486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44	</a:t>
                </a:r>
                <a:r>
                  <a:rPr b="1" lang="en-US" sz="1200">
                    <a:solidFill>
                      <a:srgbClr val="33CC33"/>
                    </a:solidFill>
                    <a:latin typeface="Courier New"/>
                    <a:ea typeface="Courier New"/>
                    <a:cs typeface="Courier New"/>
                    <a:sym typeface="Courier New"/>
                  </a:rPr>
                  <a:t>// Set the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71" name="Google Shape;971;p102"/>
            <p:cNvGrpSpPr/>
            <p:nvPr/>
          </p:nvGrpSpPr>
          <p:grpSpPr>
            <a:xfrm>
              <a:off x="0" y="5236"/>
              <a:ext cx="3072" cy="374"/>
              <a:chOff x="0" y="5236"/>
              <a:chExt cx="3072" cy="374"/>
            </a:xfrm>
          </p:grpSpPr>
          <p:sp>
            <p:nvSpPr>
              <p:cNvPr id="972" name="Google Shape;972;p102"/>
              <p:cNvSpPr/>
              <p:nvPr/>
            </p:nvSpPr>
            <p:spPr>
              <a:xfrm>
                <a:off x="0" y="523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73" name="Google Shape;973;p102"/>
              <p:cNvSpPr/>
              <p:nvPr/>
            </p:nvSpPr>
            <p:spPr>
              <a:xfrm>
                <a:off x="0" y="523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45	</a:t>
                </a:r>
                <a:r>
                  <a:rPr b="1" lang="en-US" sz="1200">
                    <a:solidFill>
                      <a:srgbClr val="275AFF"/>
                    </a:solidFill>
                    <a:latin typeface="Courier New"/>
                    <a:ea typeface="Courier New"/>
                    <a:cs typeface="Courier New"/>
                    <a:sym typeface="Courier New"/>
                  </a:rPr>
                  <a:t>void</a:t>
                </a:r>
                <a:r>
                  <a:rPr b="1" lang="en-US" sz="1200">
                    <a:solidFill>
                      <a:srgbClr val="000000"/>
                    </a:solidFill>
                    <a:latin typeface="Courier New"/>
                    <a:ea typeface="Courier New"/>
                    <a:cs typeface="Courier New"/>
                    <a:sym typeface="Courier New"/>
                  </a:rPr>
                  <a:t> Date::setDate(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mm,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dd,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yy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74" name="Google Shape;974;p102"/>
            <p:cNvGrpSpPr/>
            <p:nvPr/>
          </p:nvGrpSpPr>
          <p:grpSpPr>
            <a:xfrm>
              <a:off x="0" y="5610"/>
              <a:ext cx="3072" cy="374"/>
              <a:chOff x="0" y="5610"/>
              <a:chExt cx="3072" cy="374"/>
            </a:xfrm>
          </p:grpSpPr>
          <p:sp>
            <p:nvSpPr>
              <p:cNvPr id="975" name="Google Shape;975;p102"/>
              <p:cNvSpPr/>
              <p:nvPr/>
            </p:nvSpPr>
            <p:spPr>
              <a:xfrm>
                <a:off x="0" y="561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76" name="Google Shape;976;p102"/>
              <p:cNvSpPr/>
              <p:nvPr/>
            </p:nvSpPr>
            <p:spPr>
              <a:xfrm>
                <a:off x="0" y="561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46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77" name="Google Shape;977;p102"/>
            <p:cNvGrpSpPr/>
            <p:nvPr/>
          </p:nvGrpSpPr>
          <p:grpSpPr>
            <a:xfrm>
              <a:off x="0" y="5984"/>
              <a:ext cx="3072" cy="374"/>
              <a:chOff x="0" y="5984"/>
              <a:chExt cx="3072" cy="374"/>
            </a:xfrm>
          </p:grpSpPr>
          <p:sp>
            <p:nvSpPr>
              <p:cNvPr id="978" name="Google Shape;978;p102"/>
              <p:cNvSpPr/>
              <p:nvPr/>
            </p:nvSpPr>
            <p:spPr>
              <a:xfrm>
                <a:off x="0" y="598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79" name="Google Shape;979;p102"/>
              <p:cNvSpPr/>
              <p:nvPr/>
            </p:nvSpPr>
            <p:spPr>
              <a:xfrm>
                <a:off x="0" y="598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47	</a:t>
                </a:r>
                <a:r>
                  <a:rPr b="1" lang="en-US" sz="1200">
                    <a:solidFill>
                      <a:srgbClr val="000000"/>
                    </a:solidFill>
                    <a:latin typeface="Courier New"/>
                    <a:ea typeface="Courier New"/>
                    <a:cs typeface="Courier New"/>
                    <a:sym typeface="Courier New"/>
                  </a:rPr>
                  <a:t>   month = ( mm &gt;= 1 &amp;&amp; mm &lt;= 12 ) ? mm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80" name="Google Shape;980;p102"/>
            <p:cNvGrpSpPr/>
            <p:nvPr/>
          </p:nvGrpSpPr>
          <p:grpSpPr>
            <a:xfrm>
              <a:off x="0" y="6358"/>
              <a:ext cx="3072" cy="374"/>
              <a:chOff x="0" y="6358"/>
              <a:chExt cx="3072" cy="374"/>
            </a:xfrm>
          </p:grpSpPr>
          <p:sp>
            <p:nvSpPr>
              <p:cNvPr id="981" name="Google Shape;981;p102"/>
              <p:cNvSpPr/>
              <p:nvPr/>
            </p:nvSpPr>
            <p:spPr>
              <a:xfrm>
                <a:off x="0" y="635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82" name="Google Shape;982;p102"/>
              <p:cNvSpPr/>
              <p:nvPr/>
            </p:nvSpPr>
            <p:spPr>
              <a:xfrm>
                <a:off x="0" y="635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48	</a:t>
                </a:r>
                <a:r>
                  <a:rPr b="1" lang="en-US" sz="1200">
                    <a:solidFill>
                      <a:srgbClr val="000000"/>
                    </a:solidFill>
                    <a:latin typeface="Courier New"/>
                    <a:ea typeface="Courier New"/>
                    <a:cs typeface="Courier New"/>
                    <a:sym typeface="Courier New"/>
                  </a:rPr>
                  <a:t>   year = ( yy &gt;= 1900 &amp;&amp; yy &lt;= 2100 ) ? yy : 1900;</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83" name="Google Shape;983;p102"/>
            <p:cNvGrpSpPr/>
            <p:nvPr/>
          </p:nvGrpSpPr>
          <p:grpSpPr>
            <a:xfrm>
              <a:off x="0" y="6732"/>
              <a:ext cx="3072" cy="374"/>
              <a:chOff x="0" y="6732"/>
              <a:chExt cx="3072" cy="374"/>
            </a:xfrm>
          </p:grpSpPr>
          <p:sp>
            <p:nvSpPr>
              <p:cNvPr id="984" name="Google Shape;984;p102"/>
              <p:cNvSpPr/>
              <p:nvPr/>
            </p:nvSpPr>
            <p:spPr>
              <a:xfrm>
                <a:off x="0" y="673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85" name="Google Shape;985;p102"/>
              <p:cNvSpPr/>
              <p:nvPr/>
            </p:nvSpPr>
            <p:spPr>
              <a:xfrm>
                <a:off x="0" y="673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49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86" name="Google Shape;986;p102"/>
            <p:cNvGrpSpPr/>
            <p:nvPr/>
          </p:nvGrpSpPr>
          <p:grpSpPr>
            <a:xfrm>
              <a:off x="0" y="7106"/>
              <a:ext cx="3072" cy="374"/>
              <a:chOff x="0" y="7106"/>
              <a:chExt cx="3072" cy="374"/>
            </a:xfrm>
          </p:grpSpPr>
          <p:sp>
            <p:nvSpPr>
              <p:cNvPr id="987" name="Google Shape;987;p102"/>
              <p:cNvSpPr/>
              <p:nvPr/>
            </p:nvSpPr>
            <p:spPr>
              <a:xfrm>
                <a:off x="0" y="710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88" name="Google Shape;988;p102"/>
              <p:cNvSpPr/>
              <p:nvPr/>
            </p:nvSpPr>
            <p:spPr>
              <a:xfrm>
                <a:off x="0" y="710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50	</a:t>
                </a:r>
                <a:r>
                  <a:rPr b="1" lang="en-US" sz="1200">
                    <a:solidFill>
                      <a:srgbClr val="33CC33"/>
                    </a:solidFill>
                    <a:latin typeface="Courier New"/>
                    <a:ea typeface="Courier New"/>
                    <a:cs typeface="Courier New"/>
                    <a:sym typeface="Courier New"/>
                  </a:rPr>
                  <a:t>   // test for a leap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89" name="Google Shape;989;p102"/>
            <p:cNvGrpSpPr/>
            <p:nvPr/>
          </p:nvGrpSpPr>
          <p:grpSpPr>
            <a:xfrm>
              <a:off x="0" y="7480"/>
              <a:ext cx="3072" cy="374"/>
              <a:chOff x="0" y="7480"/>
              <a:chExt cx="3072" cy="374"/>
            </a:xfrm>
          </p:grpSpPr>
          <p:sp>
            <p:nvSpPr>
              <p:cNvPr id="990" name="Google Shape;990;p102"/>
              <p:cNvSpPr/>
              <p:nvPr/>
            </p:nvSpPr>
            <p:spPr>
              <a:xfrm>
                <a:off x="0" y="748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91" name="Google Shape;991;p102"/>
              <p:cNvSpPr/>
              <p:nvPr/>
            </p:nvSpPr>
            <p:spPr>
              <a:xfrm>
                <a:off x="0" y="748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51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if</a:t>
                </a:r>
                <a:r>
                  <a:rPr b="1" lang="en-US" sz="1200">
                    <a:solidFill>
                      <a:srgbClr val="000000"/>
                    </a:solidFill>
                    <a:latin typeface="Courier New"/>
                    <a:ea typeface="Courier New"/>
                    <a:cs typeface="Courier New"/>
                    <a:sym typeface="Courier New"/>
                  </a:rPr>
                  <a:t> ( month == 2 &amp;&amp; leapYear( year )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92" name="Google Shape;992;p102"/>
            <p:cNvGrpSpPr/>
            <p:nvPr/>
          </p:nvGrpSpPr>
          <p:grpSpPr>
            <a:xfrm>
              <a:off x="0" y="7854"/>
              <a:ext cx="3072" cy="374"/>
              <a:chOff x="0" y="7854"/>
              <a:chExt cx="3072" cy="374"/>
            </a:xfrm>
          </p:grpSpPr>
          <p:sp>
            <p:nvSpPr>
              <p:cNvPr id="993" name="Google Shape;993;p102"/>
              <p:cNvSpPr/>
              <p:nvPr/>
            </p:nvSpPr>
            <p:spPr>
              <a:xfrm>
                <a:off x="0" y="785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94" name="Google Shape;994;p102"/>
              <p:cNvSpPr/>
              <p:nvPr/>
            </p:nvSpPr>
            <p:spPr>
              <a:xfrm>
                <a:off x="0" y="785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52	</a:t>
                </a:r>
                <a:r>
                  <a:rPr b="1" lang="en-US" sz="1200">
                    <a:solidFill>
                      <a:srgbClr val="000000"/>
                    </a:solidFill>
                    <a:latin typeface="Courier New"/>
                    <a:ea typeface="Courier New"/>
                    <a:cs typeface="Courier New"/>
                    <a:sym typeface="Courier New"/>
                  </a:rPr>
                  <a:t>      day = ( dd &gt;= 1 &amp;&amp; dd &lt;= 29 ) ? dd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95" name="Google Shape;995;p102"/>
            <p:cNvGrpSpPr/>
            <p:nvPr/>
          </p:nvGrpSpPr>
          <p:grpSpPr>
            <a:xfrm>
              <a:off x="0" y="8228"/>
              <a:ext cx="3072" cy="374"/>
              <a:chOff x="0" y="8228"/>
              <a:chExt cx="3072" cy="374"/>
            </a:xfrm>
          </p:grpSpPr>
          <p:sp>
            <p:nvSpPr>
              <p:cNvPr id="996" name="Google Shape;996;p102"/>
              <p:cNvSpPr/>
              <p:nvPr/>
            </p:nvSpPr>
            <p:spPr>
              <a:xfrm>
                <a:off x="0" y="822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997" name="Google Shape;997;p102"/>
              <p:cNvSpPr/>
              <p:nvPr/>
            </p:nvSpPr>
            <p:spPr>
              <a:xfrm>
                <a:off x="0" y="822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53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else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998" name="Google Shape;998;p102"/>
            <p:cNvGrpSpPr/>
            <p:nvPr/>
          </p:nvGrpSpPr>
          <p:grpSpPr>
            <a:xfrm>
              <a:off x="0" y="8602"/>
              <a:ext cx="3072" cy="374"/>
              <a:chOff x="0" y="8602"/>
              <a:chExt cx="3072" cy="374"/>
            </a:xfrm>
          </p:grpSpPr>
          <p:sp>
            <p:nvSpPr>
              <p:cNvPr id="999" name="Google Shape;999;p102"/>
              <p:cNvSpPr/>
              <p:nvPr/>
            </p:nvSpPr>
            <p:spPr>
              <a:xfrm>
                <a:off x="0" y="860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00" name="Google Shape;1000;p102"/>
              <p:cNvSpPr/>
              <p:nvPr/>
            </p:nvSpPr>
            <p:spPr>
              <a:xfrm>
                <a:off x="0" y="860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54	</a:t>
                </a:r>
                <a:r>
                  <a:rPr b="1" lang="en-US" sz="1200">
                    <a:solidFill>
                      <a:srgbClr val="000000"/>
                    </a:solidFill>
                    <a:latin typeface="Courier New"/>
                    <a:ea typeface="Courier New"/>
                    <a:cs typeface="Courier New"/>
                    <a:sym typeface="Courier New"/>
                  </a:rPr>
                  <a:t>      day = ( dd &gt;= 1 &amp;&amp; dd &lt;= days[ month ] ) ? dd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01" name="Google Shape;1001;p102"/>
            <p:cNvGrpSpPr/>
            <p:nvPr/>
          </p:nvGrpSpPr>
          <p:grpSpPr>
            <a:xfrm>
              <a:off x="0" y="8976"/>
              <a:ext cx="3072" cy="374"/>
              <a:chOff x="0" y="8976"/>
              <a:chExt cx="3072" cy="374"/>
            </a:xfrm>
          </p:grpSpPr>
          <p:sp>
            <p:nvSpPr>
              <p:cNvPr id="1002" name="Google Shape;1002;p102"/>
              <p:cNvSpPr/>
              <p:nvPr/>
            </p:nvSpPr>
            <p:spPr>
              <a:xfrm>
                <a:off x="0" y="897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03" name="Google Shape;1003;p102"/>
              <p:cNvSpPr/>
              <p:nvPr/>
            </p:nvSpPr>
            <p:spPr>
              <a:xfrm>
                <a:off x="0" y="897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55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04" name="Google Shape;1004;p102"/>
            <p:cNvGrpSpPr/>
            <p:nvPr/>
          </p:nvGrpSpPr>
          <p:grpSpPr>
            <a:xfrm>
              <a:off x="0" y="9350"/>
              <a:ext cx="3072" cy="374"/>
              <a:chOff x="0" y="9350"/>
              <a:chExt cx="3072" cy="374"/>
            </a:xfrm>
          </p:grpSpPr>
          <p:sp>
            <p:nvSpPr>
              <p:cNvPr id="1005" name="Google Shape;1005;p102"/>
              <p:cNvSpPr/>
              <p:nvPr/>
            </p:nvSpPr>
            <p:spPr>
              <a:xfrm>
                <a:off x="0" y="935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06" name="Google Shape;1006;p102"/>
              <p:cNvSpPr/>
              <p:nvPr/>
            </p:nvSpPr>
            <p:spPr>
              <a:xfrm>
                <a:off x="0" y="935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56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07" name="Google Shape;1007;p102"/>
            <p:cNvGrpSpPr/>
            <p:nvPr/>
          </p:nvGrpSpPr>
          <p:grpSpPr>
            <a:xfrm>
              <a:off x="0" y="9724"/>
              <a:ext cx="3072" cy="374"/>
              <a:chOff x="0" y="9724"/>
              <a:chExt cx="3072" cy="374"/>
            </a:xfrm>
          </p:grpSpPr>
          <p:sp>
            <p:nvSpPr>
              <p:cNvPr id="1008" name="Google Shape;1008;p102"/>
              <p:cNvSpPr/>
              <p:nvPr/>
            </p:nvSpPr>
            <p:spPr>
              <a:xfrm>
                <a:off x="0" y="972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09" name="Google Shape;1009;p102"/>
              <p:cNvSpPr/>
              <p:nvPr/>
            </p:nvSpPr>
            <p:spPr>
              <a:xfrm>
                <a:off x="0" y="972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57	</a:t>
                </a:r>
                <a:r>
                  <a:rPr b="1" lang="en-US" sz="1200">
                    <a:solidFill>
                      <a:srgbClr val="33CC33"/>
                    </a:solidFill>
                    <a:latin typeface="Courier New"/>
                    <a:ea typeface="Courier New"/>
                    <a:cs typeface="Courier New"/>
                    <a:sym typeface="Courier New"/>
                  </a:rPr>
                  <a:t>// Preincrement operator overloaded as a member function.</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10" name="Google Shape;1010;p102"/>
            <p:cNvGrpSpPr/>
            <p:nvPr/>
          </p:nvGrpSpPr>
          <p:grpSpPr>
            <a:xfrm>
              <a:off x="0" y="10098"/>
              <a:ext cx="3072" cy="374"/>
              <a:chOff x="0" y="10098"/>
              <a:chExt cx="3072" cy="374"/>
            </a:xfrm>
          </p:grpSpPr>
          <p:sp>
            <p:nvSpPr>
              <p:cNvPr id="1011" name="Google Shape;1011;p102"/>
              <p:cNvSpPr/>
              <p:nvPr/>
            </p:nvSpPr>
            <p:spPr>
              <a:xfrm>
                <a:off x="0" y="1009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12" name="Google Shape;1012;p102"/>
              <p:cNvSpPr/>
              <p:nvPr/>
            </p:nvSpPr>
            <p:spPr>
              <a:xfrm>
                <a:off x="0" y="1009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58	</a:t>
                </a:r>
                <a:r>
                  <a:rPr b="1" lang="en-US" sz="1200">
                    <a:solidFill>
                      <a:srgbClr val="000000"/>
                    </a:solidFill>
                    <a:latin typeface="Courier New"/>
                    <a:ea typeface="Courier New"/>
                    <a:cs typeface="Courier New"/>
                    <a:sym typeface="Courier New"/>
                  </a:rPr>
                  <a:t>Date &amp;Date::operator++()</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13" name="Google Shape;1013;p102"/>
            <p:cNvGrpSpPr/>
            <p:nvPr/>
          </p:nvGrpSpPr>
          <p:grpSpPr>
            <a:xfrm>
              <a:off x="0" y="10472"/>
              <a:ext cx="3072" cy="374"/>
              <a:chOff x="0" y="10472"/>
              <a:chExt cx="3072" cy="374"/>
            </a:xfrm>
          </p:grpSpPr>
          <p:sp>
            <p:nvSpPr>
              <p:cNvPr id="1014" name="Google Shape;1014;p102"/>
              <p:cNvSpPr/>
              <p:nvPr/>
            </p:nvSpPr>
            <p:spPr>
              <a:xfrm>
                <a:off x="0" y="1047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15" name="Google Shape;1015;p102"/>
              <p:cNvSpPr/>
              <p:nvPr/>
            </p:nvSpPr>
            <p:spPr>
              <a:xfrm>
                <a:off x="0" y="1047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59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16" name="Google Shape;1016;p102"/>
            <p:cNvGrpSpPr/>
            <p:nvPr/>
          </p:nvGrpSpPr>
          <p:grpSpPr>
            <a:xfrm>
              <a:off x="0" y="10846"/>
              <a:ext cx="3072" cy="374"/>
              <a:chOff x="0" y="10846"/>
              <a:chExt cx="3072" cy="374"/>
            </a:xfrm>
          </p:grpSpPr>
          <p:sp>
            <p:nvSpPr>
              <p:cNvPr id="1017" name="Google Shape;1017;p102"/>
              <p:cNvSpPr/>
              <p:nvPr/>
            </p:nvSpPr>
            <p:spPr>
              <a:xfrm>
                <a:off x="0" y="1084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18" name="Google Shape;1018;p102"/>
              <p:cNvSpPr/>
              <p:nvPr/>
            </p:nvSpPr>
            <p:spPr>
              <a:xfrm>
                <a:off x="0" y="1084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60	</a:t>
                </a:r>
                <a:r>
                  <a:rPr b="1" lang="en-US" sz="1200">
                    <a:solidFill>
                      <a:srgbClr val="000000"/>
                    </a:solidFill>
                    <a:latin typeface="Courier New"/>
                    <a:ea typeface="Courier New"/>
                    <a:cs typeface="Courier New"/>
                    <a:sym typeface="Courier New"/>
                  </a:rPr>
                  <a:t>   helpIncrement();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19" name="Google Shape;1019;p102"/>
            <p:cNvGrpSpPr/>
            <p:nvPr/>
          </p:nvGrpSpPr>
          <p:grpSpPr>
            <a:xfrm>
              <a:off x="0" y="11220"/>
              <a:ext cx="3072" cy="374"/>
              <a:chOff x="0" y="11220"/>
              <a:chExt cx="3072" cy="374"/>
            </a:xfrm>
          </p:grpSpPr>
          <p:sp>
            <p:nvSpPr>
              <p:cNvPr id="1020" name="Google Shape;1020;p102"/>
              <p:cNvSpPr/>
              <p:nvPr/>
            </p:nvSpPr>
            <p:spPr>
              <a:xfrm>
                <a:off x="0" y="1122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21" name="Google Shape;1021;p102"/>
              <p:cNvSpPr/>
              <p:nvPr/>
            </p:nvSpPr>
            <p:spPr>
              <a:xfrm>
                <a:off x="0" y="1122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61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this</a:t>
                </a:r>
                <a:r>
                  <a:rPr b="1" lang="en-US" sz="1200">
                    <a:solidFill>
                      <a:srgbClr val="000000"/>
                    </a:solidFill>
                    <a:latin typeface="Courier New"/>
                    <a:ea typeface="Courier New"/>
                    <a:cs typeface="Courier New"/>
                    <a:sym typeface="Courier New"/>
                  </a:rPr>
                  <a:t>;  </a:t>
                </a:r>
                <a:r>
                  <a:rPr b="1" lang="en-US" sz="1200">
                    <a:solidFill>
                      <a:srgbClr val="33CC33"/>
                    </a:solidFill>
                    <a:latin typeface="Courier New"/>
                    <a:ea typeface="Courier New"/>
                    <a:cs typeface="Courier New"/>
                    <a:sym typeface="Courier New"/>
                  </a:rPr>
                  <a:t>// reference return to create an lvalue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22" name="Google Shape;1022;p102"/>
            <p:cNvGrpSpPr/>
            <p:nvPr/>
          </p:nvGrpSpPr>
          <p:grpSpPr>
            <a:xfrm>
              <a:off x="0" y="11594"/>
              <a:ext cx="3072" cy="374"/>
              <a:chOff x="0" y="11594"/>
              <a:chExt cx="3072" cy="374"/>
            </a:xfrm>
          </p:grpSpPr>
          <p:sp>
            <p:nvSpPr>
              <p:cNvPr id="1023" name="Google Shape;1023;p102"/>
              <p:cNvSpPr/>
              <p:nvPr/>
            </p:nvSpPr>
            <p:spPr>
              <a:xfrm>
                <a:off x="0" y="1159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24" name="Google Shape;1024;p102"/>
              <p:cNvSpPr/>
              <p:nvPr/>
            </p:nvSpPr>
            <p:spPr>
              <a:xfrm>
                <a:off x="0" y="1159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62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25" name="Google Shape;1025;p102"/>
            <p:cNvGrpSpPr/>
            <p:nvPr/>
          </p:nvGrpSpPr>
          <p:grpSpPr>
            <a:xfrm>
              <a:off x="0" y="11968"/>
              <a:ext cx="3072" cy="374"/>
              <a:chOff x="0" y="11968"/>
              <a:chExt cx="3072" cy="374"/>
            </a:xfrm>
          </p:grpSpPr>
          <p:sp>
            <p:nvSpPr>
              <p:cNvPr id="1026" name="Google Shape;1026;p102"/>
              <p:cNvSpPr/>
              <p:nvPr/>
            </p:nvSpPr>
            <p:spPr>
              <a:xfrm>
                <a:off x="0" y="1196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27" name="Google Shape;1027;p102"/>
              <p:cNvSpPr/>
              <p:nvPr/>
            </p:nvSpPr>
            <p:spPr>
              <a:xfrm>
                <a:off x="0" y="1196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63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grpSp>
        <p:nvGrpSpPr>
          <p:cNvPr id="1032" name="Google Shape;1032;p103"/>
          <p:cNvGrpSpPr/>
          <p:nvPr/>
        </p:nvGrpSpPr>
        <p:grpSpPr>
          <a:xfrm>
            <a:off x="0" y="0"/>
            <a:ext cx="6781800" cy="6858000"/>
            <a:chOff x="0" y="0"/>
            <a:chExt cx="3072" cy="12716"/>
          </a:xfrm>
        </p:grpSpPr>
        <p:grpSp>
          <p:nvGrpSpPr>
            <p:cNvPr id="1033" name="Google Shape;1033;p103"/>
            <p:cNvGrpSpPr/>
            <p:nvPr/>
          </p:nvGrpSpPr>
          <p:grpSpPr>
            <a:xfrm>
              <a:off x="0" y="0"/>
              <a:ext cx="3072" cy="374"/>
              <a:chOff x="0" y="0"/>
              <a:chExt cx="3072" cy="374"/>
            </a:xfrm>
          </p:grpSpPr>
          <p:sp>
            <p:nvSpPr>
              <p:cNvPr id="1034" name="Google Shape;1034;p103"/>
              <p:cNvSpPr/>
              <p:nvPr/>
            </p:nvSpPr>
            <p:spPr>
              <a:xfrm>
                <a:off x="0" y="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35" name="Google Shape;1035;p103"/>
              <p:cNvSpPr/>
              <p:nvPr/>
            </p:nvSpPr>
            <p:spPr>
              <a:xfrm>
                <a:off x="0" y="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64	</a:t>
                </a:r>
                <a:r>
                  <a:rPr b="1" lang="en-US" sz="1200">
                    <a:solidFill>
                      <a:srgbClr val="33CC33"/>
                    </a:solidFill>
                    <a:latin typeface="Courier New"/>
                    <a:ea typeface="Courier New"/>
                    <a:cs typeface="Courier New"/>
                    <a:sym typeface="Courier New"/>
                  </a:rPr>
                  <a:t>// Postincrement operator overloaded as a member function.</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36" name="Google Shape;1036;p103"/>
            <p:cNvGrpSpPr/>
            <p:nvPr/>
          </p:nvGrpSpPr>
          <p:grpSpPr>
            <a:xfrm>
              <a:off x="0" y="374"/>
              <a:ext cx="3072" cy="374"/>
              <a:chOff x="0" y="374"/>
              <a:chExt cx="3072" cy="374"/>
            </a:xfrm>
          </p:grpSpPr>
          <p:sp>
            <p:nvSpPr>
              <p:cNvPr id="1037" name="Google Shape;1037;p103"/>
              <p:cNvSpPr/>
              <p:nvPr/>
            </p:nvSpPr>
            <p:spPr>
              <a:xfrm>
                <a:off x="0" y="37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38" name="Google Shape;1038;p103"/>
              <p:cNvSpPr/>
              <p:nvPr/>
            </p:nvSpPr>
            <p:spPr>
              <a:xfrm>
                <a:off x="0" y="37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65	</a:t>
                </a:r>
                <a:r>
                  <a:rPr b="1" lang="en-US" sz="1200">
                    <a:solidFill>
                      <a:srgbClr val="33CC33"/>
                    </a:solidFill>
                    <a:latin typeface="Courier New"/>
                    <a:ea typeface="Courier New"/>
                    <a:cs typeface="Courier New"/>
                    <a:sym typeface="Courier New"/>
                  </a:rPr>
                  <a:t>// Note that the dummy integer parameter does not have a</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39" name="Google Shape;1039;p103"/>
            <p:cNvGrpSpPr/>
            <p:nvPr/>
          </p:nvGrpSpPr>
          <p:grpSpPr>
            <a:xfrm>
              <a:off x="0" y="748"/>
              <a:ext cx="3072" cy="374"/>
              <a:chOff x="0" y="748"/>
              <a:chExt cx="3072" cy="374"/>
            </a:xfrm>
          </p:grpSpPr>
          <p:sp>
            <p:nvSpPr>
              <p:cNvPr id="1040" name="Google Shape;1040;p103"/>
              <p:cNvSpPr/>
              <p:nvPr/>
            </p:nvSpPr>
            <p:spPr>
              <a:xfrm>
                <a:off x="0" y="74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41" name="Google Shape;1041;p103"/>
              <p:cNvSpPr/>
              <p:nvPr/>
            </p:nvSpPr>
            <p:spPr>
              <a:xfrm>
                <a:off x="0" y="74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66	</a:t>
                </a:r>
                <a:r>
                  <a:rPr b="1" lang="en-US" sz="1200">
                    <a:solidFill>
                      <a:srgbClr val="33CC33"/>
                    </a:solidFill>
                    <a:latin typeface="Courier New"/>
                    <a:ea typeface="Courier New"/>
                    <a:cs typeface="Courier New"/>
                    <a:sym typeface="Courier New"/>
                  </a:rPr>
                  <a:t>// parameter name.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42" name="Google Shape;1042;p103"/>
            <p:cNvGrpSpPr/>
            <p:nvPr/>
          </p:nvGrpSpPr>
          <p:grpSpPr>
            <a:xfrm>
              <a:off x="0" y="1122"/>
              <a:ext cx="3072" cy="374"/>
              <a:chOff x="0" y="1122"/>
              <a:chExt cx="3072" cy="374"/>
            </a:xfrm>
          </p:grpSpPr>
          <p:sp>
            <p:nvSpPr>
              <p:cNvPr id="1043" name="Google Shape;1043;p103"/>
              <p:cNvSpPr/>
              <p:nvPr/>
            </p:nvSpPr>
            <p:spPr>
              <a:xfrm>
                <a:off x="0" y="112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44" name="Google Shape;1044;p103"/>
              <p:cNvSpPr/>
              <p:nvPr/>
            </p:nvSpPr>
            <p:spPr>
              <a:xfrm>
                <a:off x="0" y="112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67	</a:t>
                </a:r>
                <a:r>
                  <a:rPr b="1" lang="en-US" sz="1200">
                    <a:solidFill>
                      <a:srgbClr val="000000"/>
                    </a:solidFill>
                    <a:latin typeface="Courier New"/>
                    <a:ea typeface="Courier New"/>
                    <a:cs typeface="Courier New"/>
                    <a:sym typeface="Courier New"/>
                  </a:rPr>
                  <a:t>Date Date::operator++(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45" name="Google Shape;1045;p103"/>
            <p:cNvGrpSpPr/>
            <p:nvPr/>
          </p:nvGrpSpPr>
          <p:grpSpPr>
            <a:xfrm>
              <a:off x="0" y="1496"/>
              <a:ext cx="3072" cy="374"/>
              <a:chOff x="0" y="1496"/>
              <a:chExt cx="3072" cy="374"/>
            </a:xfrm>
          </p:grpSpPr>
          <p:sp>
            <p:nvSpPr>
              <p:cNvPr id="1046" name="Google Shape;1046;p103"/>
              <p:cNvSpPr/>
              <p:nvPr/>
            </p:nvSpPr>
            <p:spPr>
              <a:xfrm>
                <a:off x="0" y="149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47" name="Google Shape;1047;p103"/>
              <p:cNvSpPr/>
              <p:nvPr/>
            </p:nvSpPr>
            <p:spPr>
              <a:xfrm>
                <a:off x="0" y="149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48" name="Google Shape;1048;p103"/>
            <p:cNvGrpSpPr/>
            <p:nvPr/>
          </p:nvGrpSpPr>
          <p:grpSpPr>
            <a:xfrm>
              <a:off x="0" y="1870"/>
              <a:ext cx="3072" cy="374"/>
              <a:chOff x="0" y="1870"/>
              <a:chExt cx="3072" cy="374"/>
            </a:xfrm>
          </p:grpSpPr>
          <p:sp>
            <p:nvSpPr>
              <p:cNvPr id="1049" name="Google Shape;1049;p103"/>
              <p:cNvSpPr/>
              <p:nvPr/>
            </p:nvSpPr>
            <p:spPr>
              <a:xfrm>
                <a:off x="0" y="187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50" name="Google Shape;1050;p103"/>
              <p:cNvSpPr/>
              <p:nvPr/>
            </p:nvSpPr>
            <p:spPr>
              <a:xfrm>
                <a:off x="0" y="187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69	</a:t>
                </a:r>
                <a:r>
                  <a:rPr b="1" lang="en-US" sz="1200">
                    <a:solidFill>
                      <a:srgbClr val="000000"/>
                    </a:solidFill>
                    <a:latin typeface="Courier New"/>
                    <a:ea typeface="Courier New"/>
                    <a:cs typeface="Courier New"/>
                    <a:sym typeface="Courier New"/>
                  </a:rPr>
                  <a:t>   Date temp = *</a:t>
                </a:r>
                <a:r>
                  <a:rPr b="1" lang="en-US" sz="1200">
                    <a:solidFill>
                      <a:srgbClr val="275AFF"/>
                    </a:solidFill>
                    <a:latin typeface="Courier New"/>
                    <a:ea typeface="Courier New"/>
                    <a:cs typeface="Courier New"/>
                    <a:sym typeface="Courier New"/>
                  </a:rPr>
                  <a:t>this</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51" name="Google Shape;1051;p103"/>
            <p:cNvGrpSpPr/>
            <p:nvPr/>
          </p:nvGrpSpPr>
          <p:grpSpPr>
            <a:xfrm>
              <a:off x="0" y="2244"/>
              <a:ext cx="3072" cy="374"/>
              <a:chOff x="0" y="2244"/>
              <a:chExt cx="3072" cy="374"/>
            </a:xfrm>
          </p:grpSpPr>
          <p:sp>
            <p:nvSpPr>
              <p:cNvPr id="1052" name="Google Shape;1052;p103"/>
              <p:cNvSpPr/>
              <p:nvPr/>
            </p:nvSpPr>
            <p:spPr>
              <a:xfrm>
                <a:off x="0" y="224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53" name="Google Shape;1053;p103"/>
              <p:cNvSpPr/>
              <p:nvPr/>
            </p:nvSpPr>
            <p:spPr>
              <a:xfrm>
                <a:off x="0" y="224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70	</a:t>
                </a:r>
                <a:r>
                  <a:rPr b="1" lang="en-US" sz="1200">
                    <a:solidFill>
                      <a:srgbClr val="000000"/>
                    </a:solidFill>
                    <a:latin typeface="Courier New"/>
                    <a:ea typeface="Courier New"/>
                    <a:cs typeface="Courier New"/>
                    <a:sym typeface="Courier New"/>
                  </a:rPr>
                  <a:t>   helpIncrement();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54" name="Google Shape;1054;p103"/>
            <p:cNvGrpSpPr/>
            <p:nvPr/>
          </p:nvGrpSpPr>
          <p:grpSpPr>
            <a:xfrm>
              <a:off x="0" y="2618"/>
              <a:ext cx="3072" cy="374"/>
              <a:chOff x="0" y="2618"/>
              <a:chExt cx="3072" cy="374"/>
            </a:xfrm>
          </p:grpSpPr>
          <p:sp>
            <p:nvSpPr>
              <p:cNvPr id="1055" name="Google Shape;1055;p103"/>
              <p:cNvSpPr/>
              <p:nvPr/>
            </p:nvSpPr>
            <p:spPr>
              <a:xfrm>
                <a:off x="0" y="261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56" name="Google Shape;1056;p103"/>
              <p:cNvSpPr/>
              <p:nvPr/>
            </p:nvSpPr>
            <p:spPr>
              <a:xfrm>
                <a:off x="0" y="261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71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57" name="Google Shape;1057;p103"/>
            <p:cNvGrpSpPr/>
            <p:nvPr/>
          </p:nvGrpSpPr>
          <p:grpSpPr>
            <a:xfrm>
              <a:off x="0" y="2992"/>
              <a:ext cx="3072" cy="374"/>
              <a:chOff x="0" y="2992"/>
              <a:chExt cx="3072" cy="374"/>
            </a:xfrm>
          </p:grpSpPr>
          <p:sp>
            <p:nvSpPr>
              <p:cNvPr id="1058" name="Google Shape;1058;p103"/>
              <p:cNvSpPr/>
              <p:nvPr/>
            </p:nvSpPr>
            <p:spPr>
              <a:xfrm>
                <a:off x="0" y="299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59" name="Google Shape;1059;p103"/>
              <p:cNvSpPr/>
              <p:nvPr/>
            </p:nvSpPr>
            <p:spPr>
              <a:xfrm>
                <a:off x="0" y="299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72	</a:t>
                </a:r>
                <a:r>
                  <a:rPr b="1" lang="en-US" sz="1200">
                    <a:solidFill>
                      <a:srgbClr val="33CC33"/>
                    </a:solidFill>
                    <a:latin typeface="Courier New"/>
                    <a:ea typeface="Courier New"/>
                    <a:cs typeface="Courier New"/>
                    <a:sym typeface="Courier New"/>
                  </a:rPr>
                  <a:t>   // return non-incremented, saved, temporary object</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60" name="Google Shape;1060;p103"/>
            <p:cNvGrpSpPr/>
            <p:nvPr/>
          </p:nvGrpSpPr>
          <p:grpSpPr>
            <a:xfrm>
              <a:off x="0" y="3366"/>
              <a:ext cx="3072" cy="374"/>
              <a:chOff x="0" y="3366"/>
              <a:chExt cx="3072" cy="374"/>
            </a:xfrm>
          </p:grpSpPr>
          <p:sp>
            <p:nvSpPr>
              <p:cNvPr id="1061" name="Google Shape;1061;p103"/>
              <p:cNvSpPr/>
              <p:nvPr/>
            </p:nvSpPr>
            <p:spPr>
              <a:xfrm>
                <a:off x="0" y="336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62" name="Google Shape;1062;p103"/>
              <p:cNvSpPr/>
              <p:nvPr/>
            </p:nvSpPr>
            <p:spPr>
              <a:xfrm>
                <a:off x="0" y="336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73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temp;  </a:t>
                </a:r>
                <a:r>
                  <a:rPr b="1" lang="en-US" sz="1200">
                    <a:solidFill>
                      <a:srgbClr val="33CC33"/>
                    </a:solidFill>
                    <a:latin typeface="Courier New"/>
                    <a:ea typeface="Courier New"/>
                    <a:cs typeface="Courier New"/>
                    <a:sym typeface="Courier New"/>
                  </a:rPr>
                  <a:t> // value return; not a reference return</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63" name="Google Shape;1063;p103"/>
            <p:cNvGrpSpPr/>
            <p:nvPr/>
          </p:nvGrpSpPr>
          <p:grpSpPr>
            <a:xfrm>
              <a:off x="0" y="3740"/>
              <a:ext cx="3072" cy="374"/>
              <a:chOff x="0" y="3740"/>
              <a:chExt cx="3072" cy="374"/>
            </a:xfrm>
          </p:grpSpPr>
          <p:sp>
            <p:nvSpPr>
              <p:cNvPr id="1064" name="Google Shape;1064;p103"/>
              <p:cNvSpPr/>
              <p:nvPr/>
            </p:nvSpPr>
            <p:spPr>
              <a:xfrm>
                <a:off x="0" y="374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65" name="Google Shape;1065;p103"/>
              <p:cNvSpPr/>
              <p:nvPr/>
            </p:nvSpPr>
            <p:spPr>
              <a:xfrm>
                <a:off x="0" y="374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74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66" name="Google Shape;1066;p103"/>
            <p:cNvGrpSpPr/>
            <p:nvPr/>
          </p:nvGrpSpPr>
          <p:grpSpPr>
            <a:xfrm>
              <a:off x="0" y="4114"/>
              <a:ext cx="3072" cy="374"/>
              <a:chOff x="0" y="4114"/>
              <a:chExt cx="3072" cy="374"/>
            </a:xfrm>
          </p:grpSpPr>
          <p:sp>
            <p:nvSpPr>
              <p:cNvPr id="1067" name="Google Shape;1067;p103"/>
              <p:cNvSpPr/>
              <p:nvPr/>
            </p:nvSpPr>
            <p:spPr>
              <a:xfrm>
                <a:off x="0" y="411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68" name="Google Shape;1068;p103"/>
              <p:cNvSpPr/>
              <p:nvPr/>
            </p:nvSpPr>
            <p:spPr>
              <a:xfrm>
                <a:off x="0" y="411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75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69" name="Google Shape;1069;p103"/>
            <p:cNvGrpSpPr/>
            <p:nvPr/>
          </p:nvGrpSpPr>
          <p:grpSpPr>
            <a:xfrm>
              <a:off x="0" y="4488"/>
              <a:ext cx="3072" cy="374"/>
              <a:chOff x="0" y="4488"/>
              <a:chExt cx="3072" cy="374"/>
            </a:xfrm>
          </p:grpSpPr>
          <p:sp>
            <p:nvSpPr>
              <p:cNvPr id="1070" name="Google Shape;1070;p103"/>
              <p:cNvSpPr/>
              <p:nvPr/>
            </p:nvSpPr>
            <p:spPr>
              <a:xfrm>
                <a:off x="0" y="448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71" name="Google Shape;1071;p103"/>
              <p:cNvSpPr/>
              <p:nvPr/>
            </p:nvSpPr>
            <p:spPr>
              <a:xfrm>
                <a:off x="0" y="448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76	</a:t>
                </a:r>
                <a:r>
                  <a:rPr b="1" lang="en-US" sz="1200">
                    <a:solidFill>
                      <a:srgbClr val="33CC33"/>
                    </a:solidFill>
                    <a:latin typeface="Courier New"/>
                    <a:ea typeface="Courier New"/>
                    <a:cs typeface="Courier New"/>
                    <a:sym typeface="Courier New"/>
                  </a:rPr>
                  <a:t>// Add a specific number of days to a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72" name="Google Shape;1072;p103"/>
            <p:cNvGrpSpPr/>
            <p:nvPr/>
          </p:nvGrpSpPr>
          <p:grpSpPr>
            <a:xfrm>
              <a:off x="0" y="4862"/>
              <a:ext cx="3072" cy="374"/>
              <a:chOff x="0" y="4862"/>
              <a:chExt cx="3072" cy="374"/>
            </a:xfrm>
          </p:grpSpPr>
          <p:sp>
            <p:nvSpPr>
              <p:cNvPr id="1073" name="Google Shape;1073;p103"/>
              <p:cNvSpPr/>
              <p:nvPr/>
            </p:nvSpPr>
            <p:spPr>
              <a:xfrm>
                <a:off x="0" y="486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74" name="Google Shape;1074;p103"/>
              <p:cNvSpPr/>
              <p:nvPr/>
            </p:nvSpPr>
            <p:spPr>
              <a:xfrm>
                <a:off x="0" y="486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77	</a:t>
                </a:r>
                <a:r>
                  <a:rPr b="1" lang="en-US" sz="1200">
                    <a:solidFill>
                      <a:srgbClr val="000000"/>
                    </a:solidFill>
                    <a:latin typeface="Courier New"/>
                    <a:ea typeface="Courier New"/>
                    <a:cs typeface="Courier New"/>
                    <a:sym typeface="Courier New"/>
                  </a:rPr>
                  <a:t>Date &amp;Date::operator+=(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additionalDays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75" name="Google Shape;1075;p103"/>
            <p:cNvGrpSpPr/>
            <p:nvPr/>
          </p:nvGrpSpPr>
          <p:grpSpPr>
            <a:xfrm>
              <a:off x="0" y="5236"/>
              <a:ext cx="3072" cy="374"/>
              <a:chOff x="0" y="5236"/>
              <a:chExt cx="3072" cy="374"/>
            </a:xfrm>
          </p:grpSpPr>
          <p:sp>
            <p:nvSpPr>
              <p:cNvPr id="1076" name="Google Shape;1076;p103"/>
              <p:cNvSpPr/>
              <p:nvPr/>
            </p:nvSpPr>
            <p:spPr>
              <a:xfrm>
                <a:off x="0" y="523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77" name="Google Shape;1077;p103"/>
              <p:cNvSpPr/>
              <p:nvPr/>
            </p:nvSpPr>
            <p:spPr>
              <a:xfrm>
                <a:off x="0" y="523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78" name="Google Shape;1078;p103"/>
            <p:cNvGrpSpPr/>
            <p:nvPr/>
          </p:nvGrpSpPr>
          <p:grpSpPr>
            <a:xfrm>
              <a:off x="0" y="5610"/>
              <a:ext cx="3072" cy="374"/>
              <a:chOff x="0" y="5610"/>
              <a:chExt cx="3072" cy="374"/>
            </a:xfrm>
          </p:grpSpPr>
          <p:sp>
            <p:nvSpPr>
              <p:cNvPr id="1079" name="Google Shape;1079;p103"/>
              <p:cNvSpPr/>
              <p:nvPr/>
            </p:nvSpPr>
            <p:spPr>
              <a:xfrm>
                <a:off x="0" y="561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80" name="Google Shape;1080;p103"/>
              <p:cNvSpPr/>
              <p:nvPr/>
            </p:nvSpPr>
            <p:spPr>
              <a:xfrm>
                <a:off x="0" y="561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79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for</a:t>
                </a:r>
                <a:r>
                  <a:rPr b="1" lang="en-US" sz="1200">
                    <a:solidFill>
                      <a:srgbClr val="000000"/>
                    </a:solidFill>
                    <a:latin typeface="Courier New"/>
                    <a:ea typeface="Courier New"/>
                    <a:cs typeface="Courier New"/>
                    <a:sym typeface="Courier New"/>
                  </a:rPr>
                  <a:t> (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i = 0; i &lt; additionalDays; i++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81" name="Google Shape;1081;p103"/>
            <p:cNvGrpSpPr/>
            <p:nvPr/>
          </p:nvGrpSpPr>
          <p:grpSpPr>
            <a:xfrm>
              <a:off x="0" y="5984"/>
              <a:ext cx="3072" cy="374"/>
              <a:chOff x="0" y="5984"/>
              <a:chExt cx="3072" cy="374"/>
            </a:xfrm>
          </p:grpSpPr>
          <p:sp>
            <p:nvSpPr>
              <p:cNvPr id="1082" name="Google Shape;1082;p103"/>
              <p:cNvSpPr/>
              <p:nvPr/>
            </p:nvSpPr>
            <p:spPr>
              <a:xfrm>
                <a:off x="0" y="598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83" name="Google Shape;1083;p103"/>
              <p:cNvSpPr/>
              <p:nvPr/>
            </p:nvSpPr>
            <p:spPr>
              <a:xfrm>
                <a:off x="0" y="598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80	</a:t>
                </a:r>
                <a:r>
                  <a:rPr b="1" lang="en-US" sz="1200">
                    <a:solidFill>
                      <a:srgbClr val="000000"/>
                    </a:solidFill>
                    <a:latin typeface="Courier New"/>
                    <a:ea typeface="Courier New"/>
                    <a:cs typeface="Courier New"/>
                    <a:sym typeface="Courier New"/>
                  </a:rPr>
                  <a:t>      helpIncrement();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84" name="Google Shape;1084;p103"/>
            <p:cNvGrpSpPr/>
            <p:nvPr/>
          </p:nvGrpSpPr>
          <p:grpSpPr>
            <a:xfrm>
              <a:off x="0" y="6358"/>
              <a:ext cx="3072" cy="374"/>
              <a:chOff x="0" y="6358"/>
              <a:chExt cx="3072" cy="374"/>
            </a:xfrm>
          </p:grpSpPr>
          <p:sp>
            <p:nvSpPr>
              <p:cNvPr id="1085" name="Google Shape;1085;p103"/>
              <p:cNvSpPr/>
              <p:nvPr/>
            </p:nvSpPr>
            <p:spPr>
              <a:xfrm>
                <a:off x="0" y="635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86" name="Google Shape;1086;p103"/>
              <p:cNvSpPr/>
              <p:nvPr/>
            </p:nvSpPr>
            <p:spPr>
              <a:xfrm>
                <a:off x="0" y="635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81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87" name="Google Shape;1087;p103"/>
            <p:cNvGrpSpPr/>
            <p:nvPr/>
          </p:nvGrpSpPr>
          <p:grpSpPr>
            <a:xfrm>
              <a:off x="0" y="6732"/>
              <a:ext cx="3072" cy="374"/>
              <a:chOff x="0" y="6732"/>
              <a:chExt cx="3072" cy="374"/>
            </a:xfrm>
          </p:grpSpPr>
          <p:sp>
            <p:nvSpPr>
              <p:cNvPr id="1088" name="Google Shape;1088;p103"/>
              <p:cNvSpPr/>
              <p:nvPr/>
            </p:nvSpPr>
            <p:spPr>
              <a:xfrm>
                <a:off x="0" y="673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89" name="Google Shape;1089;p103"/>
              <p:cNvSpPr/>
              <p:nvPr/>
            </p:nvSpPr>
            <p:spPr>
              <a:xfrm>
                <a:off x="0" y="673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82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this</a:t>
                </a:r>
                <a:r>
                  <a:rPr b="1" lang="en-US" sz="1200">
                    <a:solidFill>
                      <a:srgbClr val="000000"/>
                    </a:solidFill>
                    <a:latin typeface="Courier New"/>
                    <a:ea typeface="Courier New"/>
                    <a:cs typeface="Courier New"/>
                    <a:sym typeface="Courier New"/>
                  </a:rPr>
                  <a:t>;    </a:t>
                </a:r>
                <a:r>
                  <a:rPr b="1" lang="en-US" sz="1200">
                    <a:solidFill>
                      <a:srgbClr val="33CC33"/>
                    </a:solidFill>
                    <a:latin typeface="Courier New"/>
                    <a:ea typeface="Courier New"/>
                    <a:cs typeface="Courier New"/>
                    <a:sym typeface="Courier New"/>
                  </a:rPr>
                  <a:t>// enables cascading</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90" name="Google Shape;1090;p103"/>
            <p:cNvGrpSpPr/>
            <p:nvPr/>
          </p:nvGrpSpPr>
          <p:grpSpPr>
            <a:xfrm>
              <a:off x="0" y="7106"/>
              <a:ext cx="3072" cy="374"/>
              <a:chOff x="0" y="7106"/>
              <a:chExt cx="3072" cy="374"/>
            </a:xfrm>
          </p:grpSpPr>
          <p:sp>
            <p:nvSpPr>
              <p:cNvPr id="1091" name="Google Shape;1091;p103"/>
              <p:cNvSpPr/>
              <p:nvPr/>
            </p:nvSpPr>
            <p:spPr>
              <a:xfrm>
                <a:off x="0" y="710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92" name="Google Shape;1092;p103"/>
              <p:cNvSpPr/>
              <p:nvPr/>
            </p:nvSpPr>
            <p:spPr>
              <a:xfrm>
                <a:off x="0" y="710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83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93" name="Google Shape;1093;p103"/>
            <p:cNvGrpSpPr/>
            <p:nvPr/>
          </p:nvGrpSpPr>
          <p:grpSpPr>
            <a:xfrm>
              <a:off x="0" y="7480"/>
              <a:ext cx="3072" cy="374"/>
              <a:chOff x="0" y="7480"/>
              <a:chExt cx="3072" cy="374"/>
            </a:xfrm>
          </p:grpSpPr>
          <p:sp>
            <p:nvSpPr>
              <p:cNvPr id="1094" name="Google Shape;1094;p103"/>
              <p:cNvSpPr/>
              <p:nvPr/>
            </p:nvSpPr>
            <p:spPr>
              <a:xfrm>
                <a:off x="0" y="748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95" name="Google Shape;1095;p103"/>
              <p:cNvSpPr/>
              <p:nvPr/>
            </p:nvSpPr>
            <p:spPr>
              <a:xfrm>
                <a:off x="0" y="748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84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96" name="Google Shape;1096;p103"/>
            <p:cNvGrpSpPr/>
            <p:nvPr/>
          </p:nvGrpSpPr>
          <p:grpSpPr>
            <a:xfrm>
              <a:off x="0" y="7854"/>
              <a:ext cx="3072" cy="374"/>
              <a:chOff x="0" y="7854"/>
              <a:chExt cx="3072" cy="374"/>
            </a:xfrm>
          </p:grpSpPr>
          <p:sp>
            <p:nvSpPr>
              <p:cNvPr id="1097" name="Google Shape;1097;p103"/>
              <p:cNvSpPr/>
              <p:nvPr/>
            </p:nvSpPr>
            <p:spPr>
              <a:xfrm>
                <a:off x="0" y="785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098" name="Google Shape;1098;p103"/>
              <p:cNvSpPr/>
              <p:nvPr/>
            </p:nvSpPr>
            <p:spPr>
              <a:xfrm>
                <a:off x="0" y="785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85	</a:t>
                </a:r>
                <a:r>
                  <a:rPr b="1" lang="en-US" sz="1200">
                    <a:solidFill>
                      <a:srgbClr val="33CC33"/>
                    </a:solidFill>
                    <a:latin typeface="Courier New"/>
                    <a:ea typeface="Courier New"/>
                    <a:cs typeface="Courier New"/>
                    <a:sym typeface="Courier New"/>
                  </a:rPr>
                  <a:t>// If the year is a leap year, return true;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099" name="Google Shape;1099;p103"/>
            <p:cNvGrpSpPr/>
            <p:nvPr/>
          </p:nvGrpSpPr>
          <p:grpSpPr>
            <a:xfrm>
              <a:off x="0" y="8228"/>
              <a:ext cx="3072" cy="374"/>
              <a:chOff x="0" y="8228"/>
              <a:chExt cx="3072" cy="374"/>
            </a:xfrm>
          </p:grpSpPr>
          <p:sp>
            <p:nvSpPr>
              <p:cNvPr id="1100" name="Google Shape;1100;p103"/>
              <p:cNvSpPr/>
              <p:nvPr/>
            </p:nvSpPr>
            <p:spPr>
              <a:xfrm>
                <a:off x="0" y="822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01" name="Google Shape;1101;p103"/>
              <p:cNvSpPr/>
              <p:nvPr/>
            </p:nvSpPr>
            <p:spPr>
              <a:xfrm>
                <a:off x="0" y="822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86	</a:t>
                </a:r>
                <a:r>
                  <a:rPr b="1" lang="en-US" sz="1200">
                    <a:solidFill>
                      <a:srgbClr val="33CC33"/>
                    </a:solidFill>
                    <a:latin typeface="Courier New"/>
                    <a:ea typeface="Courier New"/>
                    <a:cs typeface="Courier New"/>
                    <a:sym typeface="Courier New"/>
                  </a:rPr>
                  <a:t>// otherwise, return false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02" name="Google Shape;1102;p103"/>
            <p:cNvGrpSpPr/>
            <p:nvPr/>
          </p:nvGrpSpPr>
          <p:grpSpPr>
            <a:xfrm>
              <a:off x="0" y="8602"/>
              <a:ext cx="3072" cy="374"/>
              <a:chOff x="0" y="8602"/>
              <a:chExt cx="3072" cy="374"/>
            </a:xfrm>
          </p:grpSpPr>
          <p:sp>
            <p:nvSpPr>
              <p:cNvPr id="1103" name="Google Shape;1103;p103"/>
              <p:cNvSpPr/>
              <p:nvPr/>
            </p:nvSpPr>
            <p:spPr>
              <a:xfrm>
                <a:off x="0" y="860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04" name="Google Shape;1104;p103"/>
              <p:cNvSpPr/>
              <p:nvPr/>
            </p:nvSpPr>
            <p:spPr>
              <a:xfrm>
                <a:off x="0" y="860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87	</a:t>
                </a:r>
                <a:r>
                  <a:rPr b="1" lang="en-US" sz="1200">
                    <a:solidFill>
                      <a:srgbClr val="275AFF"/>
                    </a:solidFill>
                    <a:latin typeface="Courier New"/>
                    <a:ea typeface="Courier New"/>
                    <a:cs typeface="Courier New"/>
                    <a:sym typeface="Courier New"/>
                  </a:rPr>
                  <a:t>bool</a:t>
                </a:r>
                <a:r>
                  <a:rPr b="1" lang="en-US" sz="1200">
                    <a:solidFill>
                      <a:srgbClr val="000000"/>
                    </a:solidFill>
                    <a:latin typeface="Courier New"/>
                    <a:ea typeface="Courier New"/>
                    <a:cs typeface="Courier New"/>
                    <a:sym typeface="Courier New"/>
                  </a:rPr>
                  <a:t> Date::leapYear(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y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05" name="Google Shape;1105;p103"/>
            <p:cNvGrpSpPr/>
            <p:nvPr/>
          </p:nvGrpSpPr>
          <p:grpSpPr>
            <a:xfrm>
              <a:off x="0" y="8976"/>
              <a:ext cx="3072" cy="374"/>
              <a:chOff x="0" y="8976"/>
              <a:chExt cx="3072" cy="374"/>
            </a:xfrm>
          </p:grpSpPr>
          <p:sp>
            <p:nvSpPr>
              <p:cNvPr id="1106" name="Google Shape;1106;p103"/>
              <p:cNvSpPr/>
              <p:nvPr/>
            </p:nvSpPr>
            <p:spPr>
              <a:xfrm>
                <a:off x="0" y="897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07" name="Google Shape;1107;p103"/>
              <p:cNvSpPr/>
              <p:nvPr/>
            </p:nvSpPr>
            <p:spPr>
              <a:xfrm>
                <a:off x="0" y="897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08" name="Google Shape;1108;p103"/>
            <p:cNvGrpSpPr/>
            <p:nvPr/>
          </p:nvGrpSpPr>
          <p:grpSpPr>
            <a:xfrm>
              <a:off x="0" y="9350"/>
              <a:ext cx="3072" cy="374"/>
              <a:chOff x="0" y="9350"/>
              <a:chExt cx="3072" cy="374"/>
            </a:xfrm>
          </p:grpSpPr>
          <p:sp>
            <p:nvSpPr>
              <p:cNvPr id="1109" name="Google Shape;1109;p103"/>
              <p:cNvSpPr/>
              <p:nvPr/>
            </p:nvSpPr>
            <p:spPr>
              <a:xfrm>
                <a:off x="0" y="935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10" name="Google Shape;1110;p103"/>
              <p:cNvSpPr/>
              <p:nvPr/>
            </p:nvSpPr>
            <p:spPr>
              <a:xfrm>
                <a:off x="0" y="935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89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if</a:t>
                </a:r>
                <a:r>
                  <a:rPr b="1" lang="en-US" sz="1200">
                    <a:solidFill>
                      <a:srgbClr val="000000"/>
                    </a:solidFill>
                    <a:latin typeface="Courier New"/>
                    <a:ea typeface="Courier New"/>
                    <a:cs typeface="Courier New"/>
                    <a:sym typeface="Courier New"/>
                  </a:rPr>
                  <a:t> ( y % 400 == 0 || ( y % 100 != 0 &amp;&amp; y % 4 == 0 )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11" name="Google Shape;1111;p103"/>
            <p:cNvGrpSpPr/>
            <p:nvPr/>
          </p:nvGrpSpPr>
          <p:grpSpPr>
            <a:xfrm>
              <a:off x="0" y="9724"/>
              <a:ext cx="3072" cy="374"/>
              <a:chOff x="0" y="9724"/>
              <a:chExt cx="3072" cy="374"/>
            </a:xfrm>
          </p:grpSpPr>
          <p:sp>
            <p:nvSpPr>
              <p:cNvPr id="1112" name="Google Shape;1112;p103"/>
              <p:cNvSpPr/>
              <p:nvPr/>
            </p:nvSpPr>
            <p:spPr>
              <a:xfrm>
                <a:off x="0" y="972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13" name="Google Shape;1113;p103"/>
              <p:cNvSpPr/>
              <p:nvPr/>
            </p:nvSpPr>
            <p:spPr>
              <a:xfrm>
                <a:off x="0" y="972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90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true;   </a:t>
                </a:r>
                <a:r>
                  <a:rPr b="1" lang="en-US" sz="1200">
                    <a:solidFill>
                      <a:srgbClr val="33CC33"/>
                    </a:solidFill>
                    <a:latin typeface="Courier New"/>
                    <a:ea typeface="Courier New"/>
                    <a:cs typeface="Courier New"/>
                    <a:sym typeface="Courier New"/>
                  </a:rPr>
                  <a:t>// a leap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14" name="Google Shape;1114;p103"/>
            <p:cNvGrpSpPr/>
            <p:nvPr/>
          </p:nvGrpSpPr>
          <p:grpSpPr>
            <a:xfrm>
              <a:off x="0" y="10098"/>
              <a:ext cx="3072" cy="374"/>
              <a:chOff x="0" y="10098"/>
              <a:chExt cx="3072" cy="374"/>
            </a:xfrm>
          </p:grpSpPr>
          <p:sp>
            <p:nvSpPr>
              <p:cNvPr id="1115" name="Google Shape;1115;p103"/>
              <p:cNvSpPr/>
              <p:nvPr/>
            </p:nvSpPr>
            <p:spPr>
              <a:xfrm>
                <a:off x="0" y="1009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16" name="Google Shape;1116;p103"/>
              <p:cNvSpPr/>
              <p:nvPr/>
            </p:nvSpPr>
            <p:spPr>
              <a:xfrm>
                <a:off x="0" y="1009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91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else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17" name="Google Shape;1117;p103"/>
            <p:cNvGrpSpPr/>
            <p:nvPr/>
          </p:nvGrpSpPr>
          <p:grpSpPr>
            <a:xfrm>
              <a:off x="0" y="10472"/>
              <a:ext cx="3072" cy="374"/>
              <a:chOff x="0" y="10472"/>
              <a:chExt cx="3072" cy="374"/>
            </a:xfrm>
          </p:grpSpPr>
          <p:sp>
            <p:nvSpPr>
              <p:cNvPr id="1118" name="Google Shape;1118;p103"/>
              <p:cNvSpPr/>
              <p:nvPr/>
            </p:nvSpPr>
            <p:spPr>
              <a:xfrm>
                <a:off x="0" y="1047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19" name="Google Shape;1119;p103"/>
              <p:cNvSpPr/>
              <p:nvPr/>
            </p:nvSpPr>
            <p:spPr>
              <a:xfrm>
                <a:off x="0" y="1047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92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false;  </a:t>
                </a:r>
                <a:r>
                  <a:rPr b="1" lang="en-US" sz="1200">
                    <a:solidFill>
                      <a:srgbClr val="33CC33"/>
                    </a:solidFill>
                    <a:latin typeface="Courier New"/>
                    <a:ea typeface="Courier New"/>
                    <a:cs typeface="Courier New"/>
                    <a:sym typeface="Courier New"/>
                  </a:rPr>
                  <a:t>// not a leap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20" name="Google Shape;1120;p103"/>
            <p:cNvGrpSpPr/>
            <p:nvPr/>
          </p:nvGrpSpPr>
          <p:grpSpPr>
            <a:xfrm>
              <a:off x="0" y="10846"/>
              <a:ext cx="3072" cy="374"/>
              <a:chOff x="0" y="10846"/>
              <a:chExt cx="3072" cy="374"/>
            </a:xfrm>
          </p:grpSpPr>
          <p:sp>
            <p:nvSpPr>
              <p:cNvPr id="1121" name="Google Shape;1121;p103"/>
              <p:cNvSpPr/>
              <p:nvPr/>
            </p:nvSpPr>
            <p:spPr>
              <a:xfrm>
                <a:off x="0" y="1084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22" name="Google Shape;1122;p103"/>
              <p:cNvSpPr/>
              <p:nvPr/>
            </p:nvSpPr>
            <p:spPr>
              <a:xfrm>
                <a:off x="0" y="1084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93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23" name="Google Shape;1123;p103"/>
            <p:cNvGrpSpPr/>
            <p:nvPr/>
          </p:nvGrpSpPr>
          <p:grpSpPr>
            <a:xfrm>
              <a:off x="0" y="11220"/>
              <a:ext cx="3072" cy="374"/>
              <a:chOff x="0" y="11220"/>
              <a:chExt cx="3072" cy="374"/>
            </a:xfrm>
          </p:grpSpPr>
          <p:sp>
            <p:nvSpPr>
              <p:cNvPr id="1124" name="Google Shape;1124;p103"/>
              <p:cNvSpPr/>
              <p:nvPr/>
            </p:nvSpPr>
            <p:spPr>
              <a:xfrm>
                <a:off x="0" y="1122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25" name="Google Shape;1125;p103"/>
              <p:cNvSpPr/>
              <p:nvPr/>
            </p:nvSpPr>
            <p:spPr>
              <a:xfrm>
                <a:off x="0" y="1122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94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26" name="Google Shape;1126;p103"/>
            <p:cNvGrpSpPr/>
            <p:nvPr/>
          </p:nvGrpSpPr>
          <p:grpSpPr>
            <a:xfrm>
              <a:off x="0" y="11594"/>
              <a:ext cx="3072" cy="374"/>
              <a:chOff x="0" y="11594"/>
              <a:chExt cx="3072" cy="374"/>
            </a:xfrm>
          </p:grpSpPr>
          <p:sp>
            <p:nvSpPr>
              <p:cNvPr id="1127" name="Google Shape;1127;p103"/>
              <p:cNvSpPr/>
              <p:nvPr/>
            </p:nvSpPr>
            <p:spPr>
              <a:xfrm>
                <a:off x="0" y="1159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28" name="Google Shape;1128;p103"/>
              <p:cNvSpPr/>
              <p:nvPr/>
            </p:nvSpPr>
            <p:spPr>
              <a:xfrm>
                <a:off x="0" y="1159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95	</a:t>
                </a:r>
                <a:r>
                  <a:rPr b="1" lang="en-US" sz="1200">
                    <a:solidFill>
                      <a:srgbClr val="33CC33"/>
                    </a:solidFill>
                    <a:latin typeface="Courier New"/>
                    <a:ea typeface="Courier New"/>
                    <a:cs typeface="Courier New"/>
                    <a:sym typeface="Courier New"/>
                  </a:rPr>
                  <a:t>// Determine if the day is the end of the month</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29" name="Google Shape;1129;p103"/>
            <p:cNvGrpSpPr/>
            <p:nvPr/>
          </p:nvGrpSpPr>
          <p:grpSpPr>
            <a:xfrm>
              <a:off x="0" y="11968"/>
              <a:ext cx="3072" cy="374"/>
              <a:chOff x="0" y="11968"/>
              <a:chExt cx="3072" cy="374"/>
            </a:xfrm>
          </p:grpSpPr>
          <p:sp>
            <p:nvSpPr>
              <p:cNvPr id="1130" name="Google Shape;1130;p103"/>
              <p:cNvSpPr/>
              <p:nvPr/>
            </p:nvSpPr>
            <p:spPr>
              <a:xfrm>
                <a:off x="0" y="1196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31" name="Google Shape;1131;p103"/>
              <p:cNvSpPr/>
              <p:nvPr/>
            </p:nvSpPr>
            <p:spPr>
              <a:xfrm>
                <a:off x="0" y="1196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96	</a:t>
                </a:r>
                <a:r>
                  <a:rPr b="1" lang="en-US" sz="1200">
                    <a:solidFill>
                      <a:srgbClr val="275AFF"/>
                    </a:solidFill>
                    <a:latin typeface="Courier New"/>
                    <a:ea typeface="Courier New"/>
                    <a:cs typeface="Courier New"/>
                    <a:sym typeface="Courier New"/>
                  </a:rPr>
                  <a:t>bool</a:t>
                </a:r>
                <a:r>
                  <a:rPr b="1" lang="en-US" sz="1200">
                    <a:solidFill>
                      <a:srgbClr val="000000"/>
                    </a:solidFill>
                    <a:latin typeface="Courier New"/>
                    <a:ea typeface="Courier New"/>
                    <a:cs typeface="Courier New"/>
                    <a:sym typeface="Courier New"/>
                  </a:rPr>
                  <a:t> Date::endOfMonth(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d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32" name="Google Shape;1132;p103"/>
            <p:cNvGrpSpPr/>
            <p:nvPr/>
          </p:nvGrpSpPr>
          <p:grpSpPr>
            <a:xfrm>
              <a:off x="0" y="12342"/>
              <a:ext cx="3072" cy="374"/>
              <a:chOff x="0" y="12342"/>
              <a:chExt cx="3072" cy="374"/>
            </a:xfrm>
          </p:grpSpPr>
          <p:sp>
            <p:nvSpPr>
              <p:cNvPr id="1133" name="Google Shape;1133;p103"/>
              <p:cNvSpPr/>
              <p:nvPr/>
            </p:nvSpPr>
            <p:spPr>
              <a:xfrm>
                <a:off x="0" y="1234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34" name="Google Shape;1134;p103"/>
              <p:cNvSpPr/>
              <p:nvPr/>
            </p:nvSpPr>
            <p:spPr>
              <a:xfrm>
                <a:off x="0" y="1234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97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grpSp>
        <p:nvGrpSpPr>
          <p:cNvPr id="1135" name="Google Shape;1135;p103"/>
          <p:cNvGrpSpPr/>
          <p:nvPr/>
        </p:nvGrpSpPr>
        <p:grpSpPr>
          <a:xfrm>
            <a:off x="2971150" y="720538"/>
            <a:ext cx="4191649" cy="590550"/>
            <a:chOff x="1610" y="576"/>
            <a:chExt cx="2278" cy="372"/>
          </a:xfrm>
        </p:grpSpPr>
        <p:cxnSp>
          <p:nvCxnSpPr>
            <p:cNvPr id="1136" name="Google Shape;1136;p103"/>
            <p:cNvCxnSpPr/>
            <p:nvPr/>
          </p:nvCxnSpPr>
          <p:spPr>
            <a:xfrm rot="10800000">
              <a:off x="1610" y="630"/>
              <a:ext cx="982" cy="186"/>
            </a:xfrm>
            <a:prstGeom prst="straightConnector1">
              <a:avLst/>
            </a:prstGeom>
            <a:noFill/>
            <a:ln cap="flat" cmpd="sng" w="9525">
              <a:solidFill>
                <a:schemeClr val="dk1"/>
              </a:solidFill>
              <a:prstDash val="solid"/>
              <a:round/>
              <a:headEnd len="med" w="med" type="none"/>
              <a:tailEnd len="med" w="med" type="triangle"/>
            </a:ln>
          </p:spPr>
        </p:cxnSp>
        <p:sp>
          <p:nvSpPr>
            <p:cNvPr id="1137" name="Google Shape;1137;p103"/>
            <p:cNvSpPr txBox="1"/>
            <p:nvPr/>
          </p:nvSpPr>
          <p:spPr>
            <a:xfrm>
              <a:off x="2496" y="576"/>
              <a:ext cx="1392" cy="372"/>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postincrement operator has a dummy </a:t>
              </a:r>
              <a:r>
                <a:rPr b="1" lang="en-US" sz="1600">
                  <a:solidFill>
                    <a:srgbClr val="000000"/>
                  </a:solidFill>
                  <a:latin typeface="Courier New"/>
                  <a:ea typeface="Courier New"/>
                  <a:cs typeface="Courier New"/>
                  <a:sym typeface="Courier New"/>
                </a:rPr>
                <a:t>int</a:t>
              </a:r>
              <a:r>
                <a:rPr lang="en-US" sz="1600">
                  <a:solidFill>
                    <a:srgbClr val="000000"/>
                  </a:solidFill>
                  <a:latin typeface="Arial"/>
                  <a:ea typeface="Arial"/>
                  <a:cs typeface="Arial"/>
                  <a:sym typeface="Arial"/>
                </a:rPr>
                <a:t> value.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grpSp>
        <p:nvGrpSpPr>
          <p:cNvPr id="1142" name="Google Shape;1142;p104"/>
          <p:cNvGrpSpPr/>
          <p:nvPr/>
        </p:nvGrpSpPr>
        <p:grpSpPr>
          <a:xfrm>
            <a:off x="0" y="0"/>
            <a:ext cx="6781800" cy="6858000"/>
            <a:chOff x="0" y="0"/>
            <a:chExt cx="3072" cy="13090"/>
          </a:xfrm>
        </p:grpSpPr>
        <p:grpSp>
          <p:nvGrpSpPr>
            <p:cNvPr id="1143" name="Google Shape;1143;p104"/>
            <p:cNvGrpSpPr/>
            <p:nvPr/>
          </p:nvGrpSpPr>
          <p:grpSpPr>
            <a:xfrm>
              <a:off x="0" y="0"/>
              <a:ext cx="3072" cy="374"/>
              <a:chOff x="0" y="0"/>
              <a:chExt cx="3072" cy="374"/>
            </a:xfrm>
          </p:grpSpPr>
          <p:sp>
            <p:nvSpPr>
              <p:cNvPr id="1144" name="Google Shape;1144;p104"/>
              <p:cNvSpPr/>
              <p:nvPr/>
            </p:nvSpPr>
            <p:spPr>
              <a:xfrm>
                <a:off x="0" y="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45" name="Google Shape;1145;p104"/>
              <p:cNvSpPr/>
              <p:nvPr/>
            </p:nvSpPr>
            <p:spPr>
              <a:xfrm>
                <a:off x="0" y="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98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if</a:t>
                </a:r>
                <a:r>
                  <a:rPr b="1" lang="en-US" sz="1200">
                    <a:solidFill>
                      <a:srgbClr val="000000"/>
                    </a:solidFill>
                    <a:latin typeface="Courier New"/>
                    <a:ea typeface="Courier New"/>
                    <a:cs typeface="Courier New"/>
                    <a:sym typeface="Courier New"/>
                  </a:rPr>
                  <a:t> ( month == 2 &amp;&amp; leapYear( year )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46" name="Google Shape;1146;p104"/>
            <p:cNvGrpSpPr/>
            <p:nvPr/>
          </p:nvGrpSpPr>
          <p:grpSpPr>
            <a:xfrm>
              <a:off x="0" y="374"/>
              <a:ext cx="3072" cy="374"/>
              <a:chOff x="0" y="374"/>
              <a:chExt cx="3072" cy="374"/>
            </a:xfrm>
          </p:grpSpPr>
          <p:sp>
            <p:nvSpPr>
              <p:cNvPr id="1147" name="Google Shape;1147;p104"/>
              <p:cNvSpPr/>
              <p:nvPr/>
            </p:nvSpPr>
            <p:spPr>
              <a:xfrm>
                <a:off x="0" y="37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48" name="Google Shape;1148;p104"/>
              <p:cNvSpPr/>
              <p:nvPr/>
            </p:nvSpPr>
            <p:spPr>
              <a:xfrm>
                <a:off x="0" y="37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99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d == 29; </a:t>
                </a:r>
                <a:r>
                  <a:rPr b="1" lang="en-US" sz="1200">
                    <a:solidFill>
                      <a:srgbClr val="33CC33"/>
                    </a:solidFill>
                    <a:latin typeface="Courier New"/>
                    <a:ea typeface="Courier New"/>
                    <a:cs typeface="Courier New"/>
                    <a:sym typeface="Courier New"/>
                  </a:rPr>
                  <a:t>// last day of Feb. in leap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49" name="Google Shape;1149;p104"/>
            <p:cNvGrpSpPr/>
            <p:nvPr/>
          </p:nvGrpSpPr>
          <p:grpSpPr>
            <a:xfrm>
              <a:off x="0" y="748"/>
              <a:ext cx="3072" cy="374"/>
              <a:chOff x="0" y="748"/>
              <a:chExt cx="3072" cy="374"/>
            </a:xfrm>
          </p:grpSpPr>
          <p:sp>
            <p:nvSpPr>
              <p:cNvPr id="1150" name="Google Shape;1150;p104"/>
              <p:cNvSpPr/>
              <p:nvPr/>
            </p:nvSpPr>
            <p:spPr>
              <a:xfrm>
                <a:off x="0" y="74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51" name="Google Shape;1151;p104"/>
              <p:cNvSpPr/>
              <p:nvPr/>
            </p:nvSpPr>
            <p:spPr>
              <a:xfrm>
                <a:off x="0" y="74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100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else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52" name="Google Shape;1152;p104"/>
            <p:cNvGrpSpPr/>
            <p:nvPr/>
          </p:nvGrpSpPr>
          <p:grpSpPr>
            <a:xfrm>
              <a:off x="0" y="1122"/>
              <a:ext cx="3072" cy="374"/>
              <a:chOff x="0" y="1122"/>
              <a:chExt cx="3072" cy="374"/>
            </a:xfrm>
          </p:grpSpPr>
          <p:sp>
            <p:nvSpPr>
              <p:cNvPr id="1153" name="Google Shape;1153;p104"/>
              <p:cNvSpPr/>
              <p:nvPr/>
            </p:nvSpPr>
            <p:spPr>
              <a:xfrm>
                <a:off x="0" y="112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54" name="Google Shape;1154;p104"/>
              <p:cNvSpPr/>
              <p:nvPr/>
            </p:nvSpPr>
            <p:spPr>
              <a:xfrm>
                <a:off x="0" y="112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101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d == days[ month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55" name="Google Shape;1155;p104"/>
            <p:cNvGrpSpPr/>
            <p:nvPr/>
          </p:nvGrpSpPr>
          <p:grpSpPr>
            <a:xfrm>
              <a:off x="0" y="1496"/>
              <a:ext cx="3072" cy="374"/>
              <a:chOff x="0" y="1496"/>
              <a:chExt cx="3072" cy="374"/>
            </a:xfrm>
          </p:grpSpPr>
          <p:sp>
            <p:nvSpPr>
              <p:cNvPr id="1156" name="Google Shape;1156;p104"/>
              <p:cNvSpPr/>
              <p:nvPr/>
            </p:nvSpPr>
            <p:spPr>
              <a:xfrm>
                <a:off x="0" y="149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57" name="Google Shape;1157;p104"/>
              <p:cNvSpPr/>
              <p:nvPr/>
            </p:nvSpPr>
            <p:spPr>
              <a:xfrm>
                <a:off x="0" y="149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102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58" name="Google Shape;1158;p104"/>
            <p:cNvGrpSpPr/>
            <p:nvPr/>
          </p:nvGrpSpPr>
          <p:grpSpPr>
            <a:xfrm>
              <a:off x="0" y="1870"/>
              <a:ext cx="3072" cy="374"/>
              <a:chOff x="0" y="1870"/>
              <a:chExt cx="3072" cy="374"/>
            </a:xfrm>
          </p:grpSpPr>
          <p:sp>
            <p:nvSpPr>
              <p:cNvPr id="1159" name="Google Shape;1159;p104"/>
              <p:cNvSpPr/>
              <p:nvPr/>
            </p:nvSpPr>
            <p:spPr>
              <a:xfrm>
                <a:off x="0" y="187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60" name="Google Shape;1160;p104"/>
              <p:cNvSpPr/>
              <p:nvPr/>
            </p:nvSpPr>
            <p:spPr>
              <a:xfrm>
                <a:off x="0" y="187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103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61" name="Google Shape;1161;p104"/>
            <p:cNvGrpSpPr/>
            <p:nvPr/>
          </p:nvGrpSpPr>
          <p:grpSpPr>
            <a:xfrm>
              <a:off x="0" y="2244"/>
              <a:ext cx="3072" cy="374"/>
              <a:chOff x="0" y="2244"/>
              <a:chExt cx="3072" cy="374"/>
            </a:xfrm>
          </p:grpSpPr>
          <p:sp>
            <p:nvSpPr>
              <p:cNvPr id="1162" name="Google Shape;1162;p104"/>
              <p:cNvSpPr/>
              <p:nvPr/>
            </p:nvSpPr>
            <p:spPr>
              <a:xfrm>
                <a:off x="0" y="224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63" name="Google Shape;1163;p104"/>
              <p:cNvSpPr/>
              <p:nvPr/>
            </p:nvSpPr>
            <p:spPr>
              <a:xfrm>
                <a:off x="0" y="224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104	</a:t>
                </a:r>
                <a:r>
                  <a:rPr b="1" lang="en-US" sz="1200">
                    <a:solidFill>
                      <a:srgbClr val="33CC33"/>
                    </a:solidFill>
                    <a:latin typeface="Courier New"/>
                    <a:ea typeface="Courier New"/>
                    <a:cs typeface="Courier New"/>
                    <a:sym typeface="Courier New"/>
                  </a:rPr>
                  <a:t>// Function to help increment the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64" name="Google Shape;1164;p104"/>
            <p:cNvGrpSpPr/>
            <p:nvPr/>
          </p:nvGrpSpPr>
          <p:grpSpPr>
            <a:xfrm>
              <a:off x="0" y="2618"/>
              <a:ext cx="3072" cy="374"/>
              <a:chOff x="0" y="2618"/>
              <a:chExt cx="3072" cy="374"/>
            </a:xfrm>
          </p:grpSpPr>
          <p:sp>
            <p:nvSpPr>
              <p:cNvPr id="1165" name="Google Shape;1165;p104"/>
              <p:cNvSpPr/>
              <p:nvPr/>
            </p:nvSpPr>
            <p:spPr>
              <a:xfrm>
                <a:off x="0" y="261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66" name="Google Shape;1166;p104"/>
              <p:cNvSpPr/>
              <p:nvPr/>
            </p:nvSpPr>
            <p:spPr>
              <a:xfrm>
                <a:off x="0" y="261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105	</a:t>
                </a:r>
                <a:r>
                  <a:rPr b="1" lang="en-US" sz="1200">
                    <a:solidFill>
                      <a:srgbClr val="275AFF"/>
                    </a:solidFill>
                    <a:latin typeface="Courier New"/>
                    <a:ea typeface="Courier New"/>
                    <a:cs typeface="Courier New"/>
                    <a:sym typeface="Courier New"/>
                  </a:rPr>
                  <a:t>void</a:t>
                </a:r>
                <a:r>
                  <a:rPr b="1" lang="en-US" sz="1200">
                    <a:solidFill>
                      <a:srgbClr val="000000"/>
                    </a:solidFill>
                    <a:latin typeface="Courier New"/>
                    <a:ea typeface="Courier New"/>
                    <a:cs typeface="Courier New"/>
                    <a:sym typeface="Courier New"/>
                  </a:rPr>
                  <a:t> Date::helpIncrement()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67" name="Google Shape;1167;p104"/>
            <p:cNvGrpSpPr/>
            <p:nvPr/>
          </p:nvGrpSpPr>
          <p:grpSpPr>
            <a:xfrm>
              <a:off x="0" y="2992"/>
              <a:ext cx="3072" cy="374"/>
              <a:chOff x="0" y="2992"/>
              <a:chExt cx="3072" cy="374"/>
            </a:xfrm>
          </p:grpSpPr>
          <p:sp>
            <p:nvSpPr>
              <p:cNvPr id="1168" name="Google Shape;1168;p104"/>
              <p:cNvSpPr/>
              <p:nvPr/>
            </p:nvSpPr>
            <p:spPr>
              <a:xfrm>
                <a:off x="0" y="299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69" name="Google Shape;1169;p104"/>
              <p:cNvSpPr/>
              <p:nvPr/>
            </p:nvSpPr>
            <p:spPr>
              <a:xfrm>
                <a:off x="0" y="299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106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70" name="Google Shape;1170;p104"/>
            <p:cNvGrpSpPr/>
            <p:nvPr/>
          </p:nvGrpSpPr>
          <p:grpSpPr>
            <a:xfrm>
              <a:off x="0" y="3366"/>
              <a:ext cx="3072" cy="374"/>
              <a:chOff x="0" y="3366"/>
              <a:chExt cx="3072" cy="374"/>
            </a:xfrm>
          </p:grpSpPr>
          <p:sp>
            <p:nvSpPr>
              <p:cNvPr id="1171" name="Google Shape;1171;p104"/>
              <p:cNvSpPr/>
              <p:nvPr/>
            </p:nvSpPr>
            <p:spPr>
              <a:xfrm>
                <a:off x="0" y="336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72" name="Google Shape;1172;p104"/>
              <p:cNvSpPr/>
              <p:nvPr/>
            </p:nvSpPr>
            <p:spPr>
              <a:xfrm>
                <a:off x="0" y="336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107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if</a:t>
                </a:r>
                <a:r>
                  <a:rPr b="1" lang="en-US" sz="1200">
                    <a:solidFill>
                      <a:srgbClr val="000000"/>
                    </a:solidFill>
                    <a:latin typeface="Courier New"/>
                    <a:ea typeface="Courier New"/>
                    <a:cs typeface="Courier New"/>
                    <a:sym typeface="Courier New"/>
                  </a:rPr>
                  <a:t> ( endOfMonth( day ) &amp;&amp; month == 12 ) { </a:t>
                </a:r>
                <a:r>
                  <a:rPr b="1" lang="en-US" sz="1200">
                    <a:solidFill>
                      <a:srgbClr val="33CC33"/>
                    </a:solidFill>
                    <a:latin typeface="Courier New"/>
                    <a:ea typeface="Courier New"/>
                    <a:cs typeface="Courier New"/>
                    <a:sym typeface="Courier New"/>
                  </a:rPr>
                  <a:t> // end year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73" name="Google Shape;1173;p104"/>
            <p:cNvGrpSpPr/>
            <p:nvPr/>
          </p:nvGrpSpPr>
          <p:grpSpPr>
            <a:xfrm>
              <a:off x="0" y="3740"/>
              <a:ext cx="3072" cy="374"/>
              <a:chOff x="0" y="3740"/>
              <a:chExt cx="3072" cy="374"/>
            </a:xfrm>
          </p:grpSpPr>
          <p:sp>
            <p:nvSpPr>
              <p:cNvPr id="1174" name="Google Shape;1174;p104"/>
              <p:cNvSpPr/>
              <p:nvPr/>
            </p:nvSpPr>
            <p:spPr>
              <a:xfrm>
                <a:off x="0" y="374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75" name="Google Shape;1175;p104"/>
              <p:cNvSpPr/>
              <p:nvPr/>
            </p:nvSpPr>
            <p:spPr>
              <a:xfrm>
                <a:off x="0" y="374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108	</a:t>
                </a:r>
                <a:r>
                  <a:rPr b="1" lang="en-US" sz="1200">
                    <a:solidFill>
                      <a:srgbClr val="000000"/>
                    </a:solidFill>
                    <a:latin typeface="Courier New"/>
                    <a:ea typeface="Courier New"/>
                    <a:cs typeface="Courier New"/>
                    <a:sym typeface="Courier New"/>
                  </a:rPr>
                  <a:t>      day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76" name="Google Shape;1176;p104"/>
            <p:cNvGrpSpPr/>
            <p:nvPr/>
          </p:nvGrpSpPr>
          <p:grpSpPr>
            <a:xfrm>
              <a:off x="0" y="4114"/>
              <a:ext cx="3072" cy="374"/>
              <a:chOff x="0" y="4114"/>
              <a:chExt cx="3072" cy="374"/>
            </a:xfrm>
          </p:grpSpPr>
          <p:sp>
            <p:nvSpPr>
              <p:cNvPr id="1177" name="Google Shape;1177;p104"/>
              <p:cNvSpPr/>
              <p:nvPr/>
            </p:nvSpPr>
            <p:spPr>
              <a:xfrm>
                <a:off x="0" y="411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78" name="Google Shape;1178;p104"/>
              <p:cNvSpPr/>
              <p:nvPr/>
            </p:nvSpPr>
            <p:spPr>
              <a:xfrm>
                <a:off x="0" y="411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109	</a:t>
                </a:r>
                <a:r>
                  <a:rPr b="1" lang="en-US" sz="1200">
                    <a:solidFill>
                      <a:srgbClr val="000000"/>
                    </a:solidFill>
                    <a:latin typeface="Courier New"/>
                    <a:ea typeface="Courier New"/>
                    <a:cs typeface="Courier New"/>
                    <a:sym typeface="Courier New"/>
                  </a:rPr>
                  <a:t>      month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79" name="Google Shape;1179;p104"/>
            <p:cNvGrpSpPr/>
            <p:nvPr/>
          </p:nvGrpSpPr>
          <p:grpSpPr>
            <a:xfrm>
              <a:off x="0" y="4488"/>
              <a:ext cx="3072" cy="374"/>
              <a:chOff x="0" y="4488"/>
              <a:chExt cx="3072" cy="374"/>
            </a:xfrm>
          </p:grpSpPr>
          <p:sp>
            <p:nvSpPr>
              <p:cNvPr id="1180" name="Google Shape;1180;p104"/>
              <p:cNvSpPr/>
              <p:nvPr/>
            </p:nvSpPr>
            <p:spPr>
              <a:xfrm>
                <a:off x="0" y="448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81" name="Google Shape;1181;p104"/>
              <p:cNvSpPr/>
              <p:nvPr/>
            </p:nvSpPr>
            <p:spPr>
              <a:xfrm>
                <a:off x="0" y="448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110	</a:t>
                </a:r>
                <a:r>
                  <a:rPr b="1" lang="en-US" sz="1200">
                    <a:solidFill>
                      <a:srgbClr val="000000"/>
                    </a:solidFill>
                    <a:latin typeface="Courier New"/>
                    <a:ea typeface="Courier New"/>
                    <a:cs typeface="Courier New"/>
                    <a:sym typeface="Courier New"/>
                  </a:rPr>
                  <a:t>      ++year;</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82" name="Google Shape;1182;p104"/>
            <p:cNvGrpSpPr/>
            <p:nvPr/>
          </p:nvGrpSpPr>
          <p:grpSpPr>
            <a:xfrm>
              <a:off x="0" y="4862"/>
              <a:ext cx="3072" cy="374"/>
              <a:chOff x="0" y="4862"/>
              <a:chExt cx="3072" cy="374"/>
            </a:xfrm>
          </p:grpSpPr>
          <p:sp>
            <p:nvSpPr>
              <p:cNvPr id="1183" name="Google Shape;1183;p104"/>
              <p:cNvSpPr/>
              <p:nvPr/>
            </p:nvSpPr>
            <p:spPr>
              <a:xfrm>
                <a:off x="0" y="486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84" name="Google Shape;1184;p104"/>
              <p:cNvSpPr/>
              <p:nvPr/>
            </p:nvSpPr>
            <p:spPr>
              <a:xfrm>
                <a:off x="0" y="486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111	</a:t>
                </a: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85" name="Google Shape;1185;p104"/>
            <p:cNvGrpSpPr/>
            <p:nvPr/>
          </p:nvGrpSpPr>
          <p:grpSpPr>
            <a:xfrm>
              <a:off x="0" y="5236"/>
              <a:ext cx="3072" cy="374"/>
              <a:chOff x="0" y="5236"/>
              <a:chExt cx="3072" cy="374"/>
            </a:xfrm>
          </p:grpSpPr>
          <p:sp>
            <p:nvSpPr>
              <p:cNvPr id="1186" name="Google Shape;1186;p104"/>
              <p:cNvSpPr/>
              <p:nvPr/>
            </p:nvSpPr>
            <p:spPr>
              <a:xfrm>
                <a:off x="0" y="523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87" name="Google Shape;1187;p104"/>
              <p:cNvSpPr/>
              <p:nvPr/>
            </p:nvSpPr>
            <p:spPr>
              <a:xfrm>
                <a:off x="0" y="523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112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else</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if</a:t>
                </a:r>
                <a:r>
                  <a:rPr b="1" lang="en-US" sz="1200">
                    <a:solidFill>
                      <a:srgbClr val="000000"/>
                    </a:solidFill>
                    <a:latin typeface="Courier New"/>
                    <a:ea typeface="Courier New"/>
                    <a:cs typeface="Courier New"/>
                    <a:sym typeface="Courier New"/>
                  </a:rPr>
                  <a:t> ( endOfMonth( day ) ) {          </a:t>
                </a:r>
                <a:r>
                  <a:rPr b="1" lang="en-US" sz="1200">
                    <a:solidFill>
                      <a:srgbClr val="33CC33"/>
                    </a:solidFill>
                    <a:latin typeface="Courier New"/>
                    <a:ea typeface="Courier New"/>
                    <a:cs typeface="Courier New"/>
                    <a:sym typeface="Courier New"/>
                  </a:rPr>
                  <a:t>  // end month</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88" name="Google Shape;1188;p104"/>
            <p:cNvGrpSpPr/>
            <p:nvPr/>
          </p:nvGrpSpPr>
          <p:grpSpPr>
            <a:xfrm>
              <a:off x="0" y="5610"/>
              <a:ext cx="3072" cy="374"/>
              <a:chOff x="0" y="5610"/>
              <a:chExt cx="3072" cy="374"/>
            </a:xfrm>
          </p:grpSpPr>
          <p:sp>
            <p:nvSpPr>
              <p:cNvPr id="1189" name="Google Shape;1189;p104"/>
              <p:cNvSpPr/>
              <p:nvPr/>
            </p:nvSpPr>
            <p:spPr>
              <a:xfrm>
                <a:off x="0" y="561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90" name="Google Shape;1190;p104"/>
              <p:cNvSpPr/>
              <p:nvPr/>
            </p:nvSpPr>
            <p:spPr>
              <a:xfrm>
                <a:off x="0" y="561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113	</a:t>
                </a:r>
                <a:r>
                  <a:rPr b="1" lang="en-US" sz="1200">
                    <a:solidFill>
                      <a:srgbClr val="000000"/>
                    </a:solidFill>
                    <a:latin typeface="Courier New"/>
                    <a:ea typeface="Courier New"/>
                    <a:cs typeface="Courier New"/>
                    <a:sym typeface="Courier New"/>
                  </a:rPr>
                  <a:t>      day = 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91" name="Google Shape;1191;p104"/>
            <p:cNvGrpSpPr/>
            <p:nvPr/>
          </p:nvGrpSpPr>
          <p:grpSpPr>
            <a:xfrm>
              <a:off x="0" y="5984"/>
              <a:ext cx="3072" cy="374"/>
              <a:chOff x="0" y="5984"/>
              <a:chExt cx="3072" cy="374"/>
            </a:xfrm>
          </p:grpSpPr>
          <p:sp>
            <p:nvSpPr>
              <p:cNvPr id="1192" name="Google Shape;1192;p104"/>
              <p:cNvSpPr/>
              <p:nvPr/>
            </p:nvSpPr>
            <p:spPr>
              <a:xfrm>
                <a:off x="0" y="598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93" name="Google Shape;1193;p104"/>
              <p:cNvSpPr/>
              <p:nvPr/>
            </p:nvSpPr>
            <p:spPr>
              <a:xfrm>
                <a:off x="0" y="598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114	</a:t>
                </a:r>
                <a:r>
                  <a:rPr b="1" lang="en-US" sz="1200">
                    <a:solidFill>
                      <a:srgbClr val="000000"/>
                    </a:solidFill>
                    <a:latin typeface="Courier New"/>
                    <a:ea typeface="Courier New"/>
                    <a:cs typeface="Courier New"/>
                    <a:sym typeface="Courier New"/>
                  </a:rPr>
                  <a:t>      ++month;</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94" name="Google Shape;1194;p104"/>
            <p:cNvGrpSpPr/>
            <p:nvPr/>
          </p:nvGrpSpPr>
          <p:grpSpPr>
            <a:xfrm>
              <a:off x="0" y="6358"/>
              <a:ext cx="3072" cy="374"/>
              <a:chOff x="0" y="6358"/>
              <a:chExt cx="3072" cy="374"/>
            </a:xfrm>
          </p:grpSpPr>
          <p:sp>
            <p:nvSpPr>
              <p:cNvPr id="1195" name="Google Shape;1195;p104"/>
              <p:cNvSpPr/>
              <p:nvPr/>
            </p:nvSpPr>
            <p:spPr>
              <a:xfrm>
                <a:off x="0" y="635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96" name="Google Shape;1196;p104"/>
              <p:cNvSpPr/>
              <p:nvPr/>
            </p:nvSpPr>
            <p:spPr>
              <a:xfrm>
                <a:off x="0" y="635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115	</a:t>
                </a: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197" name="Google Shape;1197;p104"/>
            <p:cNvGrpSpPr/>
            <p:nvPr/>
          </p:nvGrpSpPr>
          <p:grpSpPr>
            <a:xfrm>
              <a:off x="0" y="6732"/>
              <a:ext cx="3072" cy="374"/>
              <a:chOff x="0" y="6732"/>
              <a:chExt cx="3072" cy="374"/>
            </a:xfrm>
          </p:grpSpPr>
          <p:sp>
            <p:nvSpPr>
              <p:cNvPr id="1198" name="Google Shape;1198;p104"/>
              <p:cNvSpPr/>
              <p:nvPr/>
            </p:nvSpPr>
            <p:spPr>
              <a:xfrm>
                <a:off x="0" y="673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199" name="Google Shape;1199;p104"/>
              <p:cNvSpPr/>
              <p:nvPr/>
            </p:nvSpPr>
            <p:spPr>
              <a:xfrm>
                <a:off x="0" y="673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116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else</a:t>
                </a:r>
                <a:r>
                  <a:rPr b="1" lang="en-US" sz="1200">
                    <a:solidFill>
                      <a:srgbClr val="000000"/>
                    </a:solidFill>
                    <a:latin typeface="Courier New"/>
                    <a:ea typeface="Courier New"/>
                    <a:cs typeface="Courier New"/>
                    <a:sym typeface="Courier New"/>
                  </a:rPr>
                  <a:t>      </a:t>
                </a:r>
                <a:r>
                  <a:rPr b="1" lang="en-US" sz="1200">
                    <a:solidFill>
                      <a:srgbClr val="33CC33"/>
                    </a:solidFill>
                    <a:latin typeface="Courier New"/>
                    <a:ea typeface="Courier New"/>
                    <a:cs typeface="Courier New"/>
                    <a:sym typeface="Courier New"/>
                  </a:rPr>
                  <a:t> // not end of month or year; increment day</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00" name="Google Shape;1200;p104"/>
            <p:cNvGrpSpPr/>
            <p:nvPr/>
          </p:nvGrpSpPr>
          <p:grpSpPr>
            <a:xfrm>
              <a:off x="0" y="7106"/>
              <a:ext cx="3072" cy="374"/>
              <a:chOff x="0" y="7106"/>
              <a:chExt cx="3072" cy="374"/>
            </a:xfrm>
          </p:grpSpPr>
          <p:sp>
            <p:nvSpPr>
              <p:cNvPr id="1201" name="Google Shape;1201;p104"/>
              <p:cNvSpPr/>
              <p:nvPr/>
            </p:nvSpPr>
            <p:spPr>
              <a:xfrm>
                <a:off x="0" y="710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02" name="Google Shape;1202;p104"/>
              <p:cNvSpPr/>
              <p:nvPr/>
            </p:nvSpPr>
            <p:spPr>
              <a:xfrm>
                <a:off x="0" y="710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117	</a:t>
                </a:r>
                <a:r>
                  <a:rPr b="1" lang="en-US" sz="1200">
                    <a:solidFill>
                      <a:srgbClr val="000000"/>
                    </a:solidFill>
                    <a:latin typeface="Courier New"/>
                    <a:ea typeface="Courier New"/>
                    <a:cs typeface="Courier New"/>
                    <a:sym typeface="Courier New"/>
                  </a:rPr>
                  <a:t>      ++day;</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03" name="Google Shape;1203;p104"/>
            <p:cNvGrpSpPr/>
            <p:nvPr/>
          </p:nvGrpSpPr>
          <p:grpSpPr>
            <a:xfrm>
              <a:off x="0" y="7480"/>
              <a:ext cx="3072" cy="374"/>
              <a:chOff x="0" y="7480"/>
              <a:chExt cx="3072" cy="374"/>
            </a:xfrm>
          </p:grpSpPr>
          <p:sp>
            <p:nvSpPr>
              <p:cNvPr id="1204" name="Google Shape;1204;p104"/>
              <p:cNvSpPr/>
              <p:nvPr/>
            </p:nvSpPr>
            <p:spPr>
              <a:xfrm>
                <a:off x="0" y="748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05" name="Google Shape;1205;p104"/>
              <p:cNvSpPr/>
              <p:nvPr/>
            </p:nvSpPr>
            <p:spPr>
              <a:xfrm>
                <a:off x="0" y="748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06" name="Google Shape;1206;p104"/>
            <p:cNvGrpSpPr/>
            <p:nvPr/>
          </p:nvGrpSpPr>
          <p:grpSpPr>
            <a:xfrm>
              <a:off x="0" y="7854"/>
              <a:ext cx="3072" cy="374"/>
              <a:chOff x="0" y="7854"/>
              <a:chExt cx="3072" cy="374"/>
            </a:xfrm>
          </p:grpSpPr>
          <p:sp>
            <p:nvSpPr>
              <p:cNvPr id="1207" name="Google Shape;1207;p104"/>
              <p:cNvSpPr/>
              <p:nvPr/>
            </p:nvSpPr>
            <p:spPr>
              <a:xfrm>
                <a:off x="0" y="785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08" name="Google Shape;1208;p104"/>
              <p:cNvSpPr/>
              <p:nvPr/>
            </p:nvSpPr>
            <p:spPr>
              <a:xfrm>
                <a:off x="0" y="785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119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09" name="Google Shape;1209;p104"/>
            <p:cNvGrpSpPr/>
            <p:nvPr/>
          </p:nvGrpSpPr>
          <p:grpSpPr>
            <a:xfrm>
              <a:off x="0" y="8228"/>
              <a:ext cx="3072" cy="374"/>
              <a:chOff x="0" y="8228"/>
              <a:chExt cx="3072" cy="374"/>
            </a:xfrm>
          </p:grpSpPr>
          <p:sp>
            <p:nvSpPr>
              <p:cNvPr id="1210" name="Google Shape;1210;p104"/>
              <p:cNvSpPr/>
              <p:nvPr/>
            </p:nvSpPr>
            <p:spPr>
              <a:xfrm>
                <a:off x="0" y="822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11" name="Google Shape;1211;p104"/>
              <p:cNvSpPr/>
              <p:nvPr/>
            </p:nvSpPr>
            <p:spPr>
              <a:xfrm>
                <a:off x="0" y="822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120	</a:t>
                </a:r>
                <a:r>
                  <a:rPr b="1" lang="en-US" sz="1200">
                    <a:solidFill>
                      <a:srgbClr val="33CC33"/>
                    </a:solidFill>
                    <a:latin typeface="Courier New"/>
                    <a:ea typeface="Courier New"/>
                    <a:cs typeface="Courier New"/>
                    <a:sym typeface="Courier New"/>
                  </a:rPr>
                  <a:t>// Overloaded output operator</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12" name="Google Shape;1212;p104"/>
            <p:cNvGrpSpPr/>
            <p:nvPr/>
          </p:nvGrpSpPr>
          <p:grpSpPr>
            <a:xfrm>
              <a:off x="0" y="8602"/>
              <a:ext cx="3072" cy="374"/>
              <a:chOff x="0" y="8602"/>
              <a:chExt cx="3072" cy="374"/>
            </a:xfrm>
          </p:grpSpPr>
          <p:sp>
            <p:nvSpPr>
              <p:cNvPr id="1213" name="Google Shape;1213;p104"/>
              <p:cNvSpPr/>
              <p:nvPr/>
            </p:nvSpPr>
            <p:spPr>
              <a:xfrm>
                <a:off x="0" y="860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14" name="Google Shape;1214;p104"/>
              <p:cNvSpPr/>
              <p:nvPr/>
            </p:nvSpPr>
            <p:spPr>
              <a:xfrm>
                <a:off x="0" y="860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121	</a:t>
                </a:r>
                <a:r>
                  <a:rPr b="1" lang="en-US" sz="1200">
                    <a:solidFill>
                      <a:srgbClr val="000000"/>
                    </a:solidFill>
                    <a:latin typeface="Courier New"/>
                    <a:ea typeface="Courier New"/>
                    <a:cs typeface="Courier New"/>
                    <a:sym typeface="Courier New"/>
                  </a:rPr>
                  <a:t>ostream &amp;operator&lt;&lt;( ostream &amp;output, Date &amp;d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15" name="Google Shape;1215;p104"/>
            <p:cNvGrpSpPr/>
            <p:nvPr/>
          </p:nvGrpSpPr>
          <p:grpSpPr>
            <a:xfrm>
              <a:off x="0" y="8976"/>
              <a:ext cx="3072" cy="374"/>
              <a:chOff x="0" y="8976"/>
              <a:chExt cx="3072" cy="374"/>
            </a:xfrm>
          </p:grpSpPr>
          <p:sp>
            <p:nvSpPr>
              <p:cNvPr id="1216" name="Google Shape;1216;p104"/>
              <p:cNvSpPr/>
              <p:nvPr/>
            </p:nvSpPr>
            <p:spPr>
              <a:xfrm>
                <a:off x="0" y="897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17" name="Google Shape;1217;p104"/>
              <p:cNvSpPr/>
              <p:nvPr/>
            </p:nvSpPr>
            <p:spPr>
              <a:xfrm>
                <a:off x="0" y="897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122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18" name="Google Shape;1218;p104"/>
            <p:cNvGrpSpPr/>
            <p:nvPr/>
          </p:nvGrpSpPr>
          <p:grpSpPr>
            <a:xfrm>
              <a:off x="0" y="9350"/>
              <a:ext cx="3072" cy="374"/>
              <a:chOff x="0" y="9350"/>
              <a:chExt cx="3072" cy="374"/>
            </a:xfrm>
          </p:grpSpPr>
          <p:sp>
            <p:nvSpPr>
              <p:cNvPr id="1219" name="Google Shape;1219;p104"/>
              <p:cNvSpPr/>
              <p:nvPr/>
            </p:nvSpPr>
            <p:spPr>
              <a:xfrm>
                <a:off x="0" y="935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20" name="Google Shape;1220;p104"/>
              <p:cNvSpPr/>
              <p:nvPr/>
            </p:nvSpPr>
            <p:spPr>
              <a:xfrm>
                <a:off x="0" y="935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123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char</a:t>
                </a:r>
                <a:r>
                  <a:rPr b="1" lang="en-US" sz="1200">
                    <a:solidFill>
                      <a:srgbClr val="000000"/>
                    </a:solidFill>
                    <a:latin typeface="Courier New"/>
                    <a:ea typeface="Courier New"/>
                    <a:cs typeface="Courier New"/>
                    <a:sym typeface="Courier New"/>
                  </a:rPr>
                  <a:t> *monthName[ 13 ] = { "", "January",</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21" name="Google Shape;1221;p104"/>
            <p:cNvGrpSpPr/>
            <p:nvPr/>
          </p:nvGrpSpPr>
          <p:grpSpPr>
            <a:xfrm>
              <a:off x="0" y="9724"/>
              <a:ext cx="3072" cy="374"/>
              <a:chOff x="0" y="9724"/>
              <a:chExt cx="3072" cy="374"/>
            </a:xfrm>
          </p:grpSpPr>
          <p:sp>
            <p:nvSpPr>
              <p:cNvPr id="1222" name="Google Shape;1222;p104"/>
              <p:cNvSpPr/>
              <p:nvPr/>
            </p:nvSpPr>
            <p:spPr>
              <a:xfrm>
                <a:off x="0" y="972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23" name="Google Shape;1223;p104"/>
              <p:cNvSpPr/>
              <p:nvPr/>
            </p:nvSpPr>
            <p:spPr>
              <a:xfrm>
                <a:off x="0" y="972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124	</a:t>
                </a:r>
                <a:r>
                  <a:rPr b="1" lang="en-US" sz="1200">
                    <a:solidFill>
                      <a:srgbClr val="000000"/>
                    </a:solidFill>
                    <a:latin typeface="Courier New"/>
                    <a:ea typeface="Courier New"/>
                    <a:cs typeface="Courier New"/>
                    <a:sym typeface="Courier New"/>
                  </a:rPr>
                  <a:t>      "February", "March", "April", "May", "June",</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24" name="Google Shape;1224;p104"/>
            <p:cNvGrpSpPr/>
            <p:nvPr/>
          </p:nvGrpSpPr>
          <p:grpSpPr>
            <a:xfrm>
              <a:off x="0" y="10098"/>
              <a:ext cx="3072" cy="374"/>
              <a:chOff x="0" y="10098"/>
              <a:chExt cx="3072" cy="374"/>
            </a:xfrm>
          </p:grpSpPr>
          <p:sp>
            <p:nvSpPr>
              <p:cNvPr id="1225" name="Google Shape;1225;p104"/>
              <p:cNvSpPr/>
              <p:nvPr/>
            </p:nvSpPr>
            <p:spPr>
              <a:xfrm>
                <a:off x="0" y="1009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26" name="Google Shape;1226;p104"/>
              <p:cNvSpPr/>
              <p:nvPr/>
            </p:nvSpPr>
            <p:spPr>
              <a:xfrm>
                <a:off x="0" y="1009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125	</a:t>
                </a:r>
                <a:r>
                  <a:rPr b="1" lang="en-US" sz="1200">
                    <a:solidFill>
                      <a:srgbClr val="000000"/>
                    </a:solidFill>
                    <a:latin typeface="Courier New"/>
                    <a:ea typeface="Courier New"/>
                    <a:cs typeface="Courier New"/>
                    <a:sym typeface="Courier New"/>
                  </a:rPr>
                  <a:t>      "July", "August", "September", "October",</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27" name="Google Shape;1227;p104"/>
            <p:cNvGrpSpPr/>
            <p:nvPr/>
          </p:nvGrpSpPr>
          <p:grpSpPr>
            <a:xfrm>
              <a:off x="0" y="10472"/>
              <a:ext cx="3072" cy="374"/>
              <a:chOff x="0" y="10472"/>
              <a:chExt cx="3072" cy="374"/>
            </a:xfrm>
          </p:grpSpPr>
          <p:sp>
            <p:nvSpPr>
              <p:cNvPr id="1228" name="Google Shape;1228;p104"/>
              <p:cNvSpPr/>
              <p:nvPr/>
            </p:nvSpPr>
            <p:spPr>
              <a:xfrm>
                <a:off x="0" y="1047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29" name="Google Shape;1229;p104"/>
              <p:cNvSpPr/>
              <p:nvPr/>
            </p:nvSpPr>
            <p:spPr>
              <a:xfrm>
                <a:off x="0" y="1047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126	</a:t>
                </a:r>
                <a:r>
                  <a:rPr b="1" lang="en-US" sz="1200">
                    <a:solidFill>
                      <a:srgbClr val="000000"/>
                    </a:solidFill>
                    <a:latin typeface="Courier New"/>
                    <a:ea typeface="Courier New"/>
                    <a:cs typeface="Courier New"/>
                    <a:sym typeface="Courier New"/>
                  </a:rPr>
                  <a:t>      "November", "December"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30" name="Google Shape;1230;p104"/>
            <p:cNvGrpSpPr/>
            <p:nvPr/>
          </p:nvGrpSpPr>
          <p:grpSpPr>
            <a:xfrm>
              <a:off x="0" y="10846"/>
              <a:ext cx="3072" cy="374"/>
              <a:chOff x="0" y="10846"/>
              <a:chExt cx="3072" cy="374"/>
            </a:xfrm>
          </p:grpSpPr>
          <p:sp>
            <p:nvSpPr>
              <p:cNvPr id="1231" name="Google Shape;1231;p104"/>
              <p:cNvSpPr/>
              <p:nvPr/>
            </p:nvSpPr>
            <p:spPr>
              <a:xfrm>
                <a:off x="0" y="1084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32" name="Google Shape;1232;p104"/>
              <p:cNvSpPr/>
              <p:nvPr/>
            </p:nvSpPr>
            <p:spPr>
              <a:xfrm>
                <a:off x="0" y="1084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127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33" name="Google Shape;1233;p104"/>
            <p:cNvGrpSpPr/>
            <p:nvPr/>
          </p:nvGrpSpPr>
          <p:grpSpPr>
            <a:xfrm>
              <a:off x="0" y="11220"/>
              <a:ext cx="3072" cy="374"/>
              <a:chOff x="0" y="11220"/>
              <a:chExt cx="3072" cy="374"/>
            </a:xfrm>
          </p:grpSpPr>
          <p:sp>
            <p:nvSpPr>
              <p:cNvPr id="1234" name="Google Shape;1234;p104"/>
              <p:cNvSpPr/>
              <p:nvPr/>
            </p:nvSpPr>
            <p:spPr>
              <a:xfrm>
                <a:off x="0" y="1122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35" name="Google Shape;1235;p104"/>
              <p:cNvSpPr/>
              <p:nvPr/>
            </p:nvSpPr>
            <p:spPr>
              <a:xfrm>
                <a:off x="0" y="1122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128	</a:t>
                </a:r>
                <a:r>
                  <a:rPr b="1" lang="en-US" sz="1200">
                    <a:solidFill>
                      <a:srgbClr val="000000"/>
                    </a:solidFill>
                    <a:latin typeface="Courier New"/>
                    <a:ea typeface="Courier New"/>
                    <a:cs typeface="Courier New"/>
                    <a:sym typeface="Courier New"/>
                  </a:rPr>
                  <a:t>   output &lt;&lt; monthName[ d.month ] &lt;&lt; '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36" name="Google Shape;1236;p104"/>
            <p:cNvGrpSpPr/>
            <p:nvPr/>
          </p:nvGrpSpPr>
          <p:grpSpPr>
            <a:xfrm>
              <a:off x="0" y="11594"/>
              <a:ext cx="3072" cy="374"/>
              <a:chOff x="0" y="11594"/>
              <a:chExt cx="3072" cy="374"/>
            </a:xfrm>
          </p:grpSpPr>
          <p:sp>
            <p:nvSpPr>
              <p:cNvPr id="1237" name="Google Shape;1237;p104"/>
              <p:cNvSpPr/>
              <p:nvPr/>
            </p:nvSpPr>
            <p:spPr>
              <a:xfrm>
                <a:off x="0" y="1159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38" name="Google Shape;1238;p104"/>
              <p:cNvSpPr/>
              <p:nvPr/>
            </p:nvSpPr>
            <p:spPr>
              <a:xfrm>
                <a:off x="0" y="1159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129	</a:t>
                </a:r>
                <a:r>
                  <a:rPr b="1" lang="en-US" sz="1200">
                    <a:solidFill>
                      <a:srgbClr val="000000"/>
                    </a:solidFill>
                    <a:latin typeface="Courier New"/>
                    <a:ea typeface="Courier New"/>
                    <a:cs typeface="Courier New"/>
                    <a:sym typeface="Courier New"/>
                  </a:rPr>
                  <a:t>          &lt;&lt; d.day &lt;&lt; ", " &lt;&lt; d.year;</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39" name="Google Shape;1239;p104"/>
            <p:cNvGrpSpPr/>
            <p:nvPr/>
          </p:nvGrpSpPr>
          <p:grpSpPr>
            <a:xfrm>
              <a:off x="0" y="11968"/>
              <a:ext cx="3072" cy="374"/>
              <a:chOff x="0" y="11968"/>
              <a:chExt cx="3072" cy="374"/>
            </a:xfrm>
          </p:grpSpPr>
          <p:sp>
            <p:nvSpPr>
              <p:cNvPr id="1240" name="Google Shape;1240;p104"/>
              <p:cNvSpPr/>
              <p:nvPr/>
            </p:nvSpPr>
            <p:spPr>
              <a:xfrm>
                <a:off x="0" y="1196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41" name="Google Shape;1241;p104"/>
              <p:cNvSpPr/>
              <p:nvPr/>
            </p:nvSpPr>
            <p:spPr>
              <a:xfrm>
                <a:off x="0" y="1196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130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42" name="Google Shape;1242;p104"/>
            <p:cNvGrpSpPr/>
            <p:nvPr/>
          </p:nvGrpSpPr>
          <p:grpSpPr>
            <a:xfrm>
              <a:off x="0" y="12342"/>
              <a:ext cx="3072" cy="374"/>
              <a:chOff x="0" y="12342"/>
              <a:chExt cx="3072" cy="374"/>
            </a:xfrm>
          </p:grpSpPr>
          <p:sp>
            <p:nvSpPr>
              <p:cNvPr id="1243" name="Google Shape;1243;p104"/>
              <p:cNvSpPr/>
              <p:nvPr/>
            </p:nvSpPr>
            <p:spPr>
              <a:xfrm>
                <a:off x="0" y="1234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44" name="Google Shape;1244;p104"/>
              <p:cNvSpPr/>
              <p:nvPr/>
            </p:nvSpPr>
            <p:spPr>
              <a:xfrm>
                <a:off x="0" y="1234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131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output;   </a:t>
                </a:r>
                <a:r>
                  <a:rPr b="1" lang="en-US" sz="1200">
                    <a:solidFill>
                      <a:srgbClr val="33CC33"/>
                    </a:solidFill>
                    <a:latin typeface="Courier New"/>
                    <a:ea typeface="Courier New"/>
                    <a:cs typeface="Courier New"/>
                    <a:sym typeface="Courier New"/>
                  </a:rPr>
                  <a:t>// enables cascading</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45" name="Google Shape;1245;p104"/>
            <p:cNvGrpSpPr/>
            <p:nvPr/>
          </p:nvGrpSpPr>
          <p:grpSpPr>
            <a:xfrm>
              <a:off x="0" y="12716"/>
              <a:ext cx="3072" cy="374"/>
              <a:chOff x="0" y="12716"/>
              <a:chExt cx="3072" cy="374"/>
            </a:xfrm>
          </p:grpSpPr>
          <p:sp>
            <p:nvSpPr>
              <p:cNvPr id="1246" name="Google Shape;1246;p104"/>
              <p:cNvSpPr/>
              <p:nvPr/>
            </p:nvSpPr>
            <p:spPr>
              <a:xfrm>
                <a:off x="0" y="1271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47" name="Google Shape;1247;p104"/>
              <p:cNvSpPr/>
              <p:nvPr/>
            </p:nvSpPr>
            <p:spPr>
              <a:xfrm>
                <a:off x="0" y="1271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132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grpSp>
        <p:nvGrpSpPr>
          <p:cNvPr id="1252" name="Google Shape;1252;p105"/>
          <p:cNvGrpSpPr/>
          <p:nvPr/>
        </p:nvGrpSpPr>
        <p:grpSpPr>
          <a:xfrm>
            <a:off x="0" y="0"/>
            <a:ext cx="6781800" cy="6858000"/>
            <a:chOff x="0" y="0"/>
            <a:chExt cx="3072" cy="13464"/>
          </a:xfrm>
        </p:grpSpPr>
        <p:grpSp>
          <p:nvGrpSpPr>
            <p:cNvPr id="1253" name="Google Shape;1253;p105"/>
            <p:cNvGrpSpPr/>
            <p:nvPr/>
          </p:nvGrpSpPr>
          <p:grpSpPr>
            <a:xfrm>
              <a:off x="0" y="0"/>
              <a:ext cx="3072" cy="374"/>
              <a:chOff x="0" y="0"/>
              <a:chExt cx="3072" cy="374"/>
            </a:xfrm>
          </p:grpSpPr>
          <p:sp>
            <p:nvSpPr>
              <p:cNvPr id="1254" name="Google Shape;1254;p105"/>
              <p:cNvSpPr/>
              <p:nvPr/>
            </p:nvSpPr>
            <p:spPr>
              <a:xfrm>
                <a:off x="0" y="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55" name="Google Shape;1255;p105"/>
              <p:cNvSpPr/>
              <p:nvPr/>
            </p:nvSpPr>
            <p:spPr>
              <a:xfrm>
                <a:off x="0" y="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133	</a:t>
                </a:r>
                <a:r>
                  <a:rPr b="1" lang="en-US" sz="1200">
                    <a:solidFill>
                      <a:srgbClr val="33CC33"/>
                    </a:solidFill>
                    <a:latin typeface="Courier New"/>
                    <a:ea typeface="Courier New"/>
                    <a:cs typeface="Courier New"/>
                    <a:sym typeface="Courier New"/>
                  </a:rPr>
                  <a:t>// Fig. 8.6: fig08_06.cpp</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56" name="Google Shape;1256;p105"/>
            <p:cNvGrpSpPr/>
            <p:nvPr/>
          </p:nvGrpSpPr>
          <p:grpSpPr>
            <a:xfrm>
              <a:off x="0" y="374"/>
              <a:ext cx="3072" cy="374"/>
              <a:chOff x="0" y="374"/>
              <a:chExt cx="3072" cy="374"/>
            </a:xfrm>
          </p:grpSpPr>
          <p:sp>
            <p:nvSpPr>
              <p:cNvPr id="1257" name="Google Shape;1257;p105"/>
              <p:cNvSpPr/>
              <p:nvPr/>
            </p:nvSpPr>
            <p:spPr>
              <a:xfrm>
                <a:off x="0" y="37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58" name="Google Shape;1258;p105"/>
              <p:cNvSpPr/>
              <p:nvPr/>
            </p:nvSpPr>
            <p:spPr>
              <a:xfrm>
                <a:off x="0" y="37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134	</a:t>
                </a:r>
                <a:r>
                  <a:rPr b="1" lang="en-US" sz="1200">
                    <a:solidFill>
                      <a:srgbClr val="33CC33"/>
                    </a:solidFill>
                    <a:latin typeface="Courier New"/>
                    <a:ea typeface="Courier New"/>
                    <a:cs typeface="Courier New"/>
                    <a:sym typeface="Courier New"/>
                  </a:rPr>
                  <a:t>// Driver for class Date</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59" name="Google Shape;1259;p105"/>
            <p:cNvGrpSpPr/>
            <p:nvPr/>
          </p:nvGrpSpPr>
          <p:grpSpPr>
            <a:xfrm>
              <a:off x="0" y="748"/>
              <a:ext cx="3072" cy="374"/>
              <a:chOff x="0" y="748"/>
              <a:chExt cx="3072" cy="374"/>
            </a:xfrm>
          </p:grpSpPr>
          <p:sp>
            <p:nvSpPr>
              <p:cNvPr id="1260" name="Google Shape;1260;p105"/>
              <p:cNvSpPr/>
              <p:nvPr/>
            </p:nvSpPr>
            <p:spPr>
              <a:xfrm>
                <a:off x="0" y="74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61" name="Google Shape;1261;p105"/>
              <p:cNvSpPr/>
              <p:nvPr/>
            </p:nvSpPr>
            <p:spPr>
              <a:xfrm>
                <a:off x="0" y="74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135	</a:t>
                </a:r>
                <a:r>
                  <a:rPr b="1" lang="en-US" sz="1200">
                    <a:solidFill>
                      <a:srgbClr val="275AFF"/>
                    </a:solidFill>
                    <a:latin typeface="Courier New"/>
                    <a:ea typeface="Courier New"/>
                    <a:cs typeface="Courier New"/>
                    <a:sym typeface="Courier New"/>
                  </a:rPr>
                  <a:t>#include</a:t>
                </a:r>
                <a:r>
                  <a:rPr b="1" lang="en-US" sz="1200">
                    <a:solidFill>
                      <a:srgbClr val="000000"/>
                    </a:solidFill>
                    <a:latin typeface="Courier New"/>
                    <a:ea typeface="Courier New"/>
                    <a:cs typeface="Courier New"/>
                    <a:sym typeface="Courier New"/>
                  </a:rPr>
                  <a:t> &lt;iostream&gt;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62" name="Google Shape;1262;p105"/>
            <p:cNvGrpSpPr/>
            <p:nvPr/>
          </p:nvGrpSpPr>
          <p:grpSpPr>
            <a:xfrm>
              <a:off x="0" y="1122"/>
              <a:ext cx="3072" cy="374"/>
              <a:chOff x="0" y="1122"/>
              <a:chExt cx="3072" cy="374"/>
            </a:xfrm>
          </p:grpSpPr>
          <p:sp>
            <p:nvSpPr>
              <p:cNvPr id="1263" name="Google Shape;1263;p105"/>
              <p:cNvSpPr/>
              <p:nvPr/>
            </p:nvSpPr>
            <p:spPr>
              <a:xfrm>
                <a:off x="0" y="112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64" name="Google Shape;1264;p105"/>
              <p:cNvSpPr/>
              <p:nvPr/>
            </p:nvSpPr>
            <p:spPr>
              <a:xfrm>
                <a:off x="0" y="112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136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65" name="Google Shape;1265;p105"/>
            <p:cNvGrpSpPr/>
            <p:nvPr/>
          </p:nvGrpSpPr>
          <p:grpSpPr>
            <a:xfrm>
              <a:off x="0" y="1496"/>
              <a:ext cx="3072" cy="374"/>
              <a:chOff x="0" y="1496"/>
              <a:chExt cx="3072" cy="374"/>
            </a:xfrm>
          </p:grpSpPr>
          <p:sp>
            <p:nvSpPr>
              <p:cNvPr id="1266" name="Google Shape;1266;p105"/>
              <p:cNvSpPr/>
              <p:nvPr/>
            </p:nvSpPr>
            <p:spPr>
              <a:xfrm>
                <a:off x="0" y="149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67" name="Google Shape;1267;p105"/>
              <p:cNvSpPr/>
              <p:nvPr/>
            </p:nvSpPr>
            <p:spPr>
              <a:xfrm>
                <a:off x="0" y="149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137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68" name="Google Shape;1268;p105"/>
            <p:cNvGrpSpPr/>
            <p:nvPr/>
          </p:nvGrpSpPr>
          <p:grpSpPr>
            <a:xfrm>
              <a:off x="0" y="1870"/>
              <a:ext cx="3072" cy="374"/>
              <a:chOff x="0" y="1870"/>
              <a:chExt cx="3072" cy="374"/>
            </a:xfrm>
          </p:grpSpPr>
          <p:sp>
            <p:nvSpPr>
              <p:cNvPr id="1269" name="Google Shape;1269;p105"/>
              <p:cNvSpPr/>
              <p:nvPr/>
            </p:nvSpPr>
            <p:spPr>
              <a:xfrm>
                <a:off x="0" y="187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70" name="Google Shape;1270;p105"/>
              <p:cNvSpPr/>
              <p:nvPr/>
            </p:nvSpPr>
            <p:spPr>
              <a:xfrm>
                <a:off x="0" y="187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138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71" name="Google Shape;1271;p105"/>
            <p:cNvGrpSpPr/>
            <p:nvPr/>
          </p:nvGrpSpPr>
          <p:grpSpPr>
            <a:xfrm>
              <a:off x="0" y="2244"/>
              <a:ext cx="3072" cy="374"/>
              <a:chOff x="0" y="2244"/>
              <a:chExt cx="3072" cy="374"/>
            </a:xfrm>
          </p:grpSpPr>
          <p:sp>
            <p:nvSpPr>
              <p:cNvPr id="1272" name="Google Shape;1272;p105"/>
              <p:cNvSpPr/>
              <p:nvPr/>
            </p:nvSpPr>
            <p:spPr>
              <a:xfrm>
                <a:off x="0" y="224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73" name="Google Shape;1273;p105"/>
              <p:cNvSpPr/>
              <p:nvPr/>
            </p:nvSpPr>
            <p:spPr>
              <a:xfrm>
                <a:off x="0" y="224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139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74" name="Google Shape;1274;p105"/>
            <p:cNvGrpSpPr/>
            <p:nvPr/>
          </p:nvGrpSpPr>
          <p:grpSpPr>
            <a:xfrm>
              <a:off x="0" y="2618"/>
              <a:ext cx="3072" cy="374"/>
              <a:chOff x="0" y="2618"/>
              <a:chExt cx="3072" cy="374"/>
            </a:xfrm>
          </p:grpSpPr>
          <p:sp>
            <p:nvSpPr>
              <p:cNvPr id="1275" name="Google Shape;1275;p105"/>
              <p:cNvSpPr/>
              <p:nvPr/>
            </p:nvSpPr>
            <p:spPr>
              <a:xfrm>
                <a:off x="0" y="261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76" name="Google Shape;1276;p105"/>
              <p:cNvSpPr/>
              <p:nvPr/>
            </p:nvSpPr>
            <p:spPr>
              <a:xfrm>
                <a:off x="0" y="261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140	</a:t>
                </a:r>
                <a:r>
                  <a:rPr b="1" lang="en-US" sz="1200">
                    <a:solidFill>
                      <a:srgbClr val="275AFF"/>
                    </a:solidFill>
                    <a:latin typeface="Courier New"/>
                    <a:ea typeface="Courier New"/>
                    <a:cs typeface="Courier New"/>
                    <a:sym typeface="Courier New"/>
                  </a:rPr>
                  <a:t>#include</a:t>
                </a:r>
                <a:r>
                  <a:rPr b="1" lang="en-US" sz="1200">
                    <a:solidFill>
                      <a:srgbClr val="000000"/>
                    </a:solidFill>
                    <a:latin typeface="Courier New"/>
                    <a:ea typeface="Courier New"/>
                    <a:cs typeface="Courier New"/>
                    <a:sym typeface="Courier New"/>
                  </a:rPr>
                  <a:t> "date1.h"</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77" name="Google Shape;1277;p105"/>
            <p:cNvGrpSpPr/>
            <p:nvPr/>
          </p:nvGrpSpPr>
          <p:grpSpPr>
            <a:xfrm>
              <a:off x="0" y="2992"/>
              <a:ext cx="3072" cy="374"/>
              <a:chOff x="0" y="2992"/>
              <a:chExt cx="3072" cy="374"/>
            </a:xfrm>
          </p:grpSpPr>
          <p:sp>
            <p:nvSpPr>
              <p:cNvPr id="1278" name="Google Shape;1278;p105"/>
              <p:cNvSpPr/>
              <p:nvPr/>
            </p:nvSpPr>
            <p:spPr>
              <a:xfrm>
                <a:off x="0" y="299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79" name="Google Shape;1279;p105"/>
              <p:cNvSpPr/>
              <p:nvPr/>
            </p:nvSpPr>
            <p:spPr>
              <a:xfrm>
                <a:off x="0" y="299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141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80" name="Google Shape;1280;p105"/>
            <p:cNvGrpSpPr/>
            <p:nvPr/>
          </p:nvGrpSpPr>
          <p:grpSpPr>
            <a:xfrm>
              <a:off x="0" y="3366"/>
              <a:ext cx="3072" cy="374"/>
              <a:chOff x="0" y="3366"/>
              <a:chExt cx="3072" cy="374"/>
            </a:xfrm>
          </p:grpSpPr>
          <p:sp>
            <p:nvSpPr>
              <p:cNvPr id="1281" name="Google Shape;1281;p105"/>
              <p:cNvSpPr/>
              <p:nvPr/>
            </p:nvSpPr>
            <p:spPr>
              <a:xfrm>
                <a:off x="0" y="336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82" name="Google Shape;1282;p105"/>
              <p:cNvSpPr/>
              <p:nvPr/>
            </p:nvSpPr>
            <p:spPr>
              <a:xfrm>
                <a:off x="0" y="336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142	</a:t>
                </a:r>
                <a:r>
                  <a:rPr b="1" lang="en-US" sz="1200">
                    <a:solidFill>
                      <a:srgbClr val="275AFF"/>
                    </a:solidFill>
                    <a:latin typeface="Courier New"/>
                    <a:ea typeface="Courier New"/>
                    <a:cs typeface="Courier New"/>
                    <a:sym typeface="Courier New"/>
                  </a:rPr>
                  <a:t>int</a:t>
                </a:r>
                <a:r>
                  <a:rPr b="1" lang="en-US" sz="1200">
                    <a:solidFill>
                      <a:srgbClr val="000000"/>
                    </a:solidFill>
                    <a:latin typeface="Courier New"/>
                    <a:ea typeface="Courier New"/>
                    <a:cs typeface="Courier New"/>
                    <a:sym typeface="Courier New"/>
                  </a:rPr>
                  <a:t> main()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83" name="Google Shape;1283;p105"/>
            <p:cNvGrpSpPr/>
            <p:nvPr/>
          </p:nvGrpSpPr>
          <p:grpSpPr>
            <a:xfrm>
              <a:off x="0" y="3740"/>
              <a:ext cx="3072" cy="374"/>
              <a:chOff x="0" y="3740"/>
              <a:chExt cx="3072" cy="374"/>
            </a:xfrm>
          </p:grpSpPr>
          <p:sp>
            <p:nvSpPr>
              <p:cNvPr id="1284" name="Google Shape;1284;p105"/>
              <p:cNvSpPr/>
              <p:nvPr/>
            </p:nvSpPr>
            <p:spPr>
              <a:xfrm>
                <a:off x="0" y="374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85" name="Google Shape;1285;p105"/>
              <p:cNvSpPr/>
              <p:nvPr/>
            </p:nvSpPr>
            <p:spPr>
              <a:xfrm>
                <a:off x="0" y="374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143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86" name="Google Shape;1286;p105"/>
            <p:cNvGrpSpPr/>
            <p:nvPr/>
          </p:nvGrpSpPr>
          <p:grpSpPr>
            <a:xfrm>
              <a:off x="0" y="4114"/>
              <a:ext cx="3072" cy="374"/>
              <a:chOff x="0" y="4114"/>
              <a:chExt cx="3072" cy="374"/>
            </a:xfrm>
          </p:grpSpPr>
          <p:sp>
            <p:nvSpPr>
              <p:cNvPr id="1287" name="Google Shape;1287;p105"/>
              <p:cNvSpPr/>
              <p:nvPr/>
            </p:nvSpPr>
            <p:spPr>
              <a:xfrm>
                <a:off x="0" y="411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88" name="Google Shape;1288;p105"/>
              <p:cNvSpPr/>
              <p:nvPr/>
            </p:nvSpPr>
            <p:spPr>
              <a:xfrm>
                <a:off x="0" y="411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144	</a:t>
                </a:r>
                <a:r>
                  <a:rPr b="1" lang="en-US" sz="1200">
                    <a:solidFill>
                      <a:srgbClr val="000000"/>
                    </a:solidFill>
                    <a:latin typeface="Courier New"/>
                    <a:ea typeface="Courier New"/>
                    <a:cs typeface="Courier New"/>
                    <a:sym typeface="Courier New"/>
                  </a:rPr>
                  <a:t>   Date d1, d2( 12, 27, 1992 ), d3( 0, 99, 8045 );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89" name="Google Shape;1289;p105"/>
            <p:cNvGrpSpPr/>
            <p:nvPr/>
          </p:nvGrpSpPr>
          <p:grpSpPr>
            <a:xfrm>
              <a:off x="0" y="4488"/>
              <a:ext cx="3072" cy="374"/>
              <a:chOff x="0" y="4488"/>
              <a:chExt cx="3072" cy="374"/>
            </a:xfrm>
          </p:grpSpPr>
          <p:sp>
            <p:nvSpPr>
              <p:cNvPr id="1290" name="Google Shape;1290;p105"/>
              <p:cNvSpPr/>
              <p:nvPr/>
            </p:nvSpPr>
            <p:spPr>
              <a:xfrm>
                <a:off x="0" y="448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91" name="Google Shape;1291;p105"/>
              <p:cNvSpPr/>
              <p:nvPr/>
            </p:nvSpPr>
            <p:spPr>
              <a:xfrm>
                <a:off x="0" y="448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145	</a:t>
                </a:r>
                <a:r>
                  <a:rPr b="1" lang="en-US" sz="1200">
                    <a:solidFill>
                      <a:srgbClr val="000000"/>
                    </a:solidFill>
                    <a:latin typeface="Courier New"/>
                    <a:ea typeface="Courier New"/>
                    <a:cs typeface="Courier New"/>
                    <a:sym typeface="Courier New"/>
                  </a:rPr>
                  <a:t>   cout &lt;&lt; "d1 is " &lt;&lt; d1</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92" name="Google Shape;1292;p105"/>
            <p:cNvGrpSpPr/>
            <p:nvPr/>
          </p:nvGrpSpPr>
          <p:grpSpPr>
            <a:xfrm>
              <a:off x="0" y="4862"/>
              <a:ext cx="3072" cy="374"/>
              <a:chOff x="0" y="4862"/>
              <a:chExt cx="3072" cy="374"/>
            </a:xfrm>
          </p:grpSpPr>
          <p:sp>
            <p:nvSpPr>
              <p:cNvPr id="1293" name="Google Shape;1293;p105"/>
              <p:cNvSpPr/>
              <p:nvPr/>
            </p:nvSpPr>
            <p:spPr>
              <a:xfrm>
                <a:off x="0" y="486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94" name="Google Shape;1294;p105"/>
              <p:cNvSpPr/>
              <p:nvPr/>
            </p:nvSpPr>
            <p:spPr>
              <a:xfrm>
                <a:off x="0" y="486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146	</a:t>
                </a:r>
                <a:r>
                  <a:rPr b="1" lang="en-US" sz="1200">
                    <a:solidFill>
                      <a:srgbClr val="000000"/>
                    </a:solidFill>
                    <a:latin typeface="Courier New"/>
                    <a:ea typeface="Courier New"/>
                    <a:cs typeface="Courier New"/>
                    <a:sym typeface="Courier New"/>
                  </a:rPr>
                  <a:t>        &lt;&lt; "\nd2 is " &lt;&lt; d2</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95" name="Google Shape;1295;p105"/>
            <p:cNvGrpSpPr/>
            <p:nvPr/>
          </p:nvGrpSpPr>
          <p:grpSpPr>
            <a:xfrm>
              <a:off x="0" y="5236"/>
              <a:ext cx="3072" cy="374"/>
              <a:chOff x="0" y="5236"/>
              <a:chExt cx="3072" cy="374"/>
            </a:xfrm>
          </p:grpSpPr>
          <p:sp>
            <p:nvSpPr>
              <p:cNvPr id="1296" name="Google Shape;1296;p105"/>
              <p:cNvSpPr/>
              <p:nvPr/>
            </p:nvSpPr>
            <p:spPr>
              <a:xfrm>
                <a:off x="0" y="523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297" name="Google Shape;1297;p105"/>
              <p:cNvSpPr/>
              <p:nvPr/>
            </p:nvSpPr>
            <p:spPr>
              <a:xfrm>
                <a:off x="0" y="523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147	</a:t>
                </a:r>
                <a:r>
                  <a:rPr b="1" lang="en-US" sz="1200">
                    <a:solidFill>
                      <a:srgbClr val="000000"/>
                    </a:solidFill>
                    <a:latin typeface="Courier New"/>
                    <a:ea typeface="Courier New"/>
                    <a:cs typeface="Courier New"/>
                    <a:sym typeface="Courier New"/>
                  </a:rPr>
                  <a:t>        &lt;&lt; "\nd3 is " &lt;&lt; d3 &lt;&lt; "\n\n";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298" name="Google Shape;1298;p105"/>
            <p:cNvGrpSpPr/>
            <p:nvPr/>
          </p:nvGrpSpPr>
          <p:grpSpPr>
            <a:xfrm>
              <a:off x="0" y="5610"/>
              <a:ext cx="3072" cy="374"/>
              <a:chOff x="0" y="5610"/>
              <a:chExt cx="3072" cy="374"/>
            </a:xfrm>
          </p:grpSpPr>
          <p:sp>
            <p:nvSpPr>
              <p:cNvPr id="1299" name="Google Shape;1299;p105"/>
              <p:cNvSpPr/>
              <p:nvPr/>
            </p:nvSpPr>
            <p:spPr>
              <a:xfrm>
                <a:off x="0" y="561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00" name="Google Shape;1300;p105"/>
              <p:cNvSpPr/>
              <p:nvPr/>
            </p:nvSpPr>
            <p:spPr>
              <a:xfrm>
                <a:off x="0" y="561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148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01" name="Google Shape;1301;p105"/>
            <p:cNvGrpSpPr/>
            <p:nvPr/>
          </p:nvGrpSpPr>
          <p:grpSpPr>
            <a:xfrm>
              <a:off x="0" y="5984"/>
              <a:ext cx="3072" cy="374"/>
              <a:chOff x="0" y="5984"/>
              <a:chExt cx="3072" cy="374"/>
            </a:xfrm>
          </p:grpSpPr>
          <p:sp>
            <p:nvSpPr>
              <p:cNvPr id="1302" name="Google Shape;1302;p105"/>
              <p:cNvSpPr/>
              <p:nvPr/>
            </p:nvSpPr>
            <p:spPr>
              <a:xfrm>
                <a:off x="0" y="598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03" name="Google Shape;1303;p105"/>
              <p:cNvSpPr/>
              <p:nvPr/>
            </p:nvSpPr>
            <p:spPr>
              <a:xfrm>
                <a:off x="0" y="598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149	</a:t>
                </a:r>
                <a:r>
                  <a:rPr b="1" lang="en-US" sz="1200">
                    <a:solidFill>
                      <a:srgbClr val="000000"/>
                    </a:solidFill>
                    <a:latin typeface="Courier New"/>
                    <a:ea typeface="Courier New"/>
                    <a:cs typeface="Courier New"/>
                    <a:sym typeface="Courier New"/>
                  </a:rPr>
                  <a:t>   cout &lt;&lt; "d2 += 7 is " &lt;&lt; ( d2 += 7 ) &lt;&lt; "\n\n";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04" name="Google Shape;1304;p105"/>
            <p:cNvGrpSpPr/>
            <p:nvPr/>
          </p:nvGrpSpPr>
          <p:grpSpPr>
            <a:xfrm>
              <a:off x="0" y="6358"/>
              <a:ext cx="3072" cy="374"/>
              <a:chOff x="0" y="6358"/>
              <a:chExt cx="3072" cy="374"/>
            </a:xfrm>
          </p:grpSpPr>
          <p:sp>
            <p:nvSpPr>
              <p:cNvPr id="1305" name="Google Shape;1305;p105"/>
              <p:cNvSpPr/>
              <p:nvPr/>
            </p:nvSpPr>
            <p:spPr>
              <a:xfrm>
                <a:off x="0" y="635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06" name="Google Shape;1306;p105"/>
              <p:cNvSpPr/>
              <p:nvPr/>
            </p:nvSpPr>
            <p:spPr>
              <a:xfrm>
                <a:off x="0" y="635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150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07" name="Google Shape;1307;p105"/>
            <p:cNvGrpSpPr/>
            <p:nvPr/>
          </p:nvGrpSpPr>
          <p:grpSpPr>
            <a:xfrm>
              <a:off x="0" y="6732"/>
              <a:ext cx="3072" cy="374"/>
              <a:chOff x="0" y="6732"/>
              <a:chExt cx="3072" cy="374"/>
            </a:xfrm>
          </p:grpSpPr>
          <p:sp>
            <p:nvSpPr>
              <p:cNvPr id="1308" name="Google Shape;1308;p105"/>
              <p:cNvSpPr/>
              <p:nvPr/>
            </p:nvSpPr>
            <p:spPr>
              <a:xfrm>
                <a:off x="0" y="673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09" name="Google Shape;1309;p105"/>
              <p:cNvSpPr/>
              <p:nvPr/>
            </p:nvSpPr>
            <p:spPr>
              <a:xfrm>
                <a:off x="0" y="673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151	</a:t>
                </a:r>
                <a:r>
                  <a:rPr b="1" lang="en-US" sz="1200">
                    <a:solidFill>
                      <a:srgbClr val="000000"/>
                    </a:solidFill>
                    <a:latin typeface="Courier New"/>
                    <a:ea typeface="Courier New"/>
                    <a:cs typeface="Courier New"/>
                    <a:sym typeface="Courier New"/>
                  </a:rPr>
                  <a:t>   d3.setDate( 2, 28, 1992 );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10" name="Google Shape;1310;p105"/>
            <p:cNvGrpSpPr/>
            <p:nvPr/>
          </p:nvGrpSpPr>
          <p:grpSpPr>
            <a:xfrm>
              <a:off x="0" y="7106"/>
              <a:ext cx="3072" cy="374"/>
              <a:chOff x="0" y="7106"/>
              <a:chExt cx="3072" cy="374"/>
            </a:xfrm>
          </p:grpSpPr>
          <p:sp>
            <p:nvSpPr>
              <p:cNvPr id="1311" name="Google Shape;1311;p105"/>
              <p:cNvSpPr/>
              <p:nvPr/>
            </p:nvSpPr>
            <p:spPr>
              <a:xfrm>
                <a:off x="0" y="710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12" name="Google Shape;1312;p105"/>
              <p:cNvSpPr/>
              <p:nvPr/>
            </p:nvSpPr>
            <p:spPr>
              <a:xfrm>
                <a:off x="0" y="710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152	</a:t>
                </a:r>
                <a:r>
                  <a:rPr b="1" lang="en-US" sz="1200">
                    <a:solidFill>
                      <a:srgbClr val="000000"/>
                    </a:solidFill>
                    <a:latin typeface="Courier New"/>
                    <a:ea typeface="Courier New"/>
                    <a:cs typeface="Courier New"/>
                    <a:sym typeface="Courier New"/>
                  </a:rPr>
                  <a:t>   cout &lt;&lt; "  d3 is " &lt;&lt; d3;</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13" name="Google Shape;1313;p105"/>
            <p:cNvGrpSpPr/>
            <p:nvPr/>
          </p:nvGrpSpPr>
          <p:grpSpPr>
            <a:xfrm>
              <a:off x="0" y="7480"/>
              <a:ext cx="3072" cy="374"/>
              <a:chOff x="0" y="7480"/>
              <a:chExt cx="3072" cy="374"/>
            </a:xfrm>
          </p:grpSpPr>
          <p:sp>
            <p:nvSpPr>
              <p:cNvPr id="1314" name="Google Shape;1314;p105"/>
              <p:cNvSpPr/>
              <p:nvPr/>
            </p:nvSpPr>
            <p:spPr>
              <a:xfrm>
                <a:off x="0" y="748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15" name="Google Shape;1315;p105"/>
              <p:cNvSpPr/>
              <p:nvPr/>
            </p:nvSpPr>
            <p:spPr>
              <a:xfrm>
                <a:off x="0" y="748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153	</a:t>
                </a:r>
                <a:r>
                  <a:rPr b="1" lang="en-US" sz="1200">
                    <a:solidFill>
                      <a:srgbClr val="000000"/>
                    </a:solidFill>
                    <a:latin typeface="Courier New"/>
                    <a:ea typeface="Courier New"/>
                    <a:cs typeface="Courier New"/>
                    <a:sym typeface="Courier New"/>
                  </a:rPr>
                  <a:t>   cout &lt;&lt; "\n++d3 is " &lt;&lt; ++d3 &lt;&lt; "\n\n";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16" name="Google Shape;1316;p105"/>
            <p:cNvGrpSpPr/>
            <p:nvPr/>
          </p:nvGrpSpPr>
          <p:grpSpPr>
            <a:xfrm>
              <a:off x="0" y="7854"/>
              <a:ext cx="3072" cy="374"/>
              <a:chOff x="0" y="7854"/>
              <a:chExt cx="3072" cy="374"/>
            </a:xfrm>
          </p:grpSpPr>
          <p:sp>
            <p:nvSpPr>
              <p:cNvPr id="1317" name="Google Shape;1317;p105"/>
              <p:cNvSpPr/>
              <p:nvPr/>
            </p:nvSpPr>
            <p:spPr>
              <a:xfrm>
                <a:off x="0" y="785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18" name="Google Shape;1318;p105"/>
              <p:cNvSpPr/>
              <p:nvPr/>
            </p:nvSpPr>
            <p:spPr>
              <a:xfrm>
                <a:off x="0" y="785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154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19" name="Google Shape;1319;p105"/>
            <p:cNvGrpSpPr/>
            <p:nvPr/>
          </p:nvGrpSpPr>
          <p:grpSpPr>
            <a:xfrm>
              <a:off x="0" y="8228"/>
              <a:ext cx="3072" cy="374"/>
              <a:chOff x="0" y="8228"/>
              <a:chExt cx="3072" cy="374"/>
            </a:xfrm>
          </p:grpSpPr>
          <p:sp>
            <p:nvSpPr>
              <p:cNvPr id="1320" name="Google Shape;1320;p105"/>
              <p:cNvSpPr/>
              <p:nvPr/>
            </p:nvSpPr>
            <p:spPr>
              <a:xfrm>
                <a:off x="0" y="822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21" name="Google Shape;1321;p105"/>
              <p:cNvSpPr/>
              <p:nvPr/>
            </p:nvSpPr>
            <p:spPr>
              <a:xfrm>
                <a:off x="0" y="822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155	</a:t>
                </a:r>
                <a:r>
                  <a:rPr b="1" lang="en-US" sz="1200">
                    <a:solidFill>
                      <a:srgbClr val="000000"/>
                    </a:solidFill>
                    <a:latin typeface="Courier New"/>
                    <a:ea typeface="Courier New"/>
                    <a:cs typeface="Courier New"/>
                    <a:sym typeface="Courier New"/>
                  </a:rPr>
                  <a:t>   Date d4( 3, 18, 1969 );</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22" name="Google Shape;1322;p105"/>
            <p:cNvGrpSpPr/>
            <p:nvPr/>
          </p:nvGrpSpPr>
          <p:grpSpPr>
            <a:xfrm>
              <a:off x="0" y="8602"/>
              <a:ext cx="3072" cy="374"/>
              <a:chOff x="0" y="8602"/>
              <a:chExt cx="3072" cy="374"/>
            </a:xfrm>
          </p:grpSpPr>
          <p:sp>
            <p:nvSpPr>
              <p:cNvPr id="1323" name="Google Shape;1323;p105"/>
              <p:cNvSpPr/>
              <p:nvPr/>
            </p:nvSpPr>
            <p:spPr>
              <a:xfrm>
                <a:off x="0" y="860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24" name="Google Shape;1324;p105"/>
              <p:cNvSpPr/>
              <p:nvPr/>
            </p:nvSpPr>
            <p:spPr>
              <a:xfrm>
                <a:off x="0" y="860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156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25" name="Google Shape;1325;p105"/>
            <p:cNvGrpSpPr/>
            <p:nvPr/>
          </p:nvGrpSpPr>
          <p:grpSpPr>
            <a:xfrm>
              <a:off x="0" y="8976"/>
              <a:ext cx="3072" cy="374"/>
              <a:chOff x="0" y="8976"/>
              <a:chExt cx="3072" cy="374"/>
            </a:xfrm>
          </p:grpSpPr>
          <p:sp>
            <p:nvSpPr>
              <p:cNvPr id="1326" name="Google Shape;1326;p105"/>
              <p:cNvSpPr/>
              <p:nvPr/>
            </p:nvSpPr>
            <p:spPr>
              <a:xfrm>
                <a:off x="0" y="897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27" name="Google Shape;1327;p105"/>
              <p:cNvSpPr/>
              <p:nvPr/>
            </p:nvSpPr>
            <p:spPr>
              <a:xfrm>
                <a:off x="0" y="897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157	</a:t>
                </a:r>
                <a:r>
                  <a:rPr b="1" lang="en-US" sz="1200">
                    <a:solidFill>
                      <a:srgbClr val="000000"/>
                    </a:solidFill>
                    <a:latin typeface="Courier New"/>
                    <a:ea typeface="Courier New"/>
                    <a:cs typeface="Courier New"/>
                    <a:sym typeface="Courier New"/>
                  </a:rPr>
                  <a:t>   cout &lt;&lt; "Testing the preincrement operator:\n"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28" name="Google Shape;1328;p105"/>
            <p:cNvGrpSpPr/>
            <p:nvPr/>
          </p:nvGrpSpPr>
          <p:grpSpPr>
            <a:xfrm>
              <a:off x="0" y="9350"/>
              <a:ext cx="3072" cy="374"/>
              <a:chOff x="0" y="9350"/>
              <a:chExt cx="3072" cy="374"/>
            </a:xfrm>
          </p:grpSpPr>
          <p:sp>
            <p:nvSpPr>
              <p:cNvPr id="1329" name="Google Shape;1329;p105"/>
              <p:cNvSpPr/>
              <p:nvPr/>
            </p:nvSpPr>
            <p:spPr>
              <a:xfrm>
                <a:off x="0" y="935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30" name="Google Shape;1330;p105"/>
              <p:cNvSpPr/>
              <p:nvPr/>
            </p:nvSpPr>
            <p:spPr>
              <a:xfrm>
                <a:off x="0" y="935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158	</a:t>
                </a:r>
                <a:r>
                  <a:rPr b="1" lang="en-US" sz="1200">
                    <a:solidFill>
                      <a:srgbClr val="000000"/>
                    </a:solidFill>
                    <a:latin typeface="Courier New"/>
                    <a:ea typeface="Courier New"/>
                    <a:cs typeface="Courier New"/>
                    <a:sym typeface="Courier New"/>
                  </a:rPr>
                  <a:t>        &lt;&lt; "  d4 is " &lt;&lt; d4 &lt;&lt; '\n';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31" name="Google Shape;1331;p105"/>
            <p:cNvGrpSpPr/>
            <p:nvPr/>
          </p:nvGrpSpPr>
          <p:grpSpPr>
            <a:xfrm>
              <a:off x="0" y="9724"/>
              <a:ext cx="3072" cy="374"/>
              <a:chOff x="0" y="9724"/>
              <a:chExt cx="3072" cy="374"/>
            </a:xfrm>
          </p:grpSpPr>
          <p:sp>
            <p:nvSpPr>
              <p:cNvPr id="1332" name="Google Shape;1332;p105"/>
              <p:cNvSpPr/>
              <p:nvPr/>
            </p:nvSpPr>
            <p:spPr>
              <a:xfrm>
                <a:off x="0" y="972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33" name="Google Shape;1333;p105"/>
              <p:cNvSpPr/>
              <p:nvPr/>
            </p:nvSpPr>
            <p:spPr>
              <a:xfrm>
                <a:off x="0" y="972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159	</a:t>
                </a:r>
                <a:r>
                  <a:rPr b="1" lang="en-US" sz="1200">
                    <a:solidFill>
                      <a:srgbClr val="000000"/>
                    </a:solidFill>
                    <a:latin typeface="Courier New"/>
                    <a:ea typeface="Courier New"/>
                    <a:cs typeface="Courier New"/>
                    <a:sym typeface="Courier New"/>
                  </a:rPr>
                  <a:t>   cout &lt;&lt; "++d4 is " &lt;&lt; ++d4 &lt;&lt; '\n';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34" name="Google Shape;1334;p105"/>
            <p:cNvGrpSpPr/>
            <p:nvPr/>
          </p:nvGrpSpPr>
          <p:grpSpPr>
            <a:xfrm>
              <a:off x="0" y="10098"/>
              <a:ext cx="3072" cy="374"/>
              <a:chOff x="0" y="10098"/>
              <a:chExt cx="3072" cy="374"/>
            </a:xfrm>
          </p:grpSpPr>
          <p:sp>
            <p:nvSpPr>
              <p:cNvPr id="1335" name="Google Shape;1335;p105"/>
              <p:cNvSpPr/>
              <p:nvPr/>
            </p:nvSpPr>
            <p:spPr>
              <a:xfrm>
                <a:off x="0" y="1009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36" name="Google Shape;1336;p105"/>
              <p:cNvSpPr/>
              <p:nvPr/>
            </p:nvSpPr>
            <p:spPr>
              <a:xfrm>
                <a:off x="0" y="1009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160	</a:t>
                </a:r>
                <a:r>
                  <a:rPr b="1" lang="en-US" sz="1200">
                    <a:solidFill>
                      <a:srgbClr val="000000"/>
                    </a:solidFill>
                    <a:latin typeface="Courier New"/>
                    <a:ea typeface="Courier New"/>
                    <a:cs typeface="Courier New"/>
                    <a:sym typeface="Courier New"/>
                  </a:rPr>
                  <a:t>   cout &lt;&lt; "  d4 is " &lt;&lt; d4 &lt;&lt; "\n\n";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37" name="Google Shape;1337;p105"/>
            <p:cNvGrpSpPr/>
            <p:nvPr/>
          </p:nvGrpSpPr>
          <p:grpSpPr>
            <a:xfrm>
              <a:off x="0" y="10472"/>
              <a:ext cx="3072" cy="374"/>
              <a:chOff x="0" y="10472"/>
              <a:chExt cx="3072" cy="374"/>
            </a:xfrm>
          </p:grpSpPr>
          <p:sp>
            <p:nvSpPr>
              <p:cNvPr id="1338" name="Google Shape;1338;p105"/>
              <p:cNvSpPr/>
              <p:nvPr/>
            </p:nvSpPr>
            <p:spPr>
              <a:xfrm>
                <a:off x="0" y="1047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39" name="Google Shape;1339;p105"/>
              <p:cNvSpPr/>
              <p:nvPr/>
            </p:nvSpPr>
            <p:spPr>
              <a:xfrm>
                <a:off x="0" y="1047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161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40" name="Google Shape;1340;p105"/>
            <p:cNvGrpSpPr/>
            <p:nvPr/>
          </p:nvGrpSpPr>
          <p:grpSpPr>
            <a:xfrm>
              <a:off x="0" y="10846"/>
              <a:ext cx="3072" cy="374"/>
              <a:chOff x="0" y="10846"/>
              <a:chExt cx="3072" cy="374"/>
            </a:xfrm>
          </p:grpSpPr>
          <p:sp>
            <p:nvSpPr>
              <p:cNvPr id="1341" name="Google Shape;1341;p105"/>
              <p:cNvSpPr/>
              <p:nvPr/>
            </p:nvSpPr>
            <p:spPr>
              <a:xfrm>
                <a:off x="0" y="1084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42" name="Google Shape;1342;p105"/>
              <p:cNvSpPr/>
              <p:nvPr/>
            </p:nvSpPr>
            <p:spPr>
              <a:xfrm>
                <a:off x="0" y="1084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162	</a:t>
                </a:r>
                <a:r>
                  <a:rPr b="1" lang="en-US" sz="1200">
                    <a:solidFill>
                      <a:srgbClr val="000000"/>
                    </a:solidFill>
                    <a:latin typeface="Courier New"/>
                    <a:ea typeface="Courier New"/>
                    <a:cs typeface="Courier New"/>
                    <a:sym typeface="Courier New"/>
                  </a:rPr>
                  <a:t>   cout &lt;&lt; "Testing the postincrement operator:\n"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43" name="Google Shape;1343;p105"/>
            <p:cNvGrpSpPr/>
            <p:nvPr/>
          </p:nvGrpSpPr>
          <p:grpSpPr>
            <a:xfrm>
              <a:off x="0" y="11220"/>
              <a:ext cx="3072" cy="374"/>
              <a:chOff x="0" y="11220"/>
              <a:chExt cx="3072" cy="374"/>
            </a:xfrm>
          </p:grpSpPr>
          <p:sp>
            <p:nvSpPr>
              <p:cNvPr id="1344" name="Google Shape;1344;p105"/>
              <p:cNvSpPr/>
              <p:nvPr/>
            </p:nvSpPr>
            <p:spPr>
              <a:xfrm>
                <a:off x="0" y="1122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45" name="Google Shape;1345;p105"/>
              <p:cNvSpPr/>
              <p:nvPr/>
            </p:nvSpPr>
            <p:spPr>
              <a:xfrm>
                <a:off x="0" y="1122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163	</a:t>
                </a:r>
                <a:r>
                  <a:rPr b="1" lang="en-US" sz="1200">
                    <a:solidFill>
                      <a:srgbClr val="000000"/>
                    </a:solidFill>
                    <a:latin typeface="Courier New"/>
                    <a:ea typeface="Courier New"/>
                    <a:cs typeface="Courier New"/>
                    <a:sym typeface="Courier New"/>
                  </a:rPr>
                  <a:t>        &lt;&lt; "  d4 is " &lt;&lt; d4 &lt;&lt; '\n';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46" name="Google Shape;1346;p105"/>
            <p:cNvGrpSpPr/>
            <p:nvPr/>
          </p:nvGrpSpPr>
          <p:grpSpPr>
            <a:xfrm>
              <a:off x="0" y="11594"/>
              <a:ext cx="3072" cy="374"/>
              <a:chOff x="0" y="11594"/>
              <a:chExt cx="3072" cy="374"/>
            </a:xfrm>
          </p:grpSpPr>
          <p:sp>
            <p:nvSpPr>
              <p:cNvPr id="1347" name="Google Shape;1347;p105"/>
              <p:cNvSpPr/>
              <p:nvPr/>
            </p:nvSpPr>
            <p:spPr>
              <a:xfrm>
                <a:off x="0" y="11594"/>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48" name="Google Shape;1348;p105"/>
              <p:cNvSpPr/>
              <p:nvPr/>
            </p:nvSpPr>
            <p:spPr>
              <a:xfrm>
                <a:off x="0" y="11594"/>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164	</a:t>
                </a:r>
                <a:r>
                  <a:rPr b="1" lang="en-US" sz="1200">
                    <a:solidFill>
                      <a:srgbClr val="000000"/>
                    </a:solidFill>
                    <a:latin typeface="Courier New"/>
                    <a:ea typeface="Courier New"/>
                    <a:cs typeface="Courier New"/>
                    <a:sym typeface="Courier New"/>
                  </a:rPr>
                  <a:t>   cout &lt;&lt; "d4++ is " &lt;&lt; d4++ &lt;&lt; '\n';</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49" name="Google Shape;1349;p105"/>
            <p:cNvGrpSpPr/>
            <p:nvPr/>
          </p:nvGrpSpPr>
          <p:grpSpPr>
            <a:xfrm>
              <a:off x="0" y="11968"/>
              <a:ext cx="3072" cy="374"/>
              <a:chOff x="0" y="11968"/>
              <a:chExt cx="3072" cy="374"/>
            </a:xfrm>
          </p:grpSpPr>
          <p:sp>
            <p:nvSpPr>
              <p:cNvPr id="1350" name="Google Shape;1350;p105"/>
              <p:cNvSpPr/>
              <p:nvPr/>
            </p:nvSpPr>
            <p:spPr>
              <a:xfrm>
                <a:off x="0" y="11968"/>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51" name="Google Shape;1351;p105"/>
              <p:cNvSpPr/>
              <p:nvPr/>
            </p:nvSpPr>
            <p:spPr>
              <a:xfrm>
                <a:off x="0" y="11968"/>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165	</a:t>
                </a:r>
                <a:r>
                  <a:rPr b="1" lang="en-US" sz="1200">
                    <a:solidFill>
                      <a:srgbClr val="000000"/>
                    </a:solidFill>
                    <a:latin typeface="Courier New"/>
                    <a:ea typeface="Courier New"/>
                    <a:cs typeface="Courier New"/>
                    <a:sym typeface="Courier New"/>
                  </a:rPr>
                  <a:t>   cout &lt;&lt; "  d4 is " &lt;&lt; d4 &lt;&lt; endl;</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52" name="Google Shape;1352;p105"/>
            <p:cNvGrpSpPr/>
            <p:nvPr/>
          </p:nvGrpSpPr>
          <p:grpSpPr>
            <a:xfrm>
              <a:off x="0" y="12342"/>
              <a:ext cx="3072" cy="374"/>
              <a:chOff x="0" y="12342"/>
              <a:chExt cx="3072" cy="374"/>
            </a:xfrm>
          </p:grpSpPr>
          <p:sp>
            <p:nvSpPr>
              <p:cNvPr id="1353" name="Google Shape;1353;p105"/>
              <p:cNvSpPr/>
              <p:nvPr/>
            </p:nvSpPr>
            <p:spPr>
              <a:xfrm>
                <a:off x="0" y="12342"/>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54" name="Google Shape;1354;p105"/>
              <p:cNvSpPr/>
              <p:nvPr/>
            </p:nvSpPr>
            <p:spPr>
              <a:xfrm>
                <a:off x="0" y="12342"/>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166	</a:t>
                </a:r>
                <a:endParaRPr b="1" sz="1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55" name="Google Shape;1355;p105"/>
            <p:cNvGrpSpPr/>
            <p:nvPr/>
          </p:nvGrpSpPr>
          <p:grpSpPr>
            <a:xfrm>
              <a:off x="0" y="12716"/>
              <a:ext cx="3072" cy="374"/>
              <a:chOff x="0" y="12716"/>
              <a:chExt cx="3072" cy="374"/>
            </a:xfrm>
          </p:grpSpPr>
          <p:sp>
            <p:nvSpPr>
              <p:cNvPr id="1356" name="Google Shape;1356;p105"/>
              <p:cNvSpPr/>
              <p:nvPr/>
            </p:nvSpPr>
            <p:spPr>
              <a:xfrm>
                <a:off x="0" y="12716"/>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57" name="Google Shape;1357;p105"/>
              <p:cNvSpPr/>
              <p:nvPr/>
            </p:nvSpPr>
            <p:spPr>
              <a:xfrm>
                <a:off x="0" y="12716"/>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167	</a:t>
                </a:r>
                <a:r>
                  <a:rPr b="1" lang="en-US" sz="1200">
                    <a:solidFill>
                      <a:srgbClr val="000000"/>
                    </a:solidFill>
                    <a:latin typeface="Courier New"/>
                    <a:ea typeface="Courier New"/>
                    <a:cs typeface="Courier New"/>
                    <a:sym typeface="Courier New"/>
                  </a:rPr>
                  <a:t>   </a:t>
                </a:r>
                <a:r>
                  <a:rPr b="1" lang="en-US" sz="1200">
                    <a:solidFill>
                      <a:srgbClr val="275AFF"/>
                    </a:solidFill>
                    <a:latin typeface="Courier New"/>
                    <a:ea typeface="Courier New"/>
                    <a:cs typeface="Courier New"/>
                    <a:sym typeface="Courier New"/>
                  </a:rPr>
                  <a:t>return</a:t>
                </a:r>
                <a:r>
                  <a:rPr b="1" lang="en-US" sz="1200">
                    <a:solidFill>
                      <a:srgbClr val="000000"/>
                    </a:solidFill>
                    <a:latin typeface="Courier New"/>
                    <a:ea typeface="Courier New"/>
                    <a:cs typeface="Courier New"/>
                    <a:sym typeface="Courier New"/>
                  </a:rPr>
                  <a:t> 0;</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nvGrpSpPr>
            <p:cNvPr id="1358" name="Google Shape;1358;p105"/>
            <p:cNvGrpSpPr/>
            <p:nvPr/>
          </p:nvGrpSpPr>
          <p:grpSpPr>
            <a:xfrm>
              <a:off x="0" y="13090"/>
              <a:ext cx="3072" cy="374"/>
              <a:chOff x="0" y="13090"/>
              <a:chExt cx="3072" cy="374"/>
            </a:xfrm>
          </p:grpSpPr>
          <p:sp>
            <p:nvSpPr>
              <p:cNvPr id="1359" name="Google Shape;1359;p105"/>
              <p:cNvSpPr/>
              <p:nvPr/>
            </p:nvSpPr>
            <p:spPr>
              <a:xfrm>
                <a:off x="0" y="13090"/>
                <a:ext cx="3072" cy="374"/>
              </a:xfrm>
              <a:prstGeom prst="rect">
                <a:avLst/>
              </a:prstGeom>
              <a:solidFill>
                <a:srgbClr val="FFE699"/>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60" name="Google Shape;1360;p105"/>
              <p:cNvSpPr/>
              <p:nvPr/>
            </p:nvSpPr>
            <p:spPr>
              <a:xfrm>
                <a:off x="0" y="13090"/>
                <a:ext cx="3072" cy="374"/>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D8DFF"/>
                    </a:solidFill>
                    <a:latin typeface="Courier New"/>
                    <a:ea typeface="Courier New"/>
                    <a:cs typeface="Courier New"/>
                    <a:sym typeface="Courier New"/>
                  </a:rPr>
                  <a:t>	168	</a:t>
                </a:r>
                <a:r>
                  <a:rPr b="1" lang="en-US"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grpSp>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06"/>
          <p:cNvSpPr/>
          <p:nvPr/>
        </p:nvSpPr>
        <p:spPr>
          <a:xfrm>
            <a:off x="381000" y="1219200"/>
            <a:ext cx="6781800" cy="3560763"/>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d1 is January 1, 1900</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d2 is December 27, 1992</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d3 is January 1, 1900</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d2 += 7 is January 3, 1993</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d3 is February 28, 1992</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++d3 is February 29, 1992</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Testing the preincrement operator:</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d4 is March 18, 1969</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++d4 is March 19, 1969</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d4 is March 19, 1969</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Testing the postincrement operator:</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d4 is March 19, 1969</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d4++ is March 19, 1969</a:t>
            </a:r>
            <a:endParaRPr/>
          </a:p>
          <a:p>
            <a:pPr indent="0" lvl="0" marL="0" marR="0" rtl="0" algn="l">
              <a:spcBef>
                <a:spcPts val="0"/>
              </a:spcBef>
              <a:spcAft>
                <a:spcPts val="0"/>
              </a:spcAft>
              <a:buNone/>
            </a:pPr>
            <a:r>
              <a:rPr b="1" lang="en-US" sz="1200">
                <a:solidFill>
                  <a:srgbClr val="000000"/>
                </a:solidFill>
                <a:latin typeface="Courier New"/>
                <a:ea typeface="Courier New"/>
                <a:cs typeface="Courier New"/>
                <a:sym typeface="Courier New"/>
              </a:rPr>
              <a:t>  d4 is March 20, 1969</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07"/>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 Library</a:t>
            </a:r>
            <a:endParaRPr/>
          </a:p>
        </p:txBody>
      </p:sp>
      <p:sp>
        <p:nvSpPr>
          <p:cNvPr id="1371" name="Google Shape;1371;p107"/>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Calibri"/>
                <a:ea typeface="Calibri"/>
                <a:cs typeface="Calibri"/>
                <a:sym typeface="Calibri"/>
              </a:rPr>
              <a:t>We will use </a:t>
            </a:r>
            <a:r>
              <a:rPr b="1" lang="en-US">
                <a:latin typeface="Calibri"/>
                <a:ea typeface="Calibri"/>
                <a:cs typeface="Calibri"/>
                <a:sym typeface="Calibri"/>
              </a:rPr>
              <a:t>operator overloading to build String library</a:t>
            </a:r>
            <a:endParaRPr/>
          </a:p>
          <a:p>
            <a:pPr indent="-139700" lvl="0" marL="342900" rtl="0" algn="l">
              <a:spcBef>
                <a:spcPts val="640"/>
              </a:spcBef>
              <a:spcAft>
                <a:spcPts val="0"/>
              </a:spcAft>
              <a:buClr>
                <a:schemeClr val="dk1"/>
              </a:buClr>
              <a:buSzPts val="3200"/>
              <a:buNone/>
            </a:pPr>
            <a:r>
              <a:t/>
            </a:r>
            <a:endParaRPr b="1">
              <a:latin typeface="Calibri"/>
              <a:ea typeface="Calibri"/>
              <a:cs typeface="Calibri"/>
              <a:sym typeface="Calibri"/>
            </a:endParaRPr>
          </a:p>
          <a:p>
            <a:pPr indent="-342900" lvl="0" marL="342900" rtl="0" algn="l">
              <a:spcBef>
                <a:spcPts val="640"/>
              </a:spcBef>
              <a:spcAft>
                <a:spcPts val="0"/>
              </a:spcAft>
              <a:buClr>
                <a:srgbClr val="D20000"/>
              </a:buClr>
              <a:buSzPts val="3200"/>
              <a:buChar char="•"/>
            </a:pPr>
            <a:r>
              <a:rPr b="1" lang="en-US">
                <a:solidFill>
                  <a:srgbClr val="D20000"/>
                </a:solidFill>
                <a:latin typeface="Calibri"/>
                <a:ea typeface="Calibri"/>
                <a:cs typeface="Calibri"/>
                <a:sym typeface="Calibri"/>
              </a:rPr>
              <a:t>Overloaded Operators</a:t>
            </a:r>
            <a:endParaRPr/>
          </a:p>
          <a:p>
            <a:pPr indent="0" lvl="1" marL="457200" rtl="0" algn="l">
              <a:spcBef>
                <a:spcPts val="560"/>
              </a:spcBef>
              <a:spcAft>
                <a:spcPts val="0"/>
              </a:spcAft>
              <a:buClr>
                <a:srgbClr val="D20000"/>
              </a:buClr>
              <a:buSzPts val="2800"/>
              <a:buNone/>
            </a:pPr>
            <a:r>
              <a:rPr b="1" lang="en-US">
                <a:solidFill>
                  <a:srgbClr val="D20000"/>
                </a:solidFill>
                <a:latin typeface="Calibri"/>
                <a:ea typeface="Calibri"/>
                <a:cs typeface="Calibri"/>
                <a:sym typeface="Calibri"/>
              </a:rPr>
              <a:t>=</a:t>
            </a:r>
            <a:r>
              <a:rPr lang="en-US">
                <a:latin typeface="Calibri"/>
                <a:ea typeface="Calibri"/>
                <a:cs typeface="Calibri"/>
                <a:sym typeface="Calibri"/>
              </a:rPr>
              <a:t> (for </a:t>
            </a:r>
            <a:r>
              <a:rPr lang="en-US">
                <a:solidFill>
                  <a:srgbClr val="2C14DE"/>
                </a:solidFill>
                <a:latin typeface="Calibri"/>
                <a:ea typeface="Calibri"/>
                <a:cs typeface="Calibri"/>
                <a:sym typeface="Calibri"/>
              </a:rPr>
              <a:t>text assignment</a:t>
            </a:r>
            <a:r>
              <a:rPr lang="en-US">
                <a:latin typeface="Calibri"/>
                <a:ea typeface="Calibri"/>
                <a:cs typeface="Calibri"/>
                <a:sym typeface="Calibri"/>
              </a:rPr>
              <a:t>)</a:t>
            </a:r>
            <a:endParaRPr/>
          </a:p>
          <a:p>
            <a:pPr indent="0" lvl="1" marL="457200" rtl="0" algn="l">
              <a:spcBef>
                <a:spcPts val="560"/>
              </a:spcBef>
              <a:spcAft>
                <a:spcPts val="0"/>
              </a:spcAft>
              <a:buClr>
                <a:srgbClr val="D20000"/>
              </a:buClr>
              <a:buSzPts val="2800"/>
              <a:buNone/>
            </a:pPr>
            <a:r>
              <a:rPr b="1" lang="en-US">
                <a:solidFill>
                  <a:srgbClr val="D20000"/>
                </a:solidFill>
                <a:latin typeface="Calibri"/>
                <a:ea typeface="Calibri"/>
                <a:cs typeface="Calibri"/>
                <a:sym typeface="Calibri"/>
              </a:rPr>
              <a:t>==</a:t>
            </a:r>
            <a:r>
              <a:rPr lang="en-US">
                <a:latin typeface="Calibri"/>
                <a:ea typeface="Calibri"/>
                <a:cs typeface="Calibri"/>
                <a:sym typeface="Calibri"/>
              </a:rPr>
              <a:t> (for </a:t>
            </a:r>
            <a:r>
              <a:rPr lang="en-US">
                <a:solidFill>
                  <a:srgbClr val="2C14DE"/>
                </a:solidFill>
                <a:latin typeface="Calibri"/>
                <a:ea typeface="Calibri"/>
                <a:cs typeface="Calibri"/>
                <a:sym typeface="Calibri"/>
              </a:rPr>
              <a:t>comparison between two strings</a:t>
            </a:r>
            <a:r>
              <a:rPr lang="en-US">
                <a:latin typeface="Calibri"/>
                <a:ea typeface="Calibri"/>
                <a:cs typeface="Calibri"/>
                <a:sym typeface="Calibri"/>
              </a:rPr>
              <a:t>)</a:t>
            </a:r>
            <a:endParaRPr/>
          </a:p>
          <a:p>
            <a:pPr indent="0" lvl="1" marL="457200" rtl="0" algn="l">
              <a:spcBef>
                <a:spcPts val="560"/>
              </a:spcBef>
              <a:spcAft>
                <a:spcPts val="0"/>
              </a:spcAft>
              <a:buClr>
                <a:srgbClr val="D20000"/>
              </a:buClr>
              <a:buSzPts val="2800"/>
              <a:buNone/>
            </a:pPr>
            <a:r>
              <a:rPr b="1" lang="en-US">
                <a:solidFill>
                  <a:srgbClr val="D20000"/>
                </a:solidFill>
                <a:latin typeface="Calibri"/>
                <a:ea typeface="Calibri"/>
                <a:cs typeface="Calibri"/>
                <a:sym typeface="Calibri"/>
              </a:rPr>
              <a:t>ostream</a:t>
            </a:r>
            <a:r>
              <a:rPr lang="en-US">
                <a:solidFill>
                  <a:srgbClr val="D20000"/>
                </a:solidFill>
                <a:latin typeface="Calibri"/>
                <a:ea typeface="Calibri"/>
                <a:cs typeface="Calibri"/>
                <a:sym typeface="Calibri"/>
              </a:rPr>
              <a:t> </a:t>
            </a:r>
            <a:r>
              <a:rPr lang="en-US">
                <a:latin typeface="Calibri"/>
                <a:ea typeface="Calibri"/>
                <a:cs typeface="Calibri"/>
                <a:sym typeface="Calibri"/>
              </a:rPr>
              <a:t>and </a:t>
            </a:r>
            <a:r>
              <a:rPr b="1" lang="en-US">
                <a:solidFill>
                  <a:srgbClr val="D20000"/>
                </a:solidFill>
                <a:latin typeface="Calibri"/>
                <a:ea typeface="Calibri"/>
                <a:cs typeface="Calibri"/>
                <a:sym typeface="Calibri"/>
              </a:rPr>
              <a:t>istream</a:t>
            </a:r>
            <a:r>
              <a:rPr lang="en-US">
                <a:solidFill>
                  <a:srgbClr val="D20000"/>
                </a:solidFill>
                <a:latin typeface="Calibri"/>
                <a:ea typeface="Calibri"/>
                <a:cs typeface="Calibri"/>
                <a:sym typeface="Calibri"/>
              </a:rPr>
              <a:t> </a:t>
            </a:r>
            <a:r>
              <a:rPr lang="en-US">
                <a:latin typeface="Calibri"/>
                <a:ea typeface="Calibri"/>
                <a:cs typeface="Calibri"/>
                <a:sym typeface="Calibri"/>
              </a:rPr>
              <a:t>(for </a:t>
            </a:r>
            <a:r>
              <a:rPr lang="en-US">
                <a:solidFill>
                  <a:srgbClr val="2C14DE"/>
                </a:solidFill>
                <a:latin typeface="Calibri"/>
                <a:ea typeface="Calibri"/>
                <a:cs typeface="Calibri"/>
                <a:sym typeface="Calibri"/>
              </a:rPr>
              <a:t>cin </a:t>
            </a:r>
            <a:r>
              <a:rPr lang="en-US">
                <a:latin typeface="Calibri"/>
                <a:ea typeface="Calibri"/>
                <a:cs typeface="Calibri"/>
                <a:sym typeface="Calibri"/>
              </a:rPr>
              <a:t>and </a:t>
            </a:r>
            <a:r>
              <a:rPr lang="en-US">
                <a:solidFill>
                  <a:srgbClr val="2C14DE"/>
                </a:solidFill>
                <a:latin typeface="Calibri"/>
                <a:ea typeface="Calibri"/>
                <a:cs typeface="Calibri"/>
                <a:sym typeface="Calibri"/>
              </a:rPr>
              <a:t>cout</a:t>
            </a:r>
            <a:r>
              <a:rPr lang="en-US">
                <a:latin typeface="Calibri"/>
                <a:ea typeface="Calibri"/>
                <a:cs typeface="Calibri"/>
                <a:sym typeface="Calibri"/>
              </a:rPr>
              <a:t>)</a:t>
            </a:r>
            <a:endParaRPr/>
          </a:p>
          <a:p>
            <a:pPr indent="0" lvl="1" marL="457200" rtl="0" algn="l">
              <a:spcBef>
                <a:spcPts val="560"/>
              </a:spcBef>
              <a:spcAft>
                <a:spcPts val="0"/>
              </a:spcAft>
              <a:buClr>
                <a:srgbClr val="D20000"/>
              </a:buClr>
              <a:buSzPts val="2800"/>
              <a:buNone/>
            </a:pPr>
            <a:r>
              <a:rPr b="1" lang="en-US">
                <a:solidFill>
                  <a:srgbClr val="D20000"/>
                </a:solidFill>
                <a:latin typeface="Calibri"/>
                <a:ea typeface="Calibri"/>
                <a:cs typeface="Calibri"/>
                <a:sym typeface="Calibri"/>
              </a:rPr>
              <a:t>+</a:t>
            </a:r>
            <a:r>
              <a:rPr lang="en-US">
                <a:latin typeface="Calibri"/>
                <a:ea typeface="Calibri"/>
                <a:cs typeface="Calibri"/>
                <a:sym typeface="Calibri"/>
              </a:rPr>
              <a:t> (for </a:t>
            </a:r>
            <a:r>
              <a:rPr lang="en-US">
                <a:solidFill>
                  <a:srgbClr val="2C14DE"/>
                </a:solidFill>
                <a:latin typeface="Calibri"/>
                <a:ea typeface="Calibri"/>
                <a:cs typeface="Calibri"/>
                <a:sym typeface="Calibri"/>
              </a:rPr>
              <a:t>adding two strings</a:t>
            </a:r>
            <a:r>
              <a:rPr lang="en-US">
                <a:latin typeface="Calibri"/>
                <a:ea typeface="Calibri"/>
                <a:cs typeface="Calibri"/>
                <a:sym typeface="Calibri"/>
              </a:rPr>
              <a:t>)</a:t>
            </a:r>
            <a:endParaRPr/>
          </a:p>
          <a:p>
            <a:pPr indent="0" lvl="1" marL="457200" rtl="0" algn="l">
              <a:spcBef>
                <a:spcPts val="560"/>
              </a:spcBef>
              <a:spcAft>
                <a:spcPts val="0"/>
              </a:spcAft>
              <a:buClr>
                <a:srgbClr val="D20000"/>
              </a:buClr>
              <a:buSzPts val="2800"/>
              <a:buNone/>
            </a:pPr>
            <a:r>
              <a:rPr b="1" lang="en-US">
                <a:solidFill>
                  <a:srgbClr val="D20000"/>
                </a:solidFill>
                <a:latin typeface="Calibri"/>
                <a:ea typeface="Calibri"/>
                <a:cs typeface="Calibri"/>
                <a:sym typeface="Calibri"/>
              </a:rPr>
              <a:t>[ ]</a:t>
            </a:r>
            <a:r>
              <a:rPr lang="en-US">
                <a:latin typeface="Calibri"/>
                <a:ea typeface="Calibri"/>
                <a:cs typeface="Calibri"/>
                <a:sym typeface="Calibri"/>
              </a:rPr>
              <a:t> (for </a:t>
            </a:r>
            <a:r>
              <a:rPr lang="en-US">
                <a:solidFill>
                  <a:srgbClr val="2C14DE"/>
                </a:solidFill>
                <a:latin typeface="Calibri"/>
                <a:ea typeface="Calibri"/>
                <a:cs typeface="Calibri"/>
                <a:sym typeface="Calibri"/>
              </a:rPr>
              <a:t>retrieving </a:t>
            </a:r>
            <a:r>
              <a:rPr lang="en-US">
                <a:latin typeface="Calibri"/>
                <a:ea typeface="Calibri"/>
                <a:cs typeface="Calibri"/>
                <a:sym typeface="Calibri"/>
              </a:rPr>
              <a:t>or </a:t>
            </a:r>
            <a:r>
              <a:rPr lang="en-US">
                <a:solidFill>
                  <a:srgbClr val="2C14DE"/>
                </a:solidFill>
                <a:latin typeface="Calibri"/>
                <a:ea typeface="Calibri"/>
                <a:cs typeface="Calibri"/>
                <a:sym typeface="Calibri"/>
              </a:rPr>
              <a:t>changing single character </a:t>
            </a:r>
            <a:r>
              <a:rPr lang="en-US">
                <a:latin typeface="Calibri"/>
                <a:ea typeface="Calibri"/>
                <a:cs typeface="Calibri"/>
                <a:sym typeface="Calibri"/>
              </a:rPr>
              <a:t>in string) </a:t>
            </a:r>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p:txBody>
      </p:sp>
      <p:sp>
        <p:nvSpPr>
          <p:cNvPr id="1372" name="Google Shape;1372;p10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idx="4294967295" type="title"/>
          </p:nvPr>
        </p:nvSpPr>
        <p:spPr>
          <a:xfrm>
            <a:off x="914400" y="44450"/>
            <a:ext cx="8193156" cy="10223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latin typeface="Calibri"/>
                <a:ea typeface="Calibri"/>
                <a:cs typeface="Calibri"/>
                <a:sym typeface="Calibri"/>
              </a:rPr>
              <a:t>Syntax to Overload an Operator </a:t>
            </a:r>
            <a:endParaRPr/>
          </a:p>
        </p:txBody>
      </p:sp>
      <p:sp>
        <p:nvSpPr>
          <p:cNvPr id="158" name="Google Shape;158;p11"/>
          <p:cNvSpPr txBox="1"/>
          <p:nvPr>
            <p:ph idx="4294967295" type="body"/>
          </p:nvPr>
        </p:nvSpPr>
        <p:spPr>
          <a:xfrm>
            <a:off x="152400" y="1219200"/>
            <a:ext cx="8839200" cy="54864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B80000"/>
              </a:buClr>
              <a:buSzPts val="2400"/>
              <a:buFont typeface="Noto Sans Symbols"/>
              <a:buNone/>
            </a:pPr>
            <a:r>
              <a:rPr b="1" i="1" lang="en-US" sz="2400">
                <a:solidFill>
                  <a:srgbClr val="B80000"/>
                </a:solidFill>
                <a:latin typeface="Consolas"/>
                <a:ea typeface="Consolas"/>
                <a:cs typeface="Consolas"/>
                <a:sym typeface="Consolas"/>
              </a:rPr>
              <a:t>returnType</a:t>
            </a:r>
            <a:r>
              <a:rPr b="1" lang="en-US" sz="2400">
                <a:solidFill>
                  <a:srgbClr val="B80000"/>
                </a:solidFill>
                <a:latin typeface="Consolas"/>
                <a:ea typeface="Consolas"/>
                <a:cs typeface="Consolas"/>
                <a:sym typeface="Consolas"/>
              </a:rPr>
              <a:t> operator</a:t>
            </a:r>
            <a:r>
              <a:rPr b="1" lang="en-US" sz="2400">
                <a:latin typeface="Consolas"/>
                <a:ea typeface="Consolas"/>
                <a:cs typeface="Consolas"/>
                <a:sym typeface="Consolas"/>
              </a:rPr>
              <a:t> </a:t>
            </a:r>
            <a:r>
              <a:rPr b="1" lang="en-US" sz="2400">
                <a:solidFill>
                  <a:srgbClr val="B80000"/>
                </a:solidFill>
                <a:latin typeface="Consolas"/>
                <a:ea typeface="Consolas"/>
                <a:cs typeface="Consolas"/>
                <a:sym typeface="Consolas"/>
              </a:rPr>
              <a:t>opsymbol</a:t>
            </a:r>
            <a:r>
              <a:rPr b="1" lang="en-US" sz="2400">
                <a:latin typeface="Consolas"/>
                <a:ea typeface="Consolas"/>
                <a:cs typeface="Consolas"/>
                <a:sym typeface="Consolas"/>
              </a:rPr>
              <a:t>(</a:t>
            </a:r>
            <a:r>
              <a:rPr b="1" i="1" lang="en-US" sz="2400">
                <a:latin typeface="Consolas"/>
                <a:ea typeface="Consolas"/>
                <a:cs typeface="Consolas"/>
                <a:sym typeface="Consolas"/>
              </a:rPr>
              <a:t>parameters</a:t>
            </a:r>
            <a:r>
              <a:rPr b="1" lang="en-US" sz="2400">
                <a:latin typeface="Consolas"/>
                <a:ea typeface="Consolas"/>
                <a:cs typeface="Consolas"/>
                <a:sym typeface="Consolas"/>
              </a:rPr>
              <a:t>){  }</a:t>
            </a:r>
            <a:endParaRPr/>
          </a:p>
          <a:p>
            <a:pPr indent="-342900" lvl="0" marL="342900" rtl="0" algn="l">
              <a:lnSpc>
                <a:spcPct val="80000"/>
              </a:lnSpc>
              <a:spcBef>
                <a:spcPts val="480"/>
              </a:spcBef>
              <a:spcAft>
                <a:spcPts val="0"/>
              </a:spcAft>
              <a:buClr>
                <a:schemeClr val="dk1"/>
              </a:buClr>
              <a:buSzPts val="2400"/>
              <a:buFont typeface="Noto Sans Symbols"/>
              <a:buNone/>
            </a:pPr>
            <a:r>
              <a:rPr b="1" lang="en-US" sz="2400">
                <a:latin typeface="Courier New"/>
                <a:ea typeface="Courier New"/>
                <a:cs typeface="Courier New"/>
                <a:sym typeface="Courier New"/>
              </a:rPr>
              <a:t>    ↑         ↑       ↑		        ↑ </a:t>
            </a:r>
            <a:br>
              <a:rPr b="1" lang="en-US" sz="2400">
                <a:latin typeface="Courier New"/>
                <a:ea typeface="Courier New"/>
                <a:cs typeface="Courier New"/>
                <a:sym typeface="Courier New"/>
              </a:rPr>
            </a:br>
            <a:r>
              <a:rPr i="1" lang="en-US" sz="2000">
                <a:latin typeface="Times New Roman"/>
                <a:ea typeface="Times New Roman"/>
                <a:cs typeface="Times New Roman"/>
                <a:sym typeface="Times New Roman"/>
              </a:rPr>
              <a:t>any type             keyword           operator symbol                   function body</a:t>
            </a:r>
            <a:endParaRPr/>
          </a:p>
          <a:p>
            <a:pPr indent="-165100" lvl="0" marL="342900" rtl="0" algn="l">
              <a:lnSpc>
                <a:spcPct val="80000"/>
              </a:lnSpc>
              <a:spcBef>
                <a:spcPts val="560"/>
              </a:spcBef>
              <a:spcAft>
                <a:spcPts val="0"/>
              </a:spcAft>
              <a:buClr>
                <a:schemeClr val="dk1"/>
              </a:buClr>
              <a:buSzPts val="2800"/>
              <a:buNone/>
            </a:pPr>
            <a:r>
              <a:t/>
            </a:r>
            <a:endParaRPr i="1" sz="28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rgbClr val="2C14DE"/>
              </a:buClr>
              <a:buSzPts val="2400"/>
              <a:buChar char="•"/>
            </a:pPr>
            <a:r>
              <a:rPr b="1" i="1" lang="en-US" sz="2400">
                <a:solidFill>
                  <a:srgbClr val="2C14DE"/>
                </a:solidFill>
                <a:latin typeface="Calibri"/>
                <a:ea typeface="Calibri"/>
                <a:cs typeface="Calibri"/>
                <a:sym typeface="Calibri"/>
              </a:rPr>
              <a:t>return-type</a:t>
            </a:r>
            <a:r>
              <a:rPr lang="en-US" sz="2400">
                <a:latin typeface="Calibri"/>
                <a:ea typeface="Calibri"/>
                <a:cs typeface="Calibri"/>
                <a:sym typeface="Calibri"/>
              </a:rPr>
              <a:t> may be </a:t>
            </a:r>
            <a:r>
              <a:rPr b="1" lang="en-US" sz="2400">
                <a:solidFill>
                  <a:srgbClr val="2C14DE"/>
                </a:solidFill>
                <a:latin typeface="Calibri"/>
                <a:ea typeface="Calibri"/>
                <a:cs typeface="Calibri"/>
                <a:sym typeface="Calibri"/>
              </a:rPr>
              <a:t>whatever</a:t>
            </a:r>
            <a:r>
              <a:rPr lang="en-US" sz="2400">
                <a:solidFill>
                  <a:srgbClr val="2C14DE"/>
                </a:solidFill>
                <a:latin typeface="Calibri"/>
                <a:ea typeface="Calibri"/>
                <a:cs typeface="Calibri"/>
                <a:sym typeface="Calibri"/>
              </a:rPr>
              <a:t> </a:t>
            </a:r>
            <a:r>
              <a:rPr lang="en-US" sz="2400">
                <a:latin typeface="Calibri"/>
                <a:ea typeface="Calibri"/>
                <a:cs typeface="Calibri"/>
                <a:sym typeface="Calibri"/>
              </a:rPr>
              <a:t>the </a:t>
            </a:r>
            <a:r>
              <a:rPr b="1" lang="en-US" sz="2400">
                <a:solidFill>
                  <a:srgbClr val="2C14DE"/>
                </a:solidFill>
                <a:latin typeface="Calibri"/>
                <a:ea typeface="Calibri"/>
                <a:cs typeface="Calibri"/>
                <a:sym typeface="Calibri"/>
              </a:rPr>
              <a:t>operator returns</a:t>
            </a:r>
            <a:endParaRPr/>
          </a:p>
          <a:p>
            <a:pPr indent="-190500" lvl="0" marL="342900" rtl="0" algn="l">
              <a:lnSpc>
                <a:spcPct val="80000"/>
              </a:lnSpc>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342900" rtl="0" algn="l">
              <a:lnSpc>
                <a:spcPct val="80000"/>
              </a:lnSpc>
              <a:spcBef>
                <a:spcPts val="480"/>
              </a:spcBef>
              <a:spcAft>
                <a:spcPts val="0"/>
              </a:spcAft>
              <a:buClr>
                <a:srgbClr val="2C14DE"/>
              </a:buClr>
              <a:buSzPts val="2400"/>
              <a:buChar char="•"/>
            </a:pPr>
            <a:r>
              <a:rPr b="1" i="1" lang="en-US" sz="2400">
                <a:solidFill>
                  <a:srgbClr val="2C14DE"/>
                </a:solidFill>
                <a:latin typeface="Calibri"/>
                <a:ea typeface="Calibri"/>
                <a:cs typeface="Calibri"/>
                <a:sym typeface="Calibri"/>
              </a:rPr>
              <a:t>Operator</a:t>
            </a:r>
            <a:r>
              <a:rPr i="1" lang="en-US" sz="2400">
                <a:solidFill>
                  <a:srgbClr val="2C14DE"/>
                </a:solidFill>
                <a:latin typeface="Calibri"/>
                <a:ea typeface="Calibri"/>
                <a:cs typeface="Calibri"/>
                <a:sym typeface="Calibri"/>
              </a:rPr>
              <a:t> </a:t>
            </a:r>
            <a:r>
              <a:rPr b="1" i="1" lang="en-US" sz="2400">
                <a:solidFill>
                  <a:srgbClr val="2C14DE"/>
                </a:solidFill>
                <a:latin typeface="Calibri"/>
                <a:ea typeface="Calibri"/>
                <a:cs typeface="Calibri"/>
                <a:sym typeface="Calibri"/>
              </a:rPr>
              <a:t>symbol</a:t>
            </a:r>
            <a:r>
              <a:rPr lang="en-US" sz="2400">
                <a:solidFill>
                  <a:srgbClr val="2C14DE"/>
                </a:solidFill>
                <a:latin typeface="Calibri"/>
                <a:ea typeface="Calibri"/>
                <a:cs typeface="Calibri"/>
                <a:sym typeface="Calibri"/>
              </a:rPr>
              <a:t> </a:t>
            </a:r>
            <a:r>
              <a:rPr lang="en-US" sz="2400">
                <a:latin typeface="Calibri"/>
                <a:ea typeface="Calibri"/>
                <a:cs typeface="Calibri"/>
                <a:sym typeface="Calibri"/>
              </a:rPr>
              <a:t>may be any </a:t>
            </a:r>
            <a:r>
              <a:rPr b="1" i="1" lang="en-US" sz="2400">
                <a:solidFill>
                  <a:srgbClr val="2C14DE"/>
                </a:solidFill>
                <a:latin typeface="Calibri"/>
                <a:ea typeface="Calibri"/>
                <a:cs typeface="Calibri"/>
                <a:sym typeface="Calibri"/>
              </a:rPr>
              <a:t>overloadable operator</a:t>
            </a:r>
            <a:endParaRPr/>
          </a:p>
          <a:p>
            <a:pPr indent="-342900" lvl="0" marL="342900" rtl="0" algn="l">
              <a:lnSpc>
                <a:spcPct val="80000"/>
              </a:lnSpc>
              <a:spcBef>
                <a:spcPts val="480"/>
              </a:spcBef>
              <a:spcAft>
                <a:spcPts val="0"/>
              </a:spcAft>
              <a:buClr>
                <a:schemeClr val="dk1"/>
              </a:buClr>
              <a:buSzPts val="2400"/>
              <a:buFont typeface="Noto Sans Symbols"/>
              <a:buNone/>
            </a:pPr>
            <a:r>
              <a:t/>
            </a:r>
            <a:endParaRPr i="1" sz="2400">
              <a:latin typeface="Calibri"/>
              <a:ea typeface="Calibri"/>
              <a:cs typeface="Calibri"/>
              <a:sym typeface="Calibri"/>
            </a:endParaRPr>
          </a:p>
          <a:p>
            <a:pPr indent="-342900" lvl="0" marL="342900" rtl="0" algn="l">
              <a:lnSpc>
                <a:spcPct val="80000"/>
              </a:lnSpc>
              <a:spcBef>
                <a:spcPts val="480"/>
              </a:spcBef>
              <a:spcAft>
                <a:spcPts val="0"/>
              </a:spcAft>
              <a:buClr>
                <a:schemeClr val="dk1"/>
              </a:buClr>
              <a:buSzPts val="2400"/>
              <a:buFont typeface="Noto Sans Symbols"/>
              <a:buNone/>
            </a:pPr>
            <a:r>
              <a:rPr b="1" i="1" lang="en-US" sz="2400" u="sng">
                <a:latin typeface="Calibri"/>
                <a:ea typeface="Calibri"/>
                <a:cs typeface="Calibri"/>
                <a:sym typeface="Calibri"/>
              </a:rPr>
              <a:t>Example:</a:t>
            </a:r>
            <a:endParaRPr/>
          </a:p>
          <a:p>
            <a:pPr indent="-190500" lvl="0" marL="342900" rtl="0" algn="l">
              <a:lnSpc>
                <a:spcPct val="8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rgbClr val="FF0000"/>
              </a:buClr>
              <a:buSzPts val="2400"/>
              <a:buFont typeface="Noto Sans Symbols"/>
              <a:buNone/>
            </a:pPr>
            <a:r>
              <a:rPr b="1" lang="en-US" sz="2400">
                <a:solidFill>
                  <a:srgbClr val="FF0000"/>
                </a:solidFill>
                <a:latin typeface="Courier New"/>
                <a:ea typeface="Courier New"/>
                <a:cs typeface="Courier New"/>
                <a:sym typeface="Courier New"/>
              </a:rPr>
              <a:t>   void   operator+ (</a:t>
            </a:r>
            <a:r>
              <a:rPr b="1" i="1" lang="en-US" sz="2400">
                <a:solidFill>
                  <a:srgbClr val="FF0000"/>
                </a:solidFill>
                <a:latin typeface="Courier New"/>
                <a:ea typeface="Courier New"/>
                <a:cs typeface="Courier New"/>
                <a:sym typeface="Courier New"/>
              </a:rPr>
              <a:t>parameters</a:t>
            </a:r>
            <a:r>
              <a:rPr b="1" lang="en-US" sz="2400">
                <a:solidFill>
                  <a:srgbClr val="FF0000"/>
                </a:solidFill>
                <a:latin typeface="Courier New"/>
                <a:ea typeface="Courier New"/>
                <a:cs typeface="Courier New"/>
                <a:sym typeface="Courier New"/>
              </a:rPr>
              <a:t>){ }</a:t>
            </a:r>
            <a:endParaRPr/>
          </a:p>
          <a:p>
            <a:pPr indent="-342900" lvl="0" marL="342900" rtl="0" algn="l">
              <a:lnSpc>
                <a:spcPct val="80000"/>
              </a:lnSpc>
              <a:spcBef>
                <a:spcPts val="480"/>
              </a:spcBef>
              <a:spcAft>
                <a:spcPts val="0"/>
              </a:spcAft>
              <a:buClr>
                <a:srgbClr val="FF0000"/>
              </a:buClr>
              <a:buSzPts val="2400"/>
              <a:buFont typeface="Noto Sans Symbols"/>
              <a:buNone/>
            </a:pPr>
            <a:r>
              <a:rPr b="1" lang="en-US" sz="2400">
                <a:solidFill>
                  <a:srgbClr val="FF0000"/>
                </a:solidFill>
                <a:latin typeface="Courier New"/>
                <a:ea typeface="Courier New"/>
                <a:cs typeface="Courier New"/>
                <a:sym typeface="Courier New"/>
              </a:rPr>
              <a:t>    ↑         ↑   ↑		        ↑ </a:t>
            </a:r>
            <a:br>
              <a:rPr b="1" lang="en-US" sz="2400">
                <a:solidFill>
                  <a:srgbClr val="FF0000"/>
                </a:solidFill>
                <a:latin typeface="Courier New"/>
                <a:ea typeface="Courier New"/>
                <a:cs typeface="Courier New"/>
                <a:sym typeface="Courier New"/>
              </a:rPr>
            </a:br>
            <a:r>
              <a:rPr i="1" lang="en-US" sz="2000">
                <a:solidFill>
                  <a:srgbClr val="FF0000"/>
                </a:solidFill>
                <a:latin typeface="Times New Roman"/>
                <a:ea typeface="Times New Roman"/>
                <a:cs typeface="Times New Roman"/>
                <a:sym typeface="Times New Roman"/>
              </a:rPr>
              <a:t>any type             keyword    operator symbol           function body</a:t>
            </a:r>
            <a:endParaRPr sz="2800">
              <a:solidFill>
                <a:srgbClr val="FF0000"/>
              </a:solidFill>
              <a:latin typeface="Times New Roman"/>
              <a:ea typeface="Times New Roman"/>
              <a:cs typeface="Times New Roman"/>
              <a:sym typeface="Times New Roman"/>
            </a:endParaRPr>
          </a:p>
        </p:txBody>
      </p:sp>
      <p:sp>
        <p:nvSpPr>
          <p:cNvPr id="159" name="Google Shape;159;p1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08"/>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 Library</a:t>
            </a:r>
            <a:endParaRPr/>
          </a:p>
        </p:txBody>
      </p:sp>
      <p:sp>
        <p:nvSpPr>
          <p:cNvPr id="1378" name="Google Shape;1378;p108"/>
          <p:cNvSpPr txBox="1"/>
          <p:nvPr>
            <p:ph idx="1" type="body"/>
          </p:nvPr>
        </p:nvSpPr>
        <p:spPr>
          <a:xfrm>
            <a:off x="39756" y="1219200"/>
            <a:ext cx="8878956"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class String</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a:t>
            </a:r>
            <a:r>
              <a:rPr b="1" lang="en-US" sz="2400">
                <a:solidFill>
                  <a:srgbClr val="0070C0"/>
                </a:solidFill>
                <a:latin typeface="Consolas"/>
                <a:ea typeface="Consolas"/>
                <a:cs typeface="Consolas"/>
                <a:sym typeface="Consolas"/>
              </a:rPr>
              <a:t>private:</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char *text;</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a:t>
            </a:r>
            <a:r>
              <a:rPr b="1" lang="en-US" sz="2400">
                <a:solidFill>
                  <a:srgbClr val="0070C0"/>
                </a:solidFill>
                <a:latin typeface="Consolas"/>
                <a:ea typeface="Consolas"/>
                <a:cs typeface="Consolas"/>
                <a:sym typeface="Consolas"/>
              </a:rPr>
              <a:t>public:</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String(char *str)</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		</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text = new char[strlen(str)];</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strcpy(text,str);</a:t>
            </a:r>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	}</a:t>
            </a:r>
            <a:endParaRPr/>
          </a:p>
          <a:p>
            <a:pPr indent="-342900" lvl="0" marL="342900" rtl="0" algn="l">
              <a:lnSpc>
                <a:spcPct val="80000"/>
              </a:lnSpc>
              <a:spcBef>
                <a:spcPts val="0"/>
              </a:spcBef>
              <a:spcAft>
                <a:spcPts val="0"/>
              </a:spcAft>
              <a:buClr>
                <a:schemeClr val="dk1"/>
              </a:buClr>
              <a:buSzPts val="2400"/>
              <a:buFont typeface="Arial"/>
              <a:buNone/>
            </a:pPr>
            <a:r>
              <a:t/>
            </a:r>
            <a:endParaRPr b="1" sz="24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200"/>
              <a:buFont typeface="Arial"/>
              <a:buNone/>
            </a:pPr>
            <a:r>
              <a:rPr b="1" lang="en-US" sz="2200">
                <a:latin typeface="Consolas"/>
                <a:ea typeface="Consolas"/>
                <a:cs typeface="Consolas"/>
                <a:sym typeface="Consolas"/>
              </a:rPr>
              <a:t>	</a:t>
            </a:r>
            <a:r>
              <a:rPr b="1" lang="en-US" sz="2200">
                <a:solidFill>
                  <a:srgbClr val="2C14DE"/>
                </a:solidFill>
                <a:latin typeface="Consolas"/>
                <a:ea typeface="Consolas"/>
                <a:cs typeface="Consolas"/>
                <a:sym typeface="Consolas"/>
              </a:rPr>
              <a:t>friend ostream&amp; operator&lt;&lt;(ostream &amp;,String &amp;str);</a:t>
            </a:r>
            <a:endParaRPr/>
          </a:p>
          <a:p>
            <a:pPr indent="-342900" lvl="0" marL="342900" rtl="0" algn="l">
              <a:lnSpc>
                <a:spcPct val="80000"/>
              </a:lnSpc>
              <a:spcBef>
                <a:spcPts val="0"/>
              </a:spcBef>
              <a:spcAft>
                <a:spcPts val="0"/>
              </a:spcAft>
              <a:buClr>
                <a:srgbClr val="2C14DE"/>
              </a:buClr>
              <a:buSzPts val="2200"/>
              <a:buFont typeface="Arial"/>
              <a:buNone/>
            </a:pPr>
            <a:r>
              <a:rPr b="1" lang="en-US" sz="2200">
                <a:solidFill>
                  <a:srgbClr val="2C14DE"/>
                </a:solidFill>
                <a:latin typeface="Consolas"/>
                <a:ea typeface="Consolas"/>
                <a:cs typeface="Consolas"/>
                <a:sym typeface="Consolas"/>
              </a:rPr>
              <a:t>	friend istream&amp; operator&gt;&gt;(istream &amp;,String &amp;str);</a:t>
            </a:r>
            <a:endParaRPr/>
          </a:p>
          <a:p>
            <a:pPr indent="-342900" lvl="0" marL="342900" rtl="0" algn="l">
              <a:lnSpc>
                <a:spcPct val="80000"/>
              </a:lnSpc>
              <a:spcBef>
                <a:spcPts val="0"/>
              </a:spcBef>
              <a:spcAft>
                <a:spcPts val="0"/>
              </a:spcAft>
              <a:buClr>
                <a:schemeClr val="dk1"/>
              </a:buClr>
              <a:buSzPts val="2200"/>
              <a:buFont typeface="Arial"/>
              <a:buNone/>
            </a:pPr>
            <a:r>
              <a:rPr b="1" lang="en-US" sz="2200">
                <a:latin typeface="Consolas"/>
                <a:ea typeface="Consolas"/>
                <a:cs typeface="Consolas"/>
                <a:sym typeface="Consolas"/>
              </a:rPr>
              <a:t>	void operator= (char *str);</a:t>
            </a:r>
            <a:endParaRPr/>
          </a:p>
          <a:p>
            <a:pPr indent="-342900" lvl="0" marL="342900" rtl="0" algn="l">
              <a:lnSpc>
                <a:spcPct val="80000"/>
              </a:lnSpc>
              <a:spcBef>
                <a:spcPts val="0"/>
              </a:spcBef>
              <a:spcAft>
                <a:spcPts val="0"/>
              </a:spcAft>
              <a:buClr>
                <a:schemeClr val="dk1"/>
              </a:buClr>
              <a:buSzPts val="2400"/>
              <a:buFont typeface="Arial"/>
              <a:buNone/>
            </a:pPr>
            <a:r>
              <a:t/>
            </a:r>
            <a:endParaRPr b="1" sz="24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1600"/>
              <a:buFont typeface="Arial"/>
              <a:buNone/>
            </a:pPr>
            <a:r>
              <a:t/>
            </a:r>
            <a:endParaRPr b="1" sz="1600">
              <a:latin typeface="Consolas"/>
              <a:ea typeface="Consolas"/>
              <a:cs typeface="Consolas"/>
              <a:sym typeface="Consolas"/>
            </a:endParaRPr>
          </a:p>
        </p:txBody>
      </p:sp>
      <p:sp>
        <p:nvSpPr>
          <p:cNvPr id="1379" name="Google Shape;1379;p10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09"/>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Tahoma"/>
              <a:buNone/>
            </a:pPr>
            <a:r>
              <a:rPr b="1" lang="en-US">
                <a:solidFill>
                  <a:srgbClr val="D20000"/>
                </a:solidFill>
                <a:latin typeface="Tahoma"/>
                <a:ea typeface="Tahoma"/>
                <a:cs typeface="Tahoma"/>
                <a:sym typeface="Tahoma"/>
              </a:rPr>
              <a:t>String Library</a:t>
            </a:r>
            <a:endParaRPr/>
          </a:p>
        </p:txBody>
      </p:sp>
      <p:sp>
        <p:nvSpPr>
          <p:cNvPr id="1385" name="Google Shape;1385;p109"/>
          <p:cNvSpPr txBox="1"/>
          <p:nvPr>
            <p:ph idx="1" type="body"/>
          </p:nvPr>
        </p:nvSpPr>
        <p:spPr>
          <a:xfrm>
            <a:off x="152400" y="1219200"/>
            <a:ext cx="8610600" cy="5486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a:t>
            </a:r>
            <a:r>
              <a:rPr b="1" lang="en-US" sz="2200">
                <a:solidFill>
                  <a:srgbClr val="2C14DE"/>
                </a:solidFill>
                <a:latin typeface="Consolas"/>
                <a:ea typeface="Consolas"/>
                <a:cs typeface="Consolas"/>
                <a:sym typeface="Consolas"/>
              </a:rPr>
              <a:t>String&amp; operator+(String &amp;str); </a:t>
            </a:r>
            <a:endParaRPr/>
          </a:p>
          <a:p>
            <a:pPr indent="-342900" lvl="0" marL="342900" rtl="0" algn="l">
              <a:lnSpc>
                <a:spcPct val="80000"/>
              </a:lnSpc>
              <a:spcBef>
                <a:spcPts val="0"/>
              </a:spcBef>
              <a:spcAft>
                <a:spcPts val="0"/>
              </a:spcAft>
              <a:buClr>
                <a:srgbClr val="2C14DE"/>
              </a:buClr>
              <a:buSzPts val="2200"/>
              <a:buFont typeface="Arial"/>
              <a:buNone/>
            </a:pPr>
            <a:r>
              <a:rPr b="1" lang="en-US" sz="2200">
                <a:solidFill>
                  <a:srgbClr val="2C14DE"/>
                </a:solidFill>
                <a:latin typeface="Consolas"/>
                <a:ea typeface="Consolas"/>
                <a:cs typeface="Consolas"/>
                <a:sym typeface="Consolas"/>
              </a:rPr>
              <a:t>	String&amp; operator+(char *str);</a:t>
            </a:r>
            <a:endParaRPr/>
          </a:p>
          <a:p>
            <a:pPr indent="-342900" lvl="0" marL="342900" rtl="0" algn="l">
              <a:lnSpc>
                <a:spcPct val="80000"/>
              </a:lnSpc>
              <a:spcBef>
                <a:spcPts val="0"/>
              </a:spcBef>
              <a:spcAft>
                <a:spcPts val="0"/>
              </a:spcAft>
              <a:buClr>
                <a:schemeClr val="dk1"/>
              </a:buClr>
              <a:buSzPts val="2200"/>
              <a:buFont typeface="Arial"/>
              <a:buNone/>
            </a:pPr>
            <a:r>
              <a:t/>
            </a:r>
            <a:endParaRPr b="1" sz="2200">
              <a:solidFill>
                <a:srgbClr val="2C14DE"/>
              </a:solidFill>
              <a:latin typeface="Consolas"/>
              <a:ea typeface="Consolas"/>
              <a:cs typeface="Consolas"/>
              <a:sym typeface="Consolas"/>
            </a:endParaRPr>
          </a:p>
          <a:p>
            <a:pPr indent="-342900" lvl="0" marL="342900" rtl="0" algn="l">
              <a:lnSpc>
                <a:spcPct val="80000"/>
              </a:lnSpc>
              <a:spcBef>
                <a:spcPts val="0"/>
              </a:spcBef>
              <a:spcAft>
                <a:spcPts val="0"/>
              </a:spcAft>
              <a:buClr>
                <a:srgbClr val="2C14DE"/>
              </a:buClr>
              <a:buSzPts val="2200"/>
              <a:buFont typeface="Arial"/>
              <a:buNone/>
            </a:pPr>
            <a:r>
              <a:rPr b="1" lang="en-US" sz="2200">
                <a:solidFill>
                  <a:srgbClr val="2C14DE"/>
                </a:solidFill>
                <a:latin typeface="Consolas"/>
                <a:ea typeface="Consolas"/>
                <a:cs typeface="Consolas"/>
                <a:sym typeface="Consolas"/>
              </a:rPr>
              <a:t>	bool operator==(String &amp;str);</a:t>
            </a:r>
            <a:endParaRPr/>
          </a:p>
          <a:p>
            <a:pPr indent="-342900" lvl="0" marL="342900" rtl="0" algn="l">
              <a:lnSpc>
                <a:spcPct val="80000"/>
              </a:lnSpc>
              <a:spcBef>
                <a:spcPts val="0"/>
              </a:spcBef>
              <a:spcAft>
                <a:spcPts val="0"/>
              </a:spcAft>
              <a:buClr>
                <a:srgbClr val="2C14DE"/>
              </a:buClr>
              <a:buSzPts val="2200"/>
              <a:buFont typeface="Arial"/>
              <a:buNone/>
            </a:pPr>
            <a:r>
              <a:rPr b="1" lang="en-US" sz="2200">
                <a:solidFill>
                  <a:srgbClr val="2C14DE"/>
                </a:solidFill>
                <a:latin typeface="Consolas"/>
                <a:ea typeface="Consolas"/>
                <a:cs typeface="Consolas"/>
                <a:sym typeface="Consolas"/>
              </a:rPr>
              <a:t>	bool operator==(char *str);</a:t>
            </a:r>
            <a:endParaRPr/>
          </a:p>
          <a:p>
            <a:pPr indent="-342900" lvl="0" marL="342900" rtl="0" algn="l">
              <a:lnSpc>
                <a:spcPct val="80000"/>
              </a:lnSpc>
              <a:spcBef>
                <a:spcPts val="0"/>
              </a:spcBef>
              <a:spcAft>
                <a:spcPts val="0"/>
              </a:spcAft>
              <a:buClr>
                <a:schemeClr val="dk1"/>
              </a:buClr>
              <a:buSzPts val="2200"/>
              <a:buFont typeface="Arial"/>
              <a:buNone/>
            </a:pPr>
            <a:r>
              <a:t/>
            </a:r>
            <a:endParaRPr b="1" sz="2200">
              <a:solidFill>
                <a:srgbClr val="2C14DE"/>
              </a:solidFill>
              <a:latin typeface="Consolas"/>
              <a:ea typeface="Consolas"/>
              <a:cs typeface="Consolas"/>
              <a:sym typeface="Consolas"/>
            </a:endParaRPr>
          </a:p>
          <a:p>
            <a:pPr indent="-342900" lvl="0" marL="342900" rtl="0" algn="l">
              <a:lnSpc>
                <a:spcPct val="80000"/>
              </a:lnSpc>
              <a:spcBef>
                <a:spcPts val="0"/>
              </a:spcBef>
              <a:spcAft>
                <a:spcPts val="0"/>
              </a:spcAft>
              <a:buClr>
                <a:srgbClr val="2C14DE"/>
              </a:buClr>
              <a:buSzPts val="2200"/>
              <a:buFont typeface="Arial"/>
              <a:buNone/>
            </a:pPr>
            <a:r>
              <a:rPr b="1" lang="en-US" sz="2200">
                <a:solidFill>
                  <a:srgbClr val="2C14DE"/>
                </a:solidFill>
                <a:latin typeface="Consolas"/>
                <a:ea typeface="Consolas"/>
                <a:cs typeface="Consolas"/>
                <a:sym typeface="Consolas"/>
              </a:rPr>
              <a:t>	char&amp; operator[] (int Index);</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b="1"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nsolas"/>
                <a:ea typeface="Consolas"/>
                <a:cs typeface="Consolas"/>
                <a:sym typeface="Consolas"/>
              </a:rPr>
              <a:t>bool String::operator == ( char *str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bool val;</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val = strcmp(text,str);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if ( val == 0 )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return true;</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else</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return false;</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1400"/>
              <a:buFont typeface="Arial"/>
              <a:buNone/>
            </a:pPr>
            <a:r>
              <a:t/>
            </a:r>
            <a:endParaRPr sz="1400">
              <a:latin typeface="Consolas"/>
              <a:ea typeface="Consolas"/>
              <a:cs typeface="Consolas"/>
              <a:sym typeface="Consolas"/>
            </a:endParaRPr>
          </a:p>
        </p:txBody>
      </p:sp>
      <p:sp>
        <p:nvSpPr>
          <p:cNvPr id="1386" name="Google Shape;1386;p10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10"/>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 Library</a:t>
            </a:r>
            <a:endParaRPr/>
          </a:p>
        </p:txBody>
      </p:sp>
      <p:sp>
        <p:nvSpPr>
          <p:cNvPr id="1392" name="Google Shape;1392;p110"/>
          <p:cNvSpPr txBox="1"/>
          <p:nvPr>
            <p:ph idx="1" type="body"/>
          </p:nvPr>
        </p:nvSpPr>
        <p:spPr>
          <a:xfrm>
            <a:off x="228600" y="1295400"/>
            <a:ext cx="87630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urier New"/>
                <a:ea typeface="Courier New"/>
                <a:cs typeface="Courier New"/>
                <a:sym typeface="Courier New"/>
              </a:rPr>
              <a:t>bool String::operator == ( String &amp;par)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bool val;</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val = strcmp(text,par.text);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if ( val == 0 )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return true;</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else</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return false;</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urier New"/>
              <a:ea typeface="Courier New"/>
              <a:cs typeface="Courier New"/>
              <a:sym typeface="Courier New"/>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urier New"/>
              <a:ea typeface="Courier New"/>
              <a:cs typeface="Courier New"/>
              <a:sym typeface="Courier New"/>
            </a:endParaRPr>
          </a:p>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urier New"/>
                <a:ea typeface="Courier New"/>
                <a:cs typeface="Courier New"/>
                <a:sym typeface="Courier New"/>
              </a:rPr>
              <a:t>void String::operator = (char *str)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text = new char[ strlen(str)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strcpy(text,str);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a:t>
            </a:r>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Tahoma"/>
              <a:ea typeface="Tahoma"/>
              <a:cs typeface="Tahoma"/>
              <a:sym typeface="Tahoma"/>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Tahoma"/>
              <a:ea typeface="Tahoma"/>
              <a:cs typeface="Tahoma"/>
              <a:sym typeface="Tahoma"/>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Tahoma"/>
              <a:ea typeface="Tahoma"/>
              <a:cs typeface="Tahoma"/>
              <a:sym typeface="Tahoma"/>
            </a:endParaRPr>
          </a:p>
          <a:p>
            <a:pPr indent="-342900" lvl="0" marL="342900" rtl="0" algn="l">
              <a:lnSpc>
                <a:spcPct val="80000"/>
              </a:lnSpc>
              <a:spcBef>
                <a:spcPts val="0"/>
              </a:spcBef>
              <a:spcAft>
                <a:spcPts val="0"/>
              </a:spcAft>
              <a:buClr>
                <a:schemeClr val="dk1"/>
              </a:buClr>
              <a:buSzPts val="1400"/>
              <a:buFont typeface="Arial"/>
              <a:buNone/>
            </a:pPr>
            <a:r>
              <a:t/>
            </a:r>
            <a:endParaRPr sz="1400">
              <a:latin typeface="Tahoma"/>
              <a:ea typeface="Tahoma"/>
              <a:cs typeface="Tahoma"/>
              <a:sym typeface="Tahoma"/>
            </a:endParaRPr>
          </a:p>
        </p:txBody>
      </p:sp>
      <p:sp>
        <p:nvSpPr>
          <p:cNvPr id="1393" name="Google Shape;1393;p11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7" name="Shape 1397"/>
        <p:cNvGrpSpPr/>
        <p:nvPr/>
      </p:nvGrpSpPr>
      <p:grpSpPr>
        <a:xfrm>
          <a:off x="0" y="0"/>
          <a:ext cx="0" cy="0"/>
          <a:chOff x="0" y="0"/>
          <a:chExt cx="0" cy="0"/>
        </a:xfrm>
      </p:grpSpPr>
      <p:sp>
        <p:nvSpPr>
          <p:cNvPr id="1398" name="Google Shape;1398;p111"/>
          <p:cNvSpPr txBox="1"/>
          <p:nvPr>
            <p:ph type="title"/>
          </p:nvPr>
        </p:nvSpPr>
        <p:spPr>
          <a:xfrm>
            <a:off x="990600" y="0"/>
            <a:ext cx="8153400" cy="82973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a:t>
            </a:r>
            <a:r>
              <a:rPr lang="en-US">
                <a:latin typeface="Tahoma"/>
                <a:ea typeface="Tahoma"/>
                <a:cs typeface="Tahoma"/>
                <a:sym typeface="Tahoma"/>
              </a:rPr>
              <a:t> </a:t>
            </a:r>
            <a:r>
              <a:rPr b="1" lang="en-US">
                <a:solidFill>
                  <a:srgbClr val="D20000"/>
                </a:solidFill>
              </a:rPr>
              <a:t>Library</a:t>
            </a:r>
            <a:endParaRPr/>
          </a:p>
        </p:txBody>
      </p:sp>
      <p:sp>
        <p:nvSpPr>
          <p:cNvPr id="1399" name="Google Shape;1399;p111"/>
          <p:cNvSpPr txBox="1"/>
          <p:nvPr>
            <p:ph idx="1" type="body"/>
          </p:nvPr>
        </p:nvSpPr>
        <p:spPr>
          <a:xfrm>
            <a:off x="228600" y="12954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2C14DE"/>
              </a:buClr>
              <a:buSzPts val="2600"/>
              <a:buFont typeface="Arial"/>
              <a:buNone/>
            </a:pPr>
            <a:r>
              <a:rPr b="1" lang="en-US" sz="2600">
                <a:solidFill>
                  <a:srgbClr val="2C14DE"/>
                </a:solidFill>
                <a:latin typeface="Consolas"/>
                <a:ea typeface="Consolas"/>
                <a:cs typeface="Consolas"/>
                <a:sym typeface="Consolas"/>
              </a:rPr>
              <a:t>String&amp; String::operator + (String &amp;par)</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String iSt = "";</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int length = 0;</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length = strlen(text);</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length += strlen(par.text);</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iSt.text = new char[length];</a:t>
            </a:r>
            <a:endParaRPr/>
          </a:p>
          <a:p>
            <a:pPr indent="-342900" lvl="0" marL="342900" rtl="0" algn="l">
              <a:lnSpc>
                <a:spcPct val="80000"/>
              </a:lnSpc>
              <a:spcBef>
                <a:spcPts val="0"/>
              </a:spcBef>
              <a:spcAft>
                <a:spcPts val="0"/>
              </a:spcAft>
              <a:buClr>
                <a:schemeClr val="dk1"/>
              </a:buClr>
              <a:buSzPts val="2600"/>
              <a:buFont typeface="Arial"/>
              <a:buNone/>
            </a:pPr>
            <a:r>
              <a:t/>
            </a:r>
            <a:endParaRPr b="1" sz="26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strcpy(iSt.text,text);</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strcat(iSt.text,par.text);</a:t>
            </a:r>
            <a:endParaRPr/>
          </a:p>
          <a:p>
            <a:pPr indent="-342900" lvl="0" marL="342900" rtl="0" algn="l">
              <a:lnSpc>
                <a:spcPct val="80000"/>
              </a:lnSpc>
              <a:spcBef>
                <a:spcPts val="0"/>
              </a:spcBef>
              <a:spcAft>
                <a:spcPts val="0"/>
              </a:spcAft>
              <a:buClr>
                <a:schemeClr val="dk1"/>
              </a:buClr>
              <a:buSzPts val="2600"/>
              <a:buFont typeface="Arial"/>
              <a:buNone/>
            </a:pPr>
            <a:r>
              <a:t/>
            </a:r>
            <a:endParaRPr b="1" sz="26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	return iSt;	</a:t>
            </a:r>
            <a:endParaRPr/>
          </a:p>
          <a:p>
            <a:pPr indent="-342900" lvl="0" marL="342900" rtl="0" algn="l">
              <a:lnSpc>
                <a:spcPct val="80000"/>
              </a:lnSpc>
              <a:spcBef>
                <a:spcPts val="0"/>
              </a:spcBef>
              <a:spcAft>
                <a:spcPts val="0"/>
              </a:spcAft>
              <a:buClr>
                <a:schemeClr val="dk1"/>
              </a:buClr>
              <a:buSzPts val="2600"/>
              <a:buFont typeface="Arial"/>
              <a:buNone/>
            </a:pPr>
            <a:r>
              <a:rPr b="1" lang="en-US" sz="2600">
                <a:latin typeface="Consolas"/>
                <a:ea typeface="Consolas"/>
                <a:cs typeface="Consolas"/>
                <a:sym typeface="Consolas"/>
              </a:rPr>
              <a:t>}</a:t>
            </a:r>
            <a:endParaRPr/>
          </a:p>
        </p:txBody>
      </p:sp>
      <p:sp>
        <p:nvSpPr>
          <p:cNvPr id="1400" name="Google Shape;1400;p11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12"/>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 Library</a:t>
            </a:r>
            <a:endParaRPr/>
          </a:p>
        </p:txBody>
      </p:sp>
      <p:sp>
        <p:nvSpPr>
          <p:cNvPr id="1406" name="Google Shape;1406;p112"/>
          <p:cNvSpPr txBox="1"/>
          <p:nvPr>
            <p:ph idx="1" type="body"/>
          </p:nvPr>
        </p:nvSpPr>
        <p:spPr>
          <a:xfrm>
            <a:off x="228600" y="12954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urier New"/>
                <a:ea typeface="Courier New"/>
                <a:cs typeface="Courier New"/>
                <a:sym typeface="Courier New"/>
              </a:rPr>
              <a:t>String&amp; String::operator + (char *str)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String iSt =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int length = 0;</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length = strlen(text);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length += strlen(str);</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urier New"/>
              <a:ea typeface="Courier New"/>
              <a:cs typeface="Courier New"/>
              <a:sym typeface="Courier New"/>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iSt.text = new char[length];</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urier New"/>
              <a:ea typeface="Courier New"/>
              <a:cs typeface="Courier New"/>
              <a:sym typeface="Courier New"/>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strcpy(iSt.text,text);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strcat(iSt.text,str);</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urier New"/>
              <a:ea typeface="Courier New"/>
              <a:cs typeface="Courier New"/>
              <a:sym typeface="Courier New"/>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	return iSt;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urier New"/>
                <a:ea typeface="Courier New"/>
                <a:cs typeface="Courier New"/>
                <a:sym typeface="Courier New"/>
              </a:rPr>
              <a:t>}</a:t>
            </a:r>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Tahoma"/>
              <a:ea typeface="Tahoma"/>
              <a:cs typeface="Tahoma"/>
              <a:sym typeface="Tahoma"/>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Tahoma"/>
              <a:ea typeface="Tahoma"/>
              <a:cs typeface="Tahoma"/>
              <a:sym typeface="Tahoma"/>
            </a:endParaRPr>
          </a:p>
          <a:p>
            <a:pPr indent="-342900" lvl="0" marL="342900" rtl="0" algn="l">
              <a:lnSpc>
                <a:spcPct val="80000"/>
              </a:lnSpc>
              <a:spcBef>
                <a:spcPts val="0"/>
              </a:spcBef>
              <a:spcAft>
                <a:spcPts val="0"/>
              </a:spcAft>
              <a:buClr>
                <a:schemeClr val="dk1"/>
              </a:buClr>
              <a:buSzPts val="1400"/>
              <a:buFont typeface="Arial"/>
              <a:buNone/>
            </a:pPr>
            <a:r>
              <a:t/>
            </a:r>
            <a:endParaRPr sz="1400">
              <a:latin typeface="Tahoma"/>
              <a:ea typeface="Tahoma"/>
              <a:cs typeface="Tahoma"/>
              <a:sym typeface="Tahoma"/>
            </a:endParaRPr>
          </a:p>
        </p:txBody>
      </p:sp>
      <p:sp>
        <p:nvSpPr>
          <p:cNvPr id="1407" name="Google Shape;1407;p11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13"/>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a:t>
            </a:r>
            <a:r>
              <a:rPr lang="en-US">
                <a:latin typeface="Tahoma"/>
                <a:ea typeface="Tahoma"/>
                <a:cs typeface="Tahoma"/>
                <a:sym typeface="Tahoma"/>
              </a:rPr>
              <a:t> </a:t>
            </a:r>
            <a:r>
              <a:rPr b="1" lang="en-US">
                <a:solidFill>
                  <a:srgbClr val="D20000"/>
                </a:solidFill>
              </a:rPr>
              <a:t>Library</a:t>
            </a:r>
            <a:endParaRPr/>
          </a:p>
        </p:txBody>
      </p:sp>
      <p:sp>
        <p:nvSpPr>
          <p:cNvPr id="1413" name="Google Shape;1413;p113"/>
          <p:cNvSpPr txBox="1"/>
          <p:nvPr>
            <p:ph idx="1" type="body"/>
          </p:nvPr>
        </p:nvSpPr>
        <p:spPr>
          <a:xfrm>
            <a:off x="228600" y="12954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nsolas"/>
                <a:ea typeface="Consolas"/>
                <a:cs typeface="Consolas"/>
                <a:sym typeface="Consolas"/>
              </a:rPr>
              <a:t>ostream&amp; operator&lt;&lt; (ostream &amp;out, String &amp;str)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out &lt;&lt; str.text;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return out;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nsolas"/>
                <a:ea typeface="Consolas"/>
                <a:cs typeface="Consolas"/>
                <a:sym typeface="Consolas"/>
              </a:rPr>
              <a:t>istream&amp; operator&gt;&gt; (istream &amp;in, String &amp;str)</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char temp[200];</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in &gt;&gt; temp;</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text = new char[strlen(temp)];</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strcpy(text,temp);</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return in;</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400"/>
              <a:buFont typeface="Arial"/>
              <a:buNone/>
            </a:pPr>
            <a:r>
              <a:t/>
            </a:r>
            <a:endParaRPr sz="1400">
              <a:latin typeface="Consolas"/>
              <a:ea typeface="Consolas"/>
              <a:cs typeface="Consolas"/>
              <a:sym typeface="Consolas"/>
            </a:endParaRPr>
          </a:p>
        </p:txBody>
      </p:sp>
      <p:sp>
        <p:nvSpPr>
          <p:cNvPr id="1414" name="Google Shape;1414;p11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14"/>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a:t>
            </a:r>
            <a:r>
              <a:rPr lang="en-US">
                <a:latin typeface="Tahoma"/>
                <a:ea typeface="Tahoma"/>
                <a:cs typeface="Tahoma"/>
                <a:sym typeface="Tahoma"/>
              </a:rPr>
              <a:t> </a:t>
            </a:r>
            <a:r>
              <a:rPr b="1" lang="en-US">
                <a:solidFill>
                  <a:srgbClr val="D20000"/>
                </a:solidFill>
              </a:rPr>
              <a:t>Library</a:t>
            </a:r>
            <a:endParaRPr/>
          </a:p>
        </p:txBody>
      </p:sp>
      <p:sp>
        <p:nvSpPr>
          <p:cNvPr id="1420" name="Google Shape;1420;p114"/>
          <p:cNvSpPr txBox="1"/>
          <p:nvPr>
            <p:ph idx="1" type="body"/>
          </p:nvPr>
        </p:nvSpPr>
        <p:spPr>
          <a:xfrm>
            <a:off x="228600" y="12954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2C14DE"/>
              </a:buClr>
              <a:buSzPts val="2300"/>
              <a:buFont typeface="Arial"/>
              <a:buNone/>
            </a:pPr>
            <a:r>
              <a:rPr b="1" lang="en-US" sz="2300">
                <a:solidFill>
                  <a:srgbClr val="2C14DE"/>
                </a:solidFill>
                <a:latin typeface="Consolas"/>
                <a:ea typeface="Consolas"/>
                <a:cs typeface="Consolas"/>
                <a:sym typeface="Consolas"/>
              </a:rPr>
              <a:t>char&amp; String::[] (int Index)</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return text[Index];</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	</a:t>
            </a:r>
            <a:endParaRPr/>
          </a:p>
          <a:p>
            <a:pPr indent="-342900" lvl="0" marL="342900" rtl="0" algn="l">
              <a:lnSpc>
                <a:spcPct val="80000"/>
              </a:lnSpc>
              <a:spcBef>
                <a:spcPts val="0"/>
              </a:spcBef>
              <a:spcAft>
                <a:spcPts val="0"/>
              </a:spcAft>
              <a:buClr>
                <a:schemeClr val="dk1"/>
              </a:buClr>
              <a:buSzPts val="2300"/>
              <a:buFont typeface="Arial"/>
              <a:buNone/>
            </a:pPr>
            <a:r>
              <a:rPr b="1" lang="en-US" sz="23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2300"/>
              <a:buFont typeface="Arial"/>
              <a:buNone/>
            </a:pPr>
            <a:r>
              <a:t/>
            </a:r>
            <a:endParaRPr b="1" sz="2300">
              <a:latin typeface="Consolas"/>
              <a:ea typeface="Consolas"/>
              <a:cs typeface="Consolas"/>
              <a:sym typeface="Consolas"/>
            </a:endParaRPr>
          </a:p>
          <a:p>
            <a:pPr indent="-342900" lvl="0" marL="342900" rtl="0" algn="l">
              <a:lnSpc>
                <a:spcPct val="80000"/>
              </a:lnSpc>
              <a:spcBef>
                <a:spcPts val="0"/>
              </a:spcBef>
              <a:spcAft>
                <a:spcPts val="0"/>
              </a:spcAft>
              <a:buClr>
                <a:srgbClr val="008000"/>
              </a:buClr>
              <a:buSzPts val="2300"/>
              <a:buFont typeface="Arial"/>
              <a:buNone/>
            </a:pPr>
            <a:r>
              <a:rPr b="1" lang="en-US" sz="2300">
                <a:solidFill>
                  <a:srgbClr val="008000"/>
                </a:solidFill>
                <a:latin typeface="Consolas"/>
                <a:ea typeface="Consolas"/>
                <a:cs typeface="Consolas"/>
                <a:sym typeface="Consolas"/>
              </a:rPr>
              <a:t>//String string1 = “hello”;</a:t>
            </a:r>
            <a:endParaRPr/>
          </a:p>
          <a:p>
            <a:pPr indent="-342900" lvl="0" marL="342900" rtl="0" algn="l">
              <a:lnSpc>
                <a:spcPct val="80000"/>
              </a:lnSpc>
              <a:spcBef>
                <a:spcPts val="0"/>
              </a:spcBef>
              <a:spcAft>
                <a:spcPts val="0"/>
              </a:spcAft>
              <a:buClr>
                <a:srgbClr val="008000"/>
              </a:buClr>
              <a:buSzPts val="2300"/>
              <a:buFont typeface="Arial"/>
              <a:buNone/>
            </a:pPr>
            <a:r>
              <a:rPr lang="en-US" sz="2300">
                <a:solidFill>
                  <a:srgbClr val="008000"/>
                </a:solidFill>
                <a:latin typeface="Consolas"/>
                <a:ea typeface="Consolas"/>
                <a:cs typeface="Consolas"/>
                <a:sym typeface="Consolas"/>
              </a:rPr>
              <a:t>// string1[0] = ‘a’;</a:t>
            </a:r>
            <a:endParaRPr/>
          </a:p>
          <a:p>
            <a:pPr indent="-342900" lvl="0" marL="342900" rtl="0" algn="l">
              <a:lnSpc>
                <a:spcPct val="80000"/>
              </a:lnSpc>
              <a:spcBef>
                <a:spcPts val="0"/>
              </a:spcBef>
              <a:spcAft>
                <a:spcPts val="0"/>
              </a:spcAft>
              <a:buClr>
                <a:srgbClr val="008000"/>
              </a:buClr>
              <a:buSzPts val="2300"/>
              <a:buFont typeface="Arial"/>
              <a:buNone/>
            </a:pPr>
            <a:r>
              <a:rPr lang="en-US" sz="2300">
                <a:solidFill>
                  <a:srgbClr val="008000"/>
                </a:solidFill>
                <a:latin typeface="Consolas"/>
                <a:ea typeface="Consolas"/>
                <a:cs typeface="Consolas"/>
                <a:sym typeface="Consolas"/>
              </a:rPr>
              <a:t>//string1.text[0] = ‘a’;</a:t>
            </a:r>
            <a:endParaRPr/>
          </a:p>
          <a:p>
            <a:pPr indent="-342900" lvl="0" marL="342900" rtl="0" algn="l">
              <a:lnSpc>
                <a:spcPct val="80000"/>
              </a:lnSpc>
              <a:spcBef>
                <a:spcPts val="0"/>
              </a:spcBef>
              <a:spcAft>
                <a:spcPts val="0"/>
              </a:spcAft>
              <a:buClr>
                <a:schemeClr val="dk1"/>
              </a:buClr>
              <a:buSzPts val="2300"/>
              <a:buFont typeface="Arial"/>
              <a:buNone/>
            </a:pPr>
            <a:r>
              <a:t/>
            </a:r>
            <a:endParaRPr sz="2300">
              <a:solidFill>
                <a:srgbClr val="008000"/>
              </a:solidFill>
              <a:latin typeface="Consolas"/>
              <a:ea typeface="Consolas"/>
              <a:cs typeface="Consolas"/>
              <a:sym typeface="Consolas"/>
            </a:endParaRPr>
          </a:p>
          <a:p>
            <a:pPr indent="-342900" lvl="0" marL="342900" rtl="0" algn="l">
              <a:lnSpc>
                <a:spcPct val="80000"/>
              </a:lnSpc>
              <a:spcBef>
                <a:spcPts val="0"/>
              </a:spcBef>
              <a:spcAft>
                <a:spcPts val="0"/>
              </a:spcAft>
              <a:buClr>
                <a:srgbClr val="008000"/>
              </a:buClr>
              <a:buSzPts val="2300"/>
              <a:buFont typeface="Arial"/>
              <a:buNone/>
            </a:pPr>
            <a:r>
              <a:rPr lang="en-US" sz="2300">
                <a:solidFill>
                  <a:srgbClr val="008000"/>
                </a:solidFill>
                <a:latin typeface="Consolas"/>
                <a:ea typeface="Consolas"/>
                <a:cs typeface="Consolas"/>
                <a:sym typeface="Consolas"/>
              </a:rPr>
              <a:t>// char c = string1[0];</a:t>
            </a:r>
            <a:endParaRPr/>
          </a:p>
          <a:p>
            <a:pPr indent="-342900" lvl="0" marL="342900" rtl="0" algn="l">
              <a:lnSpc>
                <a:spcPct val="80000"/>
              </a:lnSpc>
              <a:spcBef>
                <a:spcPts val="0"/>
              </a:spcBef>
              <a:spcAft>
                <a:spcPts val="0"/>
              </a:spcAft>
              <a:buClr>
                <a:schemeClr val="dk1"/>
              </a:buClr>
              <a:buSzPts val="2300"/>
              <a:buFont typeface="Arial"/>
              <a:buNone/>
            </a:pPr>
            <a:r>
              <a:t/>
            </a:r>
            <a:endParaRPr sz="23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400"/>
              <a:buFont typeface="Arial"/>
              <a:buNone/>
            </a:pPr>
            <a:r>
              <a:t/>
            </a:r>
            <a:endParaRPr sz="1400">
              <a:latin typeface="Consolas"/>
              <a:ea typeface="Consolas"/>
              <a:cs typeface="Consolas"/>
              <a:sym typeface="Consolas"/>
            </a:endParaRPr>
          </a:p>
        </p:txBody>
      </p:sp>
      <p:sp>
        <p:nvSpPr>
          <p:cNvPr id="1421" name="Google Shape;1421;p11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15"/>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String</a:t>
            </a:r>
            <a:r>
              <a:rPr lang="en-US">
                <a:latin typeface="Tahoma"/>
                <a:ea typeface="Tahoma"/>
                <a:cs typeface="Tahoma"/>
                <a:sym typeface="Tahoma"/>
              </a:rPr>
              <a:t> </a:t>
            </a:r>
            <a:r>
              <a:rPr b="1" lang="en-US">
                <a:solidFill>
                  <a:srgbClr val="D20000"/>
                </a:solidFill>
              </a:rPr>
              <a:t>Library</a:t>
            </a:r>
            <a:endParaRPr/>
          </a:p>
        </p:txBody>
      </p:sp>
      <p:sp>
        <p:nvSpPr>
          <p:cNvPr id="1427" name="Google Shape;1427;p115"/>
          <p:cNvSpPr txBox="1"/>
          <p:nvPr>
            <p:ph idx="1" type="body"/>
          </p:nvPr>
        </p:nvSpPr>
        <p:spPr>
          <a:xfrm>
            <a:off x="152400" y="1295400"/>
            <a:ext cx="8534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70C0"/>
              </a:buClr>
              <a:buSzPts val="1900"/>
              <a:buFont typeface="Arial"/>
              <a:buNone/>
            </a:pPr>
            <a:r>
              <a:rPr b="1" lang="en-US" sz="1900">
                <a:solidFill>
                  <a:srgbClr val="0070C0"/>
                </a:solidFill>
                <a:latin typeface="Consolas"/>
                <a:ea typeface="Consolas"/>
                <a:cs typeface="Consolas"/>
                <a:sym typeface="Consolas"/>
              </a:rPr>
              <a:t>int main ( )</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String string1 = “hello”;</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String string2 = “”;</a:t>
            </a:r>
            <a:endParaRPr/>
          </a:p>
          <a:p>
            <a:pPr indent="-342900" lvl="0" marL="342900" rtl="0" algn="l">
              <a:lnSpc>
                <a:spcPct val="80000"/>
              </a:lnSpc>
              <a:spcBef>
                <a:spcPts val="0"/>
              </a:spcBef>
              <a:spcAft>
                <a:spcPts val="0"/>
              </a:spcAft>
              <a:buClr>
                <a:schemeClr val="dk1"/>
              </a:buClr>
              <a:buSzPts val="1900"/>
              <a:buFont typeface="Arial"/>
              <a:buNone/>
            </a:pPr>
            <a:r>
              <a:t/>
            </a:r>
            <a:endParaRPr b="1" sz="19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string1 = “hello world”;</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cout &lt;&lt; “Enter string 2 text” &lt;&lt; endl;</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cin &gt;&gt; string2;</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if ( string1 == string2 )</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cout &lt;&lt; “Both strings are equal” &lt;&lt; endl;</a:t>
            </a:r>
            <a:endParaRPr/>
          </a:p>
          <a:p>
            <a:pPr indent="-342900" lvl="0" marL="342900" rtl="0" algn="l">
              <a:lnSpc>
                <a:spcPct val="80000"/>
              </a:lnSpc>
              <a:spcBef>
                <a:spcPts val="0"/>
              </a:spcBef>
              <a:spcAft>
                <a:spcPts val="0"/>
              </a:spcAft>
              <a:buClr>
                <a:schemeClr val="dk1"/>
              </a:buClr>
              <a:buSzPts val="1900"/>
              <a:buFont typeface="Arial"/>
              <a:buNone/>
            </a:pPr>
            <a:r>
              <a:t/>
            </a:r>
            <a:endParaRPr b="1" sz="19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string2[0] = ‘a’;</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string2[1] = ‘b’;</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cout &lt;&lt; “The second string is “ &lt;&lt; string2 &lt;&lt; endl;</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		cout  &lt;&lt; the first character is “&lt;&lt; string1[0] &lt;&lt; endl;</a:t>
            </a:r>
            <a:endParaRPr/>
          </a:p>
          <a:p>
            <a:pPr indent="-342900" lvl="0" marL="342900" rtl="0" algn="l">
              <a:lnSpc>
                <a:spcPct val="80000"/>
              </a:lnSpc>
              <a:spcBef>
                <a:spcPts val="0"/>
              </a:spcBef>
              <a:spcAft>
                <a:spcPts val="0"/>
              </a:spcAft>
              <a:buClr>
                <a:schemeClr val="dk1"/>
              </a:buClr>
              <a:buSzPts val="1900"/>
              <a:buFont typeface="Arial"/>
              <a:buNone/>
            </a:pPr>
            <a:r>
              <a:rPr b="1" lang="en-US" sz="1900">
                <a:latin typeface="Consolas"/>
                <a:ea typeface="Consolas"/>
                <a:cs typeface="Consolas"/>
                <a:sym typeface="Consolas"/>
              </a:rPr>
              <a:t>}</a:t>
            </a:r>
            <a:endParaRPr/>
          </a:p>
          <a:p>
            <a:pPr indent="-342900" lvl="0" marL="342900" rtl="0" algn="l">
              <a:lnSpc>
                <a:spcPct val="80000"/>
              </a:lnSpc>
              <a:spcBef>
                <a:spcPts val="0"/>
              </a:spcBef>
              <a:spcAft>
                <a:spcPts val="0"/>
              </a:spcAft>
              <a:buClr>
                <a:schemeClr val="dk1"/>
              </a:buClr>
              <a:buSzPts val="1900"/>
              <a:buFont typeface="Arial"/>
              <a:buNone/>
            </a:pPr>
            <a:r>
              <a:t/>
            </a:r>
            <a:endParaRPr b="1" sz="19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900"/>
              <a:buFont typeface="Arial"/>
              <a:buNone/>
            </a:pPr>
            <a:r>
              <a:t/>
            </a:r>
            <a:endParaRPr b="1" sz="1900">
              <a:latin typeface="Consolas"/>
              <a:ea typeface="Consolas"/>
              <a:cs typeface="Consolas"/>
              <a:sym typeface="Consolas"/>
            </a:endParaRPr>
          </a:p>
          <a:p>
            <a:pPr indent="-342900" lvl="0" marL="342900" rtl="0" algn="l">
              <a:lnSpc>
                <a:spcPct val="80000"/>
              </a:lnSpc>
              <a:spcBef>
                <a:spcPts val="0"/>
              </a:spcBef>
              <a:spcAft>
                <a:spcPts val="0"/>
              </a:spcAft>
              <a:buClr>
                <a:schemeClr val="dk1"/>
              </a:buClr>
              <a:buSzPts val="1900"/>
              <a:buFont typeface="Arial"/>
              <a:buNone/>
            </a:pPr>
            <a:r>
              <a:t/>
            </a:r>
            <a:endParaRPr b="1" sz="1900">
              <a:latin typeface="Consolas"/>
              <a:ea typeface="Consolas"/>
              <a:cs typeface="Consolas"/>
              <a:sym typeface="Consolas"/>
            </a:endParaRPr>
          </a:p>
        </p:txBody>
      </p:sp>
      <p:sp>
        <p:nvSpPr>
          <p:cNvPr id="1428" name="Google Shape;1428;p11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914400" y="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Operator Overloading</a:t>
            </a:r>
            <a:endParaRPr/>
          </a:p>
        </p:txBody>
      </p:sp>
      <p:sp>
        <p:nvSpPr>
          <p:cNvPr id="165" name="Google Shape;165;p12"/>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80000"/>
              </a:buClr>
              <a:buSzPts val="3200"/>
              <a:buChar char="•"/>
            </a:pPr>
            <a:r>
              <a:rPr b="1" lang="en-US">
                <a:solidFill>
                  <a:srgbClr val="B80000"/>
                </a:solidFill>
                <a:latin typeface="Calibri"/>
                <a:ea typeface="Calibri"/>
                <a:cs typeface="Calibri"/>
                <a:sym typeface="Calibri"/>
              </a:rPr>
              <a:t>Operators</a:t>
            </a:r>
            <a:r>
              <a:rPr lang="en-US">
                <a:solidFill>
                  <a:srgbClr val="B80000"/>
                </a:solidFill>
                <a:latin typeface="Calibri"/>
                <a:ea typeface="Calibri"/>
                <a:cs typeface="Calibri"/>
                <a:sym typeface="Calibri"/>
              </a:rPr>
              <a:t> </a:t>
            </a:r>
            <a:r>
              <a:rPr lang="en-US">
                <a:latin typeface="Calibri"/>
                <a:ea typeface="Calibri"/>
                <a:cs typeface="Calibri"/>
                <a:sym typeface="Calibri"/>
              </a:rPr>
              <a:t>are </a:t>
            </a:r>
            <a:r>
              <a:rPr b="1" lang="en-US">
                <a:solidFill>
                  <a:srgbClr val="B80000"/>
                </a:solidFill>
                <a:latin typeface="Calibri"/>
                <a:ea typeface="Calibri"/>
                <a:cs typeface="Calibri"/>
                <a:sym typeface="Calibri"/>
              </a:rPr>
              <a:t>really functions</a:t>
            </a:r>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They have </a:t>
            </a:r>
            <a:r>
              <a:rPr b="1" lang="en-US" u="sng">
                <a:solidFill>
                  <a:srgbClr val="2C14DE"/>
                </a:solidFill>
                <a:latin typeface="Calibri"/>
                <a:ea typeface="Calibri"/>
                <a:cs typeface="Calibri"/>
                <a:sym typeface="Calibri"/>
              </a:rPr>
              <a:t>arguments</a:t>
            </a:r>
            <a:r>
              <a:rPr lang="en-US">
                <a:latin typeface="Calibri"/>
                <a:ea typeface="Calibri"/>
                <a:cs typeface="Calibri"/>
                <a:sym typeface="Calibri"/>
              </a:rPr>
              <a:t>, they </a:t>
            </a:r>
            <a:r>
              <a:rPr b="1" lang="en-US" u="sng">
                <a:solidFill>
                  <a:srgbClr val="2C14DE"/>
                </a:solidFill>
                <a:latin typeface="Calibri"/>
                <a:ea typeface="Calibri"/>
                <a:cs typeface="Calibri"/>
                <a:sym typeface="Calibri"/>
              </a:rPr>
              <a:t>return values</a:t>
            </a:r>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The </a:t>
            </a:r>
            <a:r>
              <a:rPr b="1" lang="en-US">
                <a:solidFill>
                  <a:srgbClr val="2C14DE"/>
                </a:solidFill>
                <a:latin typeface="Calibri"/>
                <a:ea typeface="Calibri"/>
                <a:cs typeface="Calibri"/>
                <a:sym typeface="Calibri"/>
              </a:rPr>
              <a:t>only difference </a:t>
            </a:r>
            <a:r>
              <a:rPr lang="en-US">
                <a:latin typeface="Calibri"/>
                <a:ea typeface="Calibri"/>
                <a:cs typeface="Calibri"/>
                <a:sym typeface="Calibri"/>
              </a:rPr>
              <a:t>is that their </a:t>
            </a:r>
            <a:r>
              <a:rPr b="1" lang="en-US">
                <a:solidFill>
                  <a:srgbClr val="2C14DE"/>
                </a:solidFill>
                <a:latin typeface="Calibri"/>
                <a:ea typeface="Calibri"/>
                <a:cs typeface="Calibri"/>
                <a:sym typeface="Calibri"/>
              </a:rPr>
              <a:t>names</a:t>
            </a:r>
            <a:r>
              <a:rPr lang="en-US">
                <a:solidFill>
                  <a:srgbClr val="2C14DE"/>
                </a:solidFill>
                <a:latin typeface="Calibri"/>
                <a:ea typeface="Calibri"/>
                <a:cs typeface="Calibri"/>
                <a:sym typeface="Calibri"/>
              </a:rPr>
              <a:t> </a:t>
            </a:r>
            <a:r>
              <a:rPr lang="en-US">
                <a:latin typeface="Calibri"/>
                <a:ea typeface="Calibri"/>
                <a:cs typeface="Calibri"/>
                <a:sym typeface="Calibri"/>
              </a:rPr>
              <a:t>take on a </a:t>
            </a:r>
            <a:r>
              <a:rPr b="1" lang="en-US">
                <a:solidFill>
                  <a:srgbClr val="2C14DE"/>
                </a:solidFill>
                <a:latin typeface="Calibri"/>
                <a:ea typeface="Calibri"/>
                <a:cs typeface="Calibri"/>
                <a:sym typeface="Calibri"/>
              </a:rPr>
              <a:t>specific form</a:t>
            </a:r>
            <a:r>
              <a:rPr lang="en-US">
                <a:latin typeface="Calibri"/>
                <a:ea typeface="Calibri"/>
                <a:cs typeface="Calibri"/>
                <a:sym typeface="Calibri"/>
              </a:rPr>
              <a:t>:</a:t>
            </a:r>
            <a:endParaRPr/>
          </a:p>
          <a:p>
            <a:pPr indent="0" lvl="1" marL="457200" rtl="0" algn="l">
              <a:spcBef>
                <a:spcPts val="480"/>
              </a:spcBef>
              <a:spcAft>
                <a:spcPts val="0"/>
              </a:spcAft>
              <a:buClr>
                <a:schemeClr val="dk1"/>
              </a:buClr>
              <a:buSzPts val="2400"/>
              <a:buNone/>
            </a:pPr>
            <a:r>
              <a:rPr b="1" lang="en-US" sz="2400">
                <a:latin typeface="Consolas"/>
                <a:ea typeface="Consolas"/>
                <a:cs typeface="Consolas"/>
                <a:sym typeface="Consolas"/>
              </a:rPr>
              <a:t>   Operator+, operator[ ]</a:t>
            </a:r>
            <a:endParaRPr/>
          </a:p>
          <a:p>
            <a:pPr indent="-76200" lvl="2" marL="1143000" rtl="0" algn="l">
              <a:spcBef>
                <a:spcPts val="480"/>
              </a:spcBef>
              <a:spcAft>
                <a:spcPts val="0"/>
              </a:spcAft>
              <a:buClr>
                <a:schemeClr val="dk1"/>
              </a:buClr>
              <a:buSzPts val="2400"/>
              <a:buNone/>
            </a:pPr>
            <a:r>
              <a:t/>
            </a:r>
            <a:endParaRPr>
              <a:latin typeface="Tahoma"/>
              <a:ea typeface="Tahoma"/>
              <a:cs typeface="Tahoma"/>
              <a:sym typeface="Tahoma"/>
            </a:endParaRPr>
          </a:p>
          <a:p>
            <a:pPr indent="-342900" lvl="0" marL="342900" rtl="0" algn="l">
              <a:spcBef>
                <a:spcPts val="600"/>
              </a:spcBef>
              <a:spcAft>
                <a:spcPts val="0"/>
              </a:spcAft>
              <a:buClr>
                <a:srgbClr val="D20000"/>
              </a:buClr>
              <a:buSzPts val="3000"/>
              <a:buChar char="•"/>
            </a:pPr>
            <a:r>
              <a:rPr b="1" lang="en-US" sz="3000" u="sng">
                <a:solidFill>
                  <a:srgbClr val="D20000"/>
                </a:solidFill>
              </a:rPr>
              <a:t>Overloading provides concise notation:</a:t>
            </a:r>
            <a:endParaRPr/>
          </a:p>
          <a:p>
            <a:pPr indent="0" lvl="0" marL="0" rtl="0" algn="l">
              <a:spcBef>
                <a:spcPts val="480"/>
              </a:spcBef>
              <a:spcAft>
                <a:spcPts val="0"/>
              </a:spcAft>
              <a:buClr>
                <a:schemeClr val="dk1"/>
              </a:buClr>
              <a:buSzPts val="1800"/>
              <a:buNone/>
            </a:pPr>
            <a:r>
              <a:rPr b="1" lang="en-US" sz="1800">
                <a:latin typeface="Tahoma"/>
                <a:ea typeface="Tahoma"/>
                <a:cs typeface="Tahoma"/>
                <a:sym typeface="Tahoma"/>
              </a:rPr>
              <a:t>    // without operator overloading</a:t>
            </a:r>
            <a:br>
              <a:rPr b="1" lang="en-US" sz="2400">
                <a:latin typeface="Tahoma"/>
                <a:ea typeface="Tahoma"/>
                <a:cs typeface="Tahoma"/>
                <a:sym typeface="Tahoma"/>
              </a:rPr>
            </a:br>
            <a:r>
              <a:rPr b="1" lang="en-US" sz="2400">
                <a:solidFill>
                  <a:srgbClr val="FF0000"/>
                </a:solidFill>
                <a:latin typeface="Consolas"/>
                <a:ea typeface="Consolas"/>
                <a:cs typeface="Consolas"/>
                <a:sym typeface="Consolas"/>
              </a:rPr>
              <a:t>  object2 = object1.add(object2); </a:t>
            </a:r>
            <a:endParaRPr b="1" sz="2400">
              <a:latin typeface="Tahoma"/>
              <a:ea typeface="Tahoma"/>
              <a:cs typeface="Tahoma"/>
              <a:sym typeface="Tahoma"/>
            </a:endParaRPr>
          </a:p>
          <a:p>
            <a:pPr indent="0" lvl="0" marL="0" rtl="0" algn="l">
              <a:spcBef>
                <a:spcPts val="480"/>
              </a:spcBef>
              <a:spcAft>
                <a:spcPts val="0"/>
              </a:spcAft>
              <a:buClr>
                <a:schemeClr val="dk1"/>
              </a:buClr>
              <a:buSzPts val="2400"/>
              <a:buNone/>
            </a:pPr>
            <a:r>
              <a:t/>
            </a:r>
            <a:endParaRPr b="1" sz="2400">
              <a:solidFill>
                <a:srgbClr val="2C14DE"/>
              </a:solidFill>
              <a:latin typeface="Consolas"/>
              <a:ea typeface="Consolas"/>
              <a:cs typeface="Consolas"/>
              <a:sym typeface="Consolas"/>
            </a:endParaRPr>
          </a:p>
          <a:p>
            <a:pPr indent="0" lvl="0" marL="0" rtl="0" algn="l">
              <a:spcBef>
                <a:spcPts val="360"/>
              </a:spcBef>
              <a:spcAft>
                <a:spcPts val="0"/>
              </a:spcAft>
              <a:buClr>
                <a:srgbClr val="008000"/>
              </a:buClr>
              <a:buSzPts val="1800"/>
              <a:buNone/>
            </a:pPr>
            <a:r>
              <a:rPr b="1" lang="en-US" sz="1800">
                <a:solidFill>
                  <a:srgbClr val="008000"/>
                </a:solidFill>
                <a:latin typeface="Tahoma"/>
                <a:ea typeface="Tahoma"/>
                <a:cs typeface="Tahoma"/>
                <a:sym typeface="Tahoma"/>
              </a:rPr>
              <a:t>    // with operator overloading</a:t>
            </a:r>
            <a:endParaRPr b="1" sz="1800">
              <a:solidFill>
                <a:srgbClr val="2C14DE"/>
              </a:solidFill>
              <a:latin typeface="Consolas"/>
              <a:ea typeface="Consolas"/>
              <a:cs typeface="Consolas"/>
              <a:sym typeface="Consolas"/>
            </a:endParaRPr>
          </a:p>
          <a:p>
            <a:pPr indent="0" lvl="0" marL="0" rtl="0" algn="l">
              <a:spcBef>
                <a:spcPts val="480"/>
              </a:spcBef>
              <a:spcAft>
                <a:spcPts val="0"/>
              </a:spcAft>
              <a:buClr>
                <a:srgbClr val="2C14DE"/>
              </a:buClr>
              <a:buSzPts val="2400"/>
              <a:buNone/>
            </a:pPr>
            <a:r>
              <a:rPr b="1" lang="en-US" sz="2400">
                <a:solidFill>
                  <a:srgbClr val="2C14DE"/>
                </a:solidFill>
                <a:latin typeface="Consolas"/>
                <a:ea typeface="Consolas"/>
                <a:cs typeface="Consolas"/>
                <a:sym typeface="Consolas"/>
              </a:rPr>
              <a:t>  object2 = object2 + object1; </a:t>
            </a:r>
            <a:endParaRPr>
              <a:latin typeface="Trebuchet MS"/>
              <a:ea typeface="Trebuchet MS"/>
              <a:cs typeface="Trebuchet MS"/>
              <a:sym typeface="Trebuchet MS"/>
            </a:endParaRPr>
          </a:p>
        </p:txBody>
      </p:sp>
      <p:sp>
        <p:nvSpPr>
          <p:cNvPr id="166" name="Google Shape;166;p1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B80000"/>
              </a:buClr>
              <a:buSzPct val="100000"/>
              <a:buFont typeface="Calibri"/>
              <a:buNone/>
            </a:pPr>
            <a:r>
              <a:rPr b="1" lang="en-US">
                <a:solidFill>
                  <a:srgbClr val="B80000"/>
                </a:solidFill>
              </a:rPr>
              <a:t>Restriction on Operator Overloading</a:t>
            </a:r>
            <a:endParaRPr/>
          </a:p>
        </p:txBody>
      </p:sp>
      <p:sp>
        <p:nvSpPr>
          <p:cNvPr id="173" name="Google Shape;173;p13"/>
          <p:cNvSpPr txBox="1"/>
          <p:nvPr>
            <p:ph idx="1" type="body"/>
          </p:nvPr>
        </p:nvSpPr>
        <p:spPr>
          <a:xfrm>
            <a:off x="0" y="914400"/>
            <a:ext cx="9144000" cy="60198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latin typeface="Calibri"/>
                <a:ea typeface="Calibri"/>
                <a:cs typeface="Calibri"/>
                <a:sym typeface="Calibri"/>
              </a:rPr>
              <a:t>With </a:t>
            </a:r>
            <a:r>
              <a:rPr b="1" lang="en-US">
                <a:latin typeface="Calibri"/>
                <a:ea typeface="Calibri"/>
                <a:cs typeface="Calibri"/>
                <a:sym typeface="Calibri"/>
              </a:rPr>
              <a:t>operator overloading </a:t>
            </a:r>
            <a:r>
              <a:rPr b="1" lang="en-US" u="sng">
                <a:solidFill>
                  <a:srgbClr val="FF0000"/>
                </a:solidFill>
                <a:latin typeface="Calibri"/>
                <a:ea typeface="Calibri"/>
                <a:cs typeface="Calibri"/>
                <a:sym typeface="Calibri"/>
              </a:rPr>
              <a:t>we cannot change</a:t>
            </a:r>
            <a:r>
              <a:rPr b="1" lang="en-US">
                <a:solidFill>
                  <a:srgbClr val="FF0000"/>
                </a:solidFill>
                <a:latin typeface="Calibri"/>
                <a:ea typeface="Calibri"/>
                <a:cs typeface="Calibri"/>
                <a:sym typeface="Calibri"/>
              </a:rPr>
              <a:t>:</a:t>
            </a:r>
            <a:endParaRPr/>
          </a:p>
          <a:p>
            <a:pPr indent="-457200" lvl="1" marL="914400" rtl="0" algn="l">
              <a:spcBef>
                <a:spcPts val="1081"/>
              </a:spcBef>
              <a:spcAft>
                <a:spcPts val="0"/>
              </a:spcAft>
              <a:buClr>
                <a:schemeClr val="dk1"/>
              </a:buClr>
              <a:buSzPct val="100000"/>
              <a:buFont typeface="Calibri"/>
              <a:buAutoNum type="arabicPeriod"/>
            </a:pPr>
            <a:r>
              <a:rPr b="1" lang="en-US" sz="2600">
                <a:latin typeface="Calibri"/>
                <a:ea typeface="Calibri"/>
                <a:cs typeface="Calibri"/>
                <a:sym typeface="Calibri"/>
              </a:rPr>
              <a:t>How </a:t>
            </a:r>
            <a:r>
              <a:rPr b="1" lang="en-US" sz="2600">
                <a:solidFill>
                  <a:srgbClr val="2C14DE"/>
                </a:solidFill>
                <a:latin typeface="Calibri"/>
                <a:ea typeface="Calibri"/>
                <a:cs typeface="Calibri"/>
                <a:sym typeface="Calibri"/>
              </a:rPr>
              <a:t>operators act on built-in data types</a:t>
            </a:r>
            <a:r>
              <a:rPr b="1" lang="en-US" sz="2600">
                <a:latin typeface="Calibri"/>
                <a:ea typeface="Calibri"/>
                <a:cs typeface="Calibri"/>
                <a:sym typeface="Calibri"/>
              </a:rPr>
              <a:t>:</a:t>
            </a:r>
            <a:endParaRPr/>
          </a:p>
          <a:p>
            <a:pPr indent="-228600" lvl="2" marL="1143000" rtl="0" algn="l">
              <a:spcBef>
                <a:spcPts val="1081"/>
              </a:spcBef>
              <a:spcAft>
                <a:spcPts val="0"/>
              </a:spcAft>
              <a:buClr>
                <a:schemeClr val="dk1"/>
              </a:buClr>
              <a:buSzPct val="100000"/>
              <a:buChar char="•"/>
            </a:pPr>
            <a:r>
              <a:rPr lang="en-US" sz="2600">
                <a:latin typeface="Calibri"/>
                <a:ea typeface="Calibri"/>
                <a:cs typeface="Calibri"/>
                <a:sym typeface="Calibri"/>
              </a:rPr>
              <a:t>i.e., </a:t>
            </a:r>
            <a:r>
              <a:rPr b="1" i="1" lang="en-US" sz="2600">
                <a:latin typeface="Calibri"/>
                <a:ea typeface="Calibri"/>
                <a:cs typeface="Calibri"/>
                <a:sym typeface="Calibri"/>
              </a:rPr>
              <a:t>cannot change integer addition</a:t>
            </a:r>
            <a:endParaRPr/>
          </a:p>
          <a:p>
            <a:pPr indent="-457200" lvl="1" marL="914400" rtl="0" algn="l">
              <a:spcBef>
                <a:spcPts val="1118"/>
              </a:spcBef>
              <a:spcAft>
                <a:spcPts val="0"/>
              </a:spcAft>
              <a:buClr>
                <a:srgbClr val="2C14DE"/>
              </a:buClr>
              <a:buSzPct val="100000"/>
              <a:buFont typeface="Calibri"/>
              <a:buAutoNum type="arabicPeriod"/>
            </a:pPr>
            <a:r>
              <a:rPr b="1" lang="en-US">
                <a:solidFill>
                  <a:srgbClr val="2C14DE"/>
                </a:solidFill>
                <a:latin typeface="Calibri"/>
                <a:ea typeface="Calibri"/>
                <a:cs typeface="Calibri"/>
                <a:sym typeface="Calibri"/>
              </a:rPr>
              <a:t>Precedence of operator </a:t>
            </a:r>
            <a:r>
              <a:rPr b="1" lang="en-US">
                <a:latin typeface="Calibri"/>
                <a:ea typeface="Calibri"/>
                <a:cs typeface="Calibri"/>
                <a:sym typeface="Calibri"/>
              </a:rPr>
              <a:t>(order of evaluation)</a:t>
            </a:r>
            <a:endParaRPr/>
          </a:p>
          <a:p>
            <a:pPr indent="-228600" lvl="2" marL="1143000" rtl="0" algn="l">
              <a:spcBef>
                <a:spcPts val="1081"/>
              </a:spcBef>
              <a:spcAft>
                <a:spcPts val="0"/>
              </a:spcAft>
              <a:buClr>
                <a:schemeClr val="dk1"/>
              </a:buClr>
              <a:buSzPct val="100000"/>
              <a:buChar char="•"/>
            </a:pPr>
            <a:r>
              <a:rPr b="1" lang="en-US" sz="2600">
                <a:latin typeface="Calibri"/>
                <a:ea typeface="Calibri"/>
                <a:cs typeface="Calibri"/>
                <a:sym typeface="Calibri"/>
              </a:rPr>
              <a:t>Use parentheses </a:t>
            </a:r>
            <a:r>
              <a:rPr lang="en-US" sz="2600">
                <a:latin typeface="Calibri"/>
                <a:ea typeface="Calibri"/>
                <a:cs typeface="Calibri"/>
                <a:sym typeface="Calibri"/>
              </a:rPr>
              <a:t>to </a:t>
            </a:r>
            <a:r>
              <a:rPr b="1" lang="en-US" sz="2600">
                <a:latin typeface="Calibri"/>
                <a:ea typeface="Calibri"/>
                <a:cs typeface="Calibri"/>
                <a:sym typeface="Calibri"/>
              </a:rPr>
              <a:t>force order-of-operations</a:t>
            </a:r>
            <a:endParaRPr/>
          </a:p>
          <a:p>
            <a:pPr indent="-457200" lvl="1" marL="914400" rtl="0" algn="l">
              <a:spcBef>
                <a:spcPts val="1118"/>
              </a:spcBef>
              <a:spcAft>
                <a:spcPts val="0"/>
              </a:spcAft>
              <a:buClr>
                <a:srgbClr val="2C14DE"/>
              </a:buClr>
              <a:buSzPct val="100000"/>
              <a:buFont typeface="Calibri"/>
              <a:buAutoNum type="arabicPeriod"/>
            </a:pPr>
            <a:r>
              <a:rPr b="1" lang="en-US">
                <a:solidFill>
                  <a:srgbClr val="2C14DE"/>
                </a:solidFill>
                <a:latin typeface="Calibri"/>
                <a:ea typeface="Calibri"/>
                <a:cs typeface="Calibri"/>
                <a:sym typeface="Calibri"/>
              </a:rPr>
              <a:t>Association rules </a:t>
            </a:r>
            <a:r>
              <a:rPr b="1" lang="en-US">
                <a:latin typeface="Calibri"/>
                <a:ea typeface="Calibri"/>
                <a:cs typeface="Calibri"/>
                <a:sym typeface="Calibri"/>
              </a:rPr>
              <a:t>(</a:t>
            </a:r>
            <a:r>
              <a:rPr b="1" i="1" lang="en-US">
                <a:latin typeface="Calibri"/>
                <a:ea typeface="Calibri"/>
                <a:cs typeface="Calibri"/>
                <a:sym typeface="Calibri"/>
              </a:rPr>
              <a:t>left-to-right</a:t>
            </a:r>
            <a:r>
              <a:rPr b="1" lang="en-US">
                <a:latin typeface="Calibri"/>
                <a:ea typeface="Calibri"/>
                <a:cs typeface="Calibri"/>
                <a:sym typeface="Calibri"/>
              </a:rPr>
              <a:t> or </a:t>
            </a:r>
            <a:r>
              <a:rPr b="1" i="1" lang="en-US">
                <a:latin typeface="Calibri"/>
                <a:ea typeface="Calibri"/>
                <a:cs typeface="Calibri"/>
                <a:sym typeface="Calibri"/>
              </a:rPr>
              <a:t>right-to-left</a:t>
            </a:r>
            <a:r>
              <a:rPr b="1" lang="en-US">
                <a:latin typeface="Calibri"/>
                <a:ea typeface="Calibri"/>
                <a:cs typeface="Calibri"/>
                <a:sym typeface="Calibri"/>
              </a:rPr>
              <a:t> evaluation)</a:t>
            </a:r>
            <a:endParaRPr/>
          </a:p>
          <a:p>
            <a:pPr indent="-457200" lvl="1" marL="914400" rtl="0" algn="l">
              <a:spcBef>
                <a:spcPts val="1118"/>
              </a:spcBef>
              <a:spcAft>
                <a:spcPts val="0"/>
              </a:spcAft>
              <a:buClr>
                <a:srgbClr val="2C14DE"/>
              </a:buClr>
              <a:buSzPct val="100000"/>
              <a:buFont typeface="Calibri"/>
              <a:buAutoNum type="arabicPeriod"/>
            </a:pPr>
            <a:r>
              <a:rPr b="1" lang="en-US">
                <a:solidFill>
                  <a:srgbClr val="2C14DE"/>
                </a:solidFill>
                <a:latin typeface="Calibri"/>
                <a:ea typeface="Calibri"/>
                <a:cs typeface="Calibri"/>
                <a:sym typeface="Calibri"/>
              </a:rPr>
              <a:t>Number of operands</a:t>
            </a:r>
            <a:endParaRPr/>
          </a:p>
          <a:p>
            <a:pPr indent="-228600" lvl="2" marL="1143000" rtl="0" algn="l">
              <a:spcBef>
                <a:spcPts val="1081"/>
              </a:spcBef>
              <a:spcAft>
                <a:spcPts val="0"/>
              </a:spcAft>
              <a:buClr>
                <a:schemeClr val="dk1"/>
              </a:buClr>
              <a:buSzPct val="100000"/>
              <a:buChar char="•"/>
            </a:pPr>
            <a:r>
              <a:rPr b="1" lang="en-US" sz="2600">
                <a:latin typeface="Calibri"/>
                <a:ea typeface="Calibri"/>
                <a:cs typeface="Calibri"/>
                <a:sym typeface="Calibri"/>
              </a:rPr>
              <a:t>i.e., &amp;</a:t>
            </a:r>
            <a:r>
              <a:rPr lang="en-US" sz="2600">
                <a:latin typeface="Calibri"/>
                <a:ea typeface="Calibri"/>
                <a:cs typeface="Calibri"/>
                <a:sym typeface="Calibri"/>
              </a:rPr>
              <a:t> is </a:t>
            </a:r>
            <a:r>
              <a:rPr b="1" lang="en-US" sz="2600">
                <a:latin typeface="Calibri"/>
                <a:ea typeface="Calibri"/>
                <a:cs typeface="Calibri"/>
                <a:sym typeface="Calibri"/>
              </a:rPr>
              <a:t>unary</a:t>
            </a:r>
            <a:r>
              <a:rPr lang="en-US" sz="2600">
                <a:latin typeface="Calibri"/>
                <a:ea typeface="Calibri"/>
                <a:cs typeface="Calibri"/>
                <a:sym typeface="Calibri"/>
              </a:rPr>
              <a:t>, only acts on </a:t>
            </a:r>
            <a:r>
              <a:rPr b="1" lang="en-US" sz="2600">
                <a:latin typeface="Calibri"/>
                <a:ea typeface="Calibri"/>
                <a:cs typeface="Calibri"/>
                <a:sym typeface="Calibri"/>
              </a:rPr>
              <a:t>one operand</a:t>
            </a:r>
            <a:endParaRPr/>
          </a:p>
          <a:p>
            <a:pPr indent="-514350" lvl="1" marL="971550" rtl="0" algn="l">
              <a:spcBef>
                <a:spcPts val="1118"/>
              </a:spcBef>
              <a:spcAft>
                <a:spcPts val="0"/>
              </a:spcAft>
              <a:buClr>
                <a:srgbClr val="2C14DE"/>
              </a:buClr>
              <a:buSzPct val="100000"/>
              <a:buFont typeface="Calibri"/>
              <a:buAutoNum type="arabicPeriod"/>
            </a:pPr>
            <a:r>
              <a:rPr b="1" lang="en-US">
                <a:solidFill>
                  <a:srgbClr val="2C14DE"/>
                </a:solidFill>
                <a:latin typeface="Calibri"/>
                <a:ea typeface="Calibri"/>
                <a:cs typeface="Calibri"/>
                <a:sym typeface="Calibri"/>
              </a:rPr>
              <a:t>Cannot create new operators</a:t>
            </a:r>
            <a:endParaRPr/>
          </a:p>
          <a:p>
            <a:pPr indent="-514350" lvl="1" marL="971550" rtl="0" algn="l">
              <a:spcBef>
                <a:spcPts val="1118"/>
              </a:spcBef>
              <a:spcAft>
                <a:spcPts val="0"/>
              </a:spcAft>
              <a:buClr>
                <a:srgbClr val="2C14DE"/>
              </a:buClr>
              <a:buSzPct val="100000"/>
              <a:buFont typeface="Calibri"/>
              <a:buAutoNum type="arabicPeriod"/>
            </a:pPr>
            <a:r>
              <a:rPr b="1" lang="en-US">
                <a:solidFill>
                  <a:srgbClr val="2C14DE"/>
                </a:solidFill>
                <a:latin typeface="Calibri"/>
                <a:ea typeface="Calibri"/>
                <a:cs typeface="Calibri"/>
                <a:sym typeface="Calibri"/>
              </a:rPr>
              <a:t>Operators must be</a:t>
            </a:r>
            <a:r>
              <a:rPr b="1" lang="en-US">
                <a:latin typeface="Calibri"/>
                <a:ea typeface="Calibri"/>
                <a:cs typeface="Calibri"/>
                <a:sym typeface="Calibri"/>
              </a:rPr>
              <a:t> </a:t>
            </a:r>
            <a:r>
              <a:rPr b="1" lang="en-US">
                <a:solidFill>
                  <a:srgbClr val="2C14DE"/>
                </a:solidFill>
                <a:latin typeface="Calibri"/>
                <a:ea typeface="Calibri"/>
                <a:cs typeface="Calibri"/>
                <a:sym typeface="Calibri"/>
              </a:rPr>
              <a:t>overloaded explicitly:</a:t>
            </a:r>
            <a:endParaRPr/>
          </a:p>
          <a:p>
            <a:pPr indent="0" lvl="1" marL="457200" rtl="0" algn="l">
              <a:spcBef>
                <a:spcPts val="1081"/>
              </a:spcBef>
              <a:spcAft>
                <a:spcPts val="0"/>
              </a:spcAft>
              <a:buClr>
                <a:srgbClr val="2C14DE"/>
              </a:buClr>
              <a:buSzPct val="100000"/>
              <a:buNone/>
            </a:pPr>
            <a:r>
              <a:rPr b="1" lang="en-US" sz="2600">
                <a:solidFill>
                  <a:srgbClr val="2C14DE"/>
                </a:solidFill>
                <a:latin typeface="Calibri"/>
                <a:ea typeface="Calibri"/>
                <a:cs typeface="Calibri"/>
                <a:sym typeface="Calibri"/>
              </a:rPr>
              <a:t>	</a:t>
            </a:r>
            <a:r>
              <a:rPr b="1" lang="en-US" sz="2600">
                <a:latin typeface="Calibri"/>
                <a:ea typeface="Calibri"/>
                <a:cs typeface="Calibri"/>
                <a:sym typeface="Calibri"/>
              </a:rPr>
              <a:t> i.e., Overloading + ,  does not overload +=</a:t>
            </a:r>
            <a:endParaRPr/>
          </a:p>
          <a:p>
            <a:pPr indent="-201930" lvl="0" marL="342900" rtl="0" algn="l">
              <a:spcBef>
                <a:spcPts val="1044"/>
              </a:spcBef>
              <a:spcAft>
                <a:spcPts val="0"/>
              </a:spcAft>
              <a:buClr>
                <a:schemeClr val="dk1"/>
              </a:buClr>
              <a:buSzPct val="100000"/>
              <a:buNone/>
            </a:pPr>
            <a:r>
              <a:t/>
            </a:r>
            <a:endParaRPr sz="2400">
              <a:latin typeface="Tahoma"/>
              <a:ea typeface="Tahoma"/>
              <a:cs typeface="Tahoma"/>
              <a:sym typeface="Tahoma"/>
            </a:endParaRPr>
          </a:p>
        </p:txBody>
      </p:sp>
      <p:sp>
        <p:nvSpPr>
          <p:cNvPr id="174" name="Google Shape;174;p13"/>
          <p:cNvSpPr/>
          <p:nvPr/>
        </p:nvSpPr>
        <p:spPr>
          <a:xfrm>
            <a:off x="28575" y="9144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39756" y="0"/>
            <a:ext cx="9104244" cy="1066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4400"/>
              <a:buFont typeface="Calibri"/>
              <a:buNone/>
            </a:pPr>
            <a:r>
              <a:rPr b="1" lang="en-US">
                <a:solidFill>
                  <a:srgbClr val="B80000"/>
                </a:solidFill>
              </a:rPr>
              <a:t>Restriction on Operator Overloading</a:t>
            </a:r>
            <a:endParaRPr/>
          </a:p>
        </p:txBody>
      </p:sp>
      <p:graphicFrame>
        <p:nvGraphicFramePr>
          <p:cNvPr id="181" name="Google Shape;181;p14"/>
          <p:cNvGraphicFramePr/>
          <p:nvPr/>
        </p:nvGraphicFramePr>
        <p:xfrm>
          <a:off x="419100" y="4722813"/>
          <a:ext cx="8077200" cy="993775"/>
        </p:xfrm>
        <a:graphic>
          <a:graphicData uri="http://schemas.openxmlformats.org/presentationml/2006/ole">
            <mc:AlternateContent>
              <mc:Choice Requires="v">
                <p:oleObj r:id="rId4" imgH="993775" imgW="8077200" progId="Word.Document.8" spid="_x0000_s1">
                  <p:embed/>
                </p:oleObj>
              </mc:Choice>
              <mc:Fallback>
                <p:oleObj r:id="rId5" imgH="993775" imgW="8077200" progId="Word.Document.8">
                  <p:embed/>
                  <p:pic>
                    <p:nvPicPr>
                      <p:cNvPr id="181" name="Google Shape;181;p14"/>
                      <p:cNvPicPr preferRelativeResize="0"/>
                      <p:nvPr/>
                    </p:nvPicPr>
                    <p:blipFill rotWithShape="1">
                      <a:blip r:embed="rId6">
                        <a:alphaModFix/>
                      </a:blip>
                      <a:srcRect b="0" l="0" r="0" t="0"/>
                      <a:stretch/>
                    </p:blipFill>
                    <p:spPr>
                      <a:xfrm>
                        <a:off x="419100" y="4722813"/>
                        <a:ext cx="8077200" cy="993775"/>
                      </a:xfrm>
                      <a:prstGeom prst="rect">
                        <a:avLst/>
                      </a:prstGeom>
                      <a:noFill/>
                      <a:ln>
                        <a:noFill/>
                      </a:ln>
                    </p:spPr>
                  </p:pic>
                </p:oleObj>
              </mc:Fallback>
            </mc:AlternateContent>
          </a:graphicData>
        </a:graphic>
      </p:graphicFrame>
      <p:graphicFrame>
        <p:nvGraphicFramePr>
          <p:cNvPr id="182" name="Google Shape;182;p14"/>
          <p:cNvGraphicFramePr/>
          <p:nvPr/>
        </p:nvGraphicFramePr>
        <p:xfrm>
          <a:off x="-381000" y="1751013"/>
          <a:ext cx="9677400" cy="2287587"/>
        </p:xfrm>
        <a:graphic>
          <a:graphicData uri="http://schemas.openxmlformats.org/presentationml/2006/ole">
            <mc:AlternateContent>
              <mc:Choice Requires="v">
                <p:oleObj r:id="rId7" imgH="2287587" imgW="9677400" progId="Word.Document.8" spid="_x0000_s2">
                  <p:embed/>
                </p:oleObj>
              </mc:Choice>
              <mc:Fallback>
                <p:oleObj r:id="rId8" imgH="2287587" imgW="9677400" progId="Word.Document.8">
                  <p:embed/>
                  <p:pic>
                    <p:nvPicPr>
                      <p:cNvPr id="182" name="Google Shape;182;p14"/>
                      <p:cNvPicPr preferRelativeResize="0"/>
                      <p:nvPr/>
                    </p:nvPicPr>
                    <p:blipFill rotWithShape="1">
                      <a:blip r:embed="rId9">
                        <a:alphaModFix/>
                      </a:blip>
                      <a:srcRect b="0" l="0" r="0" t="0"/>
                      <a:stretch/>
                    </p:blipFill>
                    <p:spPr>
                      <a:xfrm>
                        <a:off x="-381000" y="1751013"/>
                        <a:ext cx="9677400" cy="2287587"/>
                      </a:xfrm>
                      <a:prstGeom prst="rect">
                        <a:avLst/>
                      </a:prstGeom>
                      <a:noFill/>
                      <a:ln>
                        <a:noFill/>
                      </a:ln>
                    </p:spPr>
                  </p:pic>
                </p:oleObj>
              </mc:Fallback>
            </mc:AlternateContent>
          </a:graphicData>
        </a:graphic>
      </p:graphicFrame>
      <p:sp>
        <p:nvSpPr>
          <p:cNvPr id="183" name="Google Shape;183;p1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4"/>
          <p:cNvSpPr/>
          <p:nvPr/>
        </p:nvSpPr>
        <p:spPr>
          <a:xfrm>
            <a:off x="685800" y="4353481"/>
            <a:ext cx="739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chemeClr val="dk1"/>
                </a:solidFill>
                <a:latin typeface="Calibri"/>
                <a:ea typeface="Calibri"/>
                <a:cs typeface="Calibri"/>
                <a:sym typeface="Calibri"/>
                <a:hlinkClick r:id="rId10">
                  <a:extLst>
                    <a:ext uri="{A12FA001-AC4F-418D-AE19-62706E023703}">
                      <ahyp:hlinkClr val="tx"/>
                    </a:ext>
                  </a:extLst>
                </a:hlinkClick>
              </a:rPr>
              <a:t>http://www.stroustrup.com/bs_faq2.html#overload-dot</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39756" y="0"/>
            <a:ext cx="9104244" cy="1066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20000"/>
              </a:buClr>
              <a:buSzPts val="4400"/>
              <a:buFont typeface="Calibri"/>
              <a:buNone/>
            </a:pPr>
            <a:r>
              <a:rPr b="1" lang="en-US">
                <a:solidFill>
                  <a:srgbClr val="D20000"/>
                </a:solidFill>
              </a:rPr>
              <a:t>Operator =, operator &amp;</a:t>
            </a:r>
            <a:endParaRPr b="1">
              <a:solidFill>
                <a:srgbClr val="D20000"/>
              </a:solidFill>
            </a:endParaRPr>
          </a:p>
        </p:txBody>
      </p:sp>
      <p:sp>
        <p:nvSpPr>
          <p:cNvPr id="191" name="Google Shape;191;p1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5"/>
          <p:cNvSpPr/>
          <p:nvPr/>
        </p:nvSpPr>
        <p:spPr>
          <a:xfrm>
            <a:off x="64894" y="1219200"/>
            <a:ext cx="8955156" cy="5201424"/>
          </a:xfrm>
          <a:prstGeom prst="rect">
            <a:avLst/>
          </a:prstGeom>
          <a:noFill/>
          <a:ln>
            <a:noFill/>
          </a:ln>
        </p:spPr>
        <p:txBody>
          <a:bodyPr anchorCtr="0" anchor="t" bIns="45700" lIns="91425" spcFirstLastPara="1" rIns="91425" wrap="square" tIns="45700">
            <a:spAutoFit/>
          </a:bodyPr>
          <a:lstStyle/>
          <a:p>
            <a:pPr indent="-269875" lvl="0" marL="269875" marR="0" rtl="0" algn="just">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Operator</a:t>
            </a:r>
            <a:r>
              <a:rPr lang="en-US" sz="3200">
                <a:solidFill>
                  <a:schemeClr val="dk1"/>
                </a:solidFill>
                <a:latin typeface="Calibri"/>
                <a:ea typeface="Calibri"/>
                <a:cs typeface="Calibri"/>
                <a:sym typeface="Calibri"/>
              </a:rPr>
              <a:t> </a:t>
            </a:r>
            <a:r>
              <a:rPr b="1" lang="en-US" sz="3200">
                <a:solidFill>
                  <a:srgbClr val="D20000"/>
                </a:solidFill>
                <a:latin typeface="Calibri"/>
                <a:ea typeface="Calibri"/>
                <a:cs typeface="Calibri"/>
                <a:sym typeface="Calibri"/>
              </a:rPr>
              <a:t>=</a:t>
            </a:r>
            <a:r>
              <a:rPr lang="en-US" sz="3200">
                <a:solidFill>
                  <a:srgbClr val="D20000"/>
                </a:solidFill>
                <a:latin typeface="Calibri"/>
                <a:ea typeface="Calibri"/>
                <a:cs typeface="Calibri"/>
                <a:sym typeface="Calibri"/>
              </a:rPr>
              <a:t> </a:t>
            </a:r>
            <a:r>
              <a:rPr lang="en-US" sz="3200">
                <a:solidFill>
                  <a:schemeClr val="dk1"/>
                </a:solidFill>
                <a:latin typeface="Calibri"/>
                <a:ea typeface="Calibri"/>
                <a:cs typeface="Calibri"/>
                <a:sym typeface="Calibri"/>
              </a:rPr>
              <a:t>and </a:t>
            </a:r>
            <a:r>
              <a:rPr b="1" lang="en-US" sz="3200">
                <a:solidFill>
                  <a:schemeClr val="dk1"/>
                </a:solidFill>
                <a:latin typeface="Calibri"/>
                <a:ea typeface="Calibri"/>
                <a:cs typeface="Calibri"/>
                <a:sym typeface="Calibri"/>
              </a:rPr>
              <a:t>operator</a:t>
            </a:r>
            <a:r>
              <a:rPr lang="en-US" sz="3200">
                <a:solidFill>
                  <a:schemeClr val="dk1"/>
                </a:solidFill>
                <a:latin typeface="Calibri"/>
                <a:ea typeface="Calibri"/>
                <a:cs typeface="Calibri"/>
                <a:sym typeface="Calibri"/>
              </a:rPr>
              <a:t> </a:t>
            </a:r>
            <a:r>
              <a:rPr b="1" lang="en-US" sz="3200">
                <a:solidFill>
                  <a:srgbClr val="D20000"/>
                </a:solidFill>
                <a:latin typeface="Calibri"/>
                <a:ea typeface="Calibri"/>
                <a:cs typeface="Calibri"/>
                <a:sym typeface="Calibri"/>
              </a:rPr>
              <a:t>&amp;</a:t>
            </a:r>
            <a:r>
              <a:rPr lang="en-US" sz="3200">
                <a:solidFill>
                  <a:schemeClr val="dk1"/>
                </a:solidFill>
                <a:latin typeface="Calibri"/>
                <a:ea typeface="Calibri"/>
                <a:cs typeface="Calibri"/>
                <a:sym typeface="Calibri"/>
              </a:rPr>
              <a:t> are </a:t>
            </a:r>
            <a:r>
              <a:rPr b="1" lang="en-US" sz="3200" u="sng">
                <a:solidFill>
                  <a:srgbClr val="D20000"/>
                </a:solidFill>
                <a:latin typeface="Calibri"/>
                <a:ea typeface="Calibri"/>
                <a:cs typeface="Calibri"/>
                <a:sym typeface="Calibri"/>
              </a:rPr>
              <a:t>overloaded implicitly </a:t>
            </a:r>
            <a:r>
              <a:rPr b="1" lang="en-US" sz="3200">
                <a:solidFill>
                  <a:srgbClr val="2C14DE"/>
                </a:solidFill>
                <a:latin typeface="Calibri"/>
                <a:ea typeface="Calibri"/>
                <a:cs typeface="Calibri"/>
                <a:sym typeface="Calibri"/>
              </a:rPr>
              <a:t>for </a:t>
            </a:r>
            <a:r>
              <a:rPr b="1" lang="en-US" sz="3200" u="sng">
                <a:solidFill>
                  <a:srgbClr val="2C14DE"/>
                </a:solidFill>
                <a:latin typeface="Calibri"/>
                <a:ea typeface="Calibri"/>
                <a:cs typeface="Calibri"/>
                <a:sym typeface="Calibri"/>
              </a:rPr>
              <a:t>every class</a:t>
            </a:r>
            <a:r>
              <a:rPr lang="en-US" sz="3200">
                <a:solidFill>
                  <a:schemeClr val="dk1"/>
                </a:solidFill>
                <a:latin typeface="Calibri"/>
                <a:ea typeface="Calibri"/>
                <a:cs typeface="Calibri"/>
                <a:sym typeface="Calibri"/>
              </a:rPr>
              <a:t>, so they can be used for each class objects. </a:t>
            </a:r>
            <a:endParaRPr sz="32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69875" lvl="0" marL="269875" marR="0" rtl="0" algn="just">
              <a:spcBef>
                <a:spcPts val="0"/>
              </a:spcBef>
              <a:spcAft>
                <a:spcPts val="0"/>
              </a:spcAft>
              <a:buClr>
                <a:srgbClr val="D20000"/>
              </a:buClr>
              <a:buSzPts val="3200"/>
              <a:buFont typeface="Arial"/>
              <a:buChar char="•"/>
            </a:pPr>
            <a:r>
              <a:rPr b="1" lang="en-US" sz="3200">
                <a:solidFill>
                  <a:srgbClr val="D20000"/>
                </a:solidFill>
                <a:latin typeface="Calibri"/>
                <a:ea typeface="Calibri"/>
                <a:cs typeface="Calibri"/>
                <a:sym typeface="Calibri"/>
              </a:rPr>
              <a:t>operator = </a:t>
            </a:r>
            <a:r>
              <a:rPr b="1" lang="en-US" sz="3200">
                <a:solidFill>
                  <a:srgbClr val="2C14DE"/>
                </a:solidFill>
                <a:latin typeface="Calibri"/>
                <a:ea typeface="Calibri"/>
                <a:cs typeface="Calibri"/>
                <a:sym typeface="Calibri"/>
              </a:rPr>
              <a:t>performs member-wise copy </a:t>
            </a:r>
            <a:r>
              <a:rPr lang="en-US" sz="3200">
                <a:solidFill>
                  <a:schemeClr val="dk1"/>
                </a:solidFill>
                <a:latin typeface="Calibri"/>
                <a:ea typeface="Calibri"/>
                <a:cs typeface="Calibri"/>
                <a:sym typeface="Calibri"/>
              </a:rPr>
              <a:t>of the </a:t>
            </a:r>
            <a:r>
              <a:rPr b="1" lang="en-US" sz="3200">
                <a:solidFill>
                  <a:schemeClr val="dk1"/>
                </a:solidFill>
                <a:latin typeface="Calibri"/>
                <a:ea typeface="Calibri"/>
                <a:cs typeface="Calibri"/>
                <a:sym typeface="Calibri"/>
              </a:rPr>
              <a:t>data members</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69875" lvl="0" marL="269875" marR="0" rtl="0" algn="just">
              <a:spcBef>
                <a:spcPts val="0"/>
              </a:spcBef>
              <a:spcAft>
                <a:spcPts val="0"/>
              </a:spcAft>
              <a:buClr>
                <a:srgbClr val="D20000"/>
              </a:buClr>
              <a:buSzPts val="3000"/>
              <a:buFont typeface="Arial"/>
              <a:buChar char="•"/>
            </a:pPr>
            <a:r>
              <a:rPr b="1" lang="en-US" sz="3000">
                <a:solidFill>
                  <a:srgbClr val="D20000"/>
                </a:solidFill>
                <a:latin typeface="Calibri"/>
                <a:ea typeface="Calibri"/>
                <a:cs typeface="Calibri"/>
                <a:sym typeface="Calibri"/>
              </a:rPr>
              <a:t>operator &amp; </a:t>
            </a:r>
            <a:r>
              <a:rPr b="1" lang="en-US" sz="3000">
                <a:solidFill>
                  <a:srgbClr val="2C14DE"/>
                </a:solidFill>
                <a:latin typeface="Calibri"/>
                <a:ea typeface="Calibri"/>
                <a:cs typeface="Calibri"/>
                <a:sym typeface="Calibri"/>
              </a:rPr>
              <a:t>returns the address of the object </a:t>
            </a:r>
            <a:r>
              <a:rPr lang="en-US" sz="3000">
                <a:solidFill>
                  <a:schemeClr val="dk1"/>
                </a:solidFill>
                <a:latin typeface="Calibri"/>
                <a:ea typeface="Calibri"/>
                <a:cs typeface="Calibri"/>
                <a:sym typeface="Calibri"/>
              </a:rPr>
              <a:t>in </a:t>
            </a:r>
            <a:r>
              <a:rPr b="1" lang="en-US" sz="3000">
                <a:solidFill>
                  <a:schemeClr val="dk1"/>
                </a:solidFill>
                <a:latin typeface="Calibri"/>
                <a:ea typeface="Calibri"/>
                <a:cs typeface="Calibri"/>
                <a:sym typeface="Calibri"/>
              </a:rPr>
              <a:t>memory</a:t>
            </a:r>
            <a:r>
              <a:rPr lang="en-US" sz="3000">
                <a:solidFill>
                  <a:schemeClr val="dk1"/>
                </a:solidFill>
                <a:latin typeface="Calibri"/>
                <a:ea typeface="Calibri"/>
                <a:cs typeface="Calibri"/>
                <a:sym typeface="Calibri"/>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914400" y="9807"/>
            <a:ext cx="8193156" cy="110271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Function Overloading</a:t>
            </a:r>
            <a:endParaRPr/>
          </a:p>
        </p:txBody>
      </p:sp>
      <p:sp>
        <p:nvSpPr>
          <p:cNvPr id="198" name="Google Shape;198;p16"/>
          <p:cNvSpPr txBox="1"/>
          <p:nvPr>
            <p:ph idx="1" type="body"/>
          </p:nvPr>
        </p:nvSpPr>
        <p:spPr>
          <a:xfrm>
            <a:off x="118450" y="1219200"/>
            <a:ext cx="8989106" cy="5486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latin typeface="Calibri"/>
                <a:ea typeface="Calibri"/>
                <a:cs typeface="Calibri"/>
                <a:sym typeface="Calibri"/>
              </a:rPr>
              <a:t>An </a:t>
            </a:r>
            <a:r>
              <a:rPr b="1" lang="en-US" sz="3000">
                <a:solidFill>
                  <a:srgbClr val="B80000"/>
                </a:solidFill>
                <a:latin typeface="Calibri"/>
                <a:ea typeface="Calibri"/>
                <a:cs typeface="Calibri"/>
                <a:sym typeface="Calibri"/>
              </a:rPr>
              <a:t>overloaded function </a:t>
            </a:r>
            <a:r>
              <a:rPr lang="en-US" sz="3000">
                <a:latin typeface="Calibri"/>
                <a:ea typeface="Calibri"/>
                <a:cs typeface="Calibri"/>
                <a:sym typeface="Calibri"/>
              </a:rPr>
              <a:t>is one which has the </a:t>
            </a:r>
            <a:r>
              <a:rPr b="1" lang="en-US" sz="3000">
                <a:solidFill>
                  <a:srgbClr val="B80000"/>
                </a:solidFill>
                <a:latin typeface="Calibri"/>
                <a:ea typeface="Calibri"/>
                <a:cs typeface="Calibri"/>
                <a:sym typeface="Calibri"/>
              </a:rPr>
              <a:t>same name </a:t>
            </a:r>
            <a:r>
              <a:rPr lang="en-US" sz="3000">
                <a:latin typeface="Calibri"/>
                <a:ea typeface="Calibri"/>
                <a:cs typeface="Calibri"/>
                <a:sym typeface="Calibri"/>
              </a:rPr>
              <a:t>but </a:t>
            </a:r>
            <a:r>
              <a:rPr b="1" lang="en-US" sz="3000" u="sng">
                <a:solidFill>
                  <a:srgbClr val="2C14DE"/>
                </a:solidFill>
                <a:latin typeface="Calibri"/>
                <a:ea typeface="Calibri"/>
                <a:cs typeface="Calibri"/>
                <a:sym typeface="Calibri"/>
              </a:rPr>
              <a:t>several different forms</a:t>
            </a:r>
            <a:r>
              <a:rPr lang="en-US" sz="3000">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b="1" lang="en-US" sz="3000">
                <a:latin typeface="Calibri"/>
                <a:ea typeface="Calibri"/>
                <a:cs typeface="Calibri"/>
                <a:sym typeface="Calibri"/>
              </a:rPr>
              <a:t>For example</a:t>
            </a:r>
            <a:r>
              <a:rPr lang="en-US" sz="3000">
                <a:latin typeface="Calibri"/>
                <a:ea typeface="Calibri"/>
                <a:cs typeface="Calibri"/>
                <a:sym typeface="Calibri"/>
              </a:rPr>
              <a:t>: we can </a:t>
            </a:r>
            <a:r>
              <a:rPr b="1" lang="en-US" sz="3000">
                <a:latin typeface="Calibri"/>
                <a:ea typeface="Calibri"/>
                <a:cs typeface="Calibri"/>
                <a:sym typeface="Calibri"/>
              </a:rPr>
              <a:t>overload the constructor for the Date class:</a:t>
            </a:r>
            <a:endParaRPr/>
          </a:p>
          <a:p>
            <a:pPr indent="0" lvl="1" marL="457200" rtl="0" algn="l">
              <a:spcBef>
                <a:spcPts val="560"/>
              </a:spcBef>
              <a:spcAft>
                <a:spcPts val="0"/>
              </a:spcAft>
              <a:buClr>
                <a:srgbClr val="2C14DE"/>
              </a:buClr>
              <a:buSzPts val="2800"/>
              <a:buNone/>
            </a:pPr>
            <a:r>
              <a:rPr b="1" i="1" lang="en-US">
                <a:solidFill>
                  <a:srgbClr val="2C14DE"/>
                </a:solidFill>
                <a:latin typeface="Calibri"/>
                <a:ea typeface="Calibri"/>
                <a:cs typeface="Calibri"/>
                <a:sym typeface="Calibri"/>
              </a:rPr>
              <a:t>default</a:t>
            </a:r>
            <a:r>
              <a:rPr lang="en-US">
                <a:latin typeface="Calibri"/>
                <a:ea typeface="Calibri"/>
                <a:cs typeface="Calibri"/>
                <a:sym typeface="Calibri"/>
              </a:rPr>
              <a:t>           </a:t>
            </a:r>
            <a:r>
              <a:rPr b="1" lang="en-US">
                <a:latin typeface="Calibri"/>
                <a:ea typeface="Calibri"/>
                <a:cs typeface="Calibri"/>
                <a:sym typeface="Calibri"/>
              </a:rPr>
              <a:t>Date d;</a:t>
            </a:r>
            <a:endParaRPr/>
          </a:p>
          <a:p>
            <a:pPr indent="0" lvl="1" marL="457200" rtl="0" algn="l">
              <a:spcBef>
                <a:spcPts val="560"/>
              </a:spcBef>
              <a:spcAft>
                <a:spcPts val="0"/>
              </a:spcAft>
              <a:buClr>
                <a:srgbClr val="2C14DE"/>
              </a:buClr>
              <a:buSzPts val="2800"/>
              <a:buNone/>
            </a:pPr>
            <a:r>
              <a:rPr b="1" i="1" lang="en-US">
                <a:solidFill>
                  <a:srgbClr val="2C14DE"/>
                </a:solidFill>
                <a:latin typeface="Calibri"/>
                <a:ea typeface="Calibri"/>
                <a:cs typeface="Calibri"/>
                <a:sym typeface="Calibri"/>
              </a:rPr>
              <a:t>initializing</a:t>
            </a:r>
            <a:r>
              <a:rPr b="1" i="1" lang="en-US">
                <a:latin typeface="Calibri"/>
                <a:ea typeface="Calibri"/>
                <a:cs typeface="Calibri"/>
                <a:sym typeface="Calibri"/>
              </a:rPr>
              <a:t> </a:t>
            </a:r>
            <a:r>
              <a:rPr lang="en-US">
                <a:latin typeface="Calibri"/>
                <a:ea typeface="Calibri"/>
                <a:cs typeface="Calibri"/>
                <a:sym typeface="Calibri"/>
              </a:rPr>
              <a:t>    </a:t>
            </a:r>
            <a:r>
              <a:rPr b="1" lang="en-US">
                <a:latin typeface="Calibri"/>
                <a:ea typeface="Calibri"/>
                <a:cs typeface="Calibri"/>
                <a:sym typeface="Calibri"/>
              </a:rPr>
              <a:t>Date d(9,22,20);</a:t>
            </a:r>
            <a:endParaRPr/>
          </a:p>
          <a:p>
            <a:pPr indent="0" lvl="1" marL="457200" rtl="0" algn="l">
              <a:spcBef>
                <a:spcPts val="560"/>
              </a:spcBef>
              <a:spcAft>
                <a:spcPts val="0"/>
              </a:spcAft>
              <a:buClr>
                <a:srgbClr val="2C14DE"/>
              </a:buClr>
              <a:buSzPts val="2800"/>
              <a:buNone/>
            </a:pPr>
            <a:r>
              <a:rPr b="1" i="1" lang="en-US">
                <a:solidFill>
                  <a:srgbClr val="2C14DE"/>
                </a:solidFill>
                <a:latin typeface="Calibri"/>
                <a:ea typeface="Calibri"/>
                <a:cs typeface="Calibri"/>
                <a:sym typeface="Calibri"/>
              </a:rPr>
              <a:t>copy</a:t>
            </a:r>
            <a:r>
              <a:rPr lang="en-US">
                <a:latin typeface="Calibri"/>
                <a:ea typeface="Calibri"/>
                <a:cs typeface="Calibri"/>
                <a:sym typeface="Calibri"/>
              </a:rPr>
              <a:t>                </a:t>
            </a:r>
            <a:r>
              <a:rPr b="1" lang="en-US">
                <a:latin typeface="Calibri"/>
                <a:ea typeface="Calibri"/>
                <a:cs typeface="Calibri"/>
                <a:sym typeface="Calibri"/>
              </a:rPr>
              <a:t>Date d1(d);</a:t>
            </a:r>
            <a:endParaRPr/>
          </a:p>
          <a:p>
            <a:pPr indent="0" lvl="1" marL="457200" rtl="0" algn="l">
              <a:spcBef>
                <a:spcPts val="560"/>
              </a:spcBef>
              <a:spcAft>
                <a:spcPts val="0"/>
              </a:spcAft>
              <a:buClr>
                <a:srgbClr val="2C14DE"/>
              </a:buClr>
              <a:buSzPts val="2800"/>
              <a:buNone/>
            </a:pPr>
            <a:r>
              <a:rPr b="1" i="1" lang="en-US">
                <a:solidFill>
                  <a:srgbClr val="2C14DE"/>
                </a:solidFill>
                <a:latin typeface="Calibri"/>
                <a:ea typeface="Calibri"/>
                <a:cs typeface="Calibri"/>
                <a:sym typeface="Calibri"/>
              </a:rPr>
              <a:t>other</a:t>
            </a:r>
            <a:r>
              <a:rPr lang="en-US">
                <a:latin typeface="Calibri"/>
                <a:ea typeface="Calibri"/>
                <a:cs typeface="Calibri"/>
                <a:sym typeface="Calibri"/>
              </a:rPr>
              <a:t>               </a:t>
            </a:r>
            <a:r>
              <a:rPr b="1" lang="en-US">
                <a:latin typeface="Calibri"/>
                <a:ea typeface="Calibri"/>
                <a:cs typeface="Calibri"/>
                <a:sym typeface="Calibri"/>
              </a:rPr>
              <a:t>Date d(“Sept”,22,2020);</a:t>
            </a:r>
            <a:endParaRPr b="1">
              <a:latin typeface="Calibri"/>
              <a:ea typeface="Calibri"/>
              <a:cs typeface="Calibri"/>
              <a:sym typeface="Calibri"/>
            </a:endParaRPr>
          </a:p>
        </p:txBody>
      </p:sp>
      <p:sp>
        <p:nvSpPr>
          <p:cNvPr id="199" name="Google Shape;199;p1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Operator Overloading</a:t>
            </a:r>
            <a:endParaRPr/>
          </a:p>
        </p:txBody>
      </p:sp>
      <p:sp>
        <p:nvSpPr>
          <p:cNvPr id="205" name="Google Shape;205;p17"/>
          <p:cNvSpPr txBox="1"/>
          <p:nvPr>
            <p:ph idx="1" type="body"/>
          </p:nvPr>
        </p:nvSpPr>
        <p:spPr>
          <a:xfrm>
            <a:off x="73706" y="1219200"/>
            <a:ext cx="8994094" cy="5562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000"/>
              <a:buChar char="•"/>
            </a:pPr>
            <a:r>
              <a:rPr lang="en-US" sz="3000"/>
              <a:t>The </a:t>
            </a:r>
            <a:r>
              <a:rPr b="1" lang="en-US" sz="3000">
                <a:solidFill>
                  <a:srgbClr val="B80000"/>
                </a:solidFill>
              </a:rPr>
              <a:t>operator</a:t>
            </a:r>
            <a:r>
              <a:rPr lang="en-US" sz="3000">
                <a:solidFill>
                  <a:srgbClr val="B80000"/>
                </a:solidFill>
              </a:rPr>
              <a:t> </a:t>
            </a:r>
            <a:r>
              <a:rPr lang="en-US" sz="3000">
                <a:latin typeface="Tahoma"/>
                <a:ea typeface="Tahoma"/>
                <a:cs typeface="Tahoma"/>
                <a:sym typeface="Tahoma"/>
              </a:rPr>
              <a:t>“</a:t>
            </a:r>
            <a:r>
              <a:rPr b="1" lang="en-US" sz="3000">
                <a:solidFill>
                  <a:srgbClr val="2C14DE"/>
                </a:solidFill>
              </a:rPr>
              <a:t>+</a:t>
            </a:r>
            <a:r>
              <a:rPr lang="en-US" sz="3000">
                <a:latin typeface="Tahoma"/>
                <a:ea typeface="Tahoma"/>
                <a:cs typeface="Tahoma"/>
                <a:sym typeface="Tahoma"/>
              </a:rPr>
              <a:t>”</a:t>
            </a:r>
            <a:r>
              <a:rPr lang="en-US" sz="3000"/>
              <a:t>  also has </a:t>
            </a:r>
            <a:r>
              <a:rPr b="1" lang="en-US" sz="3000">
                <a:solidFill>
                  <a:srgbClr val="2C14DE"/>
                </a:solidFill>
              </a:rPr>
              <a:t>different semantics depending</a:t>
            </a:r>
            <a:r>
              <a:rPr lang="en-US" sz="3000"/>
              <a:t> on the </a:t>
            </a:r>
            <a:r>
              <a:rPr b="1" lang="en-US" sz="3000" u="sng"/>
              <a:t>type</a:t>
            </a:r>
            <a:r>
              <a:rPr lang="en-US" sz="3000"/>
              <a:t> of its </a:t>
            </a:r>
            <a:r>
              <a:rPr lang="en-US" sz="3000">
                <a:latin typeface="Tahoma"/>
                <a:ea typeface="Tahoma"/>
                <a:cs typeface="Tahoma"/>
                <a:sym typeface="Tahoma"/>
              </a:rPr>
              <a:t>“</a:t>
            </a:r>
            <a:r>
              <a:rPr b="1" lang="en-US" sz="3000" u="sng"/>
              <a:t>arguments</a:t>
            </a:r>
            <a:r>
              <a:rPr lang="en-US" sz="3000">
                <a:latin typeface="Tahoma"/>
                <a:ea typeface="Tahoma"/>
                <a:cs typeface="Tahoma"/>
                <a:sym typeface="Tahoma"/>
              </a:rPr>
              <a:t>”</a:t>
            </a:r>
            <a:endParaRPr sz="3000"/>
          </a:p>
          <a:p>
            <a:pPr indent="-139700" lvl="0" marL="342900" rtl="0" algn="l">
              <a:lnSpc>
                <a:spcPct val="90000"/>
              </a:lnSpc>
              <a:spcBef>
                <a:spcPts val="64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b="1" lang="en-US" u="sng"/>
              <a:t>Example</a:t>
            </a:r>
            <a:endParaRPr/>
          </a:p>
          <a:p>
            <a:pPr indent="-342900" lvl="0" marL="342900" rtl="0" algn="l">
              <a:lnSpc>
                <a:spcPct val="90000"/>
              </a:lnSpc>
              <a:spcBef>
                <a:spcPts val="640"/>
              </a:spcBef>
              <a:spcAft>
                <a:spcPts val="0"/>
              </a:spcAft>
              <a:buClr>
                <a:schemeClr val="dk1"/>
              </a:buClr>
              <a:buSzPts val="3200"/>
              <a:buFont typeface="Arial"/>
              <a:buNone/>
            </a:pPr>
            <a:r>
              <a:rPr lang="en-US"/>
              <a:t>	</a:t>
            </a:r>
            <a:r>
              <a:rPr b="1" lang="en-US" sz="2800">
                <a:solidFill>
                  <a:srgbClr val="C00000"/>
                </a:solidFill>
                <a:latin typeface="Consolas"/>
                <a:ea typeface="Consolas"/>
                <a:cs typeface="Consolas"/>
                <a:sym typeface="Consolas"/>
              </a:rPr>
              <a:t>int i</a:t>
            </a:r>
            <a:r>
              <a:rPr b="1" lang="en-US" sz="2800">
                <a:latin typeface="Consolas"/>
                <a:ea typeface="Consolas"/>
                <a:cs typeface="Consolas"/>
                <a:sym typeface="Consolas"/>
              </a:rPr>
              <a:t>, </a:t>
            </a:r>
            <a:r>
              <a:rPr b="1" lang="en-US" sz="2800">
                <a:solidFill>
                  <a:srgbClr val="C00000"/>
                </a:solidFill>
                <a:latin typeface="Consolas"/>
                <a:ea typeface="Consolas"/>
                <a:cs typeface="Consolas"/>
                <a:sym typeface="Consolas"/>
              </a:rPr>
              <a:t>j</a:t>
            </a:r>
            <a:r>
              <a:rPr b="1" lang="en-US" sz="2800">
                <a:latin typeface="Consolas"/>
                <a:ea typeface="Consolas"/>
                <a:cs typeface="Consolas"/>
                <a:sym typeface="Consolas"/>
              </a:rPr>
              <a:t>;</a:t>
            </a:r>
            <a:endParaRPr/>
          </a:p>
          <a:p>
            <a:pPr indent="-342900" lvl="0" marL="342900" rtl="0" algn="l">
              <a:lnSpc>
                <a:spcPct val="90000"/>
              </a:lnSpc>
              <a:spcBef>
                <a:spcPts val="560"/>
              </a:spcBef>
              <a:spcAft>
                <a:spcPts val="0"/>
              </a:spcAft>
              <a:buClr>
                <a:schemeClr val="dk1"/>
              </a:buClr>
              <a:buSzPts val="2800"/>
              <a:buFont typeface="Arial"/>
              <a:buNone/>
            </a:pPr>
            <a:r>
              <a:rPr b="1" lang="en-US" sz="2800">
                <a:latin typeface="Consolas"/>
                <a:ea typeface="Consolas"/>
                <a:cs typeface="Consolas"/>
                <a:sym typeface="Consolas"/>
              </a:rPr>
              <a:t>	</a:t>
            </a:r>
            <a:r>
              <a:rPr b="1" lang="en-US" sz="2800">
                <a:solidFill>
                  <a:srgbClr val="2C14DE"/>
                </a:solidFill>
                <a:latin typeface="Consolas"/>
                <a:ea typeface="Consolas"/>
                <a:cs typeface="Consolas"/>
                <a:sym typeface="Consolas"/>
              </a:rPr>
              <a:t>double d</a:t>
            </a:r>
            <a:r>
              <a:rPr b="1" lang="en-US" sz="2800">
                <a:latin typeface="Consolas"/>
                <a:ea typeface="Consolas"/>
                <a:cs typeface="Consolas"/>
                <a:sym typeface="Consolas"/>
              </a:rPr>
              <a:t>,</a:t>
            </a:r>
            <a:r>
              <a:rPr b="1" lang="en-US" sz="2800">
                <a:solidFill>
                  <a:srgbClr val="2C14DE"/>
                </a:solidFill>
                <a:latin typeface="Consolas"/>
                <a:ea typeface="Consolas"/>
                <a:cs typeface="Consolas"/>
                <a:sym typeface="Consolas"/>
              </a:rPr>
              <a:t> e</a:t>
            </a:r>
            <a:r>
              <a:rPr b="1" lang="en-US" sz="2800">
                <a:latin typeface="Consolas"/>
                <a:ea typeface="Consolas"/>
                <a:cs typeface="Consolas"/>
                <a:sym typeface="Consolas"/>
              </a:rPr>
              <a:t>;</a:t>
            </a:r>
            <a:r>
              <a:rPr b="1" lang="en-US" sz="2800">
                <a:solidFill>
                  <a:srgbClr val="2C14DE"/>
                </a:solidFill>
                <a:latin typeface="Consolas"/>
                <a:ea typeface="Consolas"/>
                <a:cs typeface="Consolas"/>
                <a:sym typeface="Consolas"/>
              </a:rPr>
              <a:t> </a:t>
            </a:r>
            <a:endParaRPr/>
          </a:p>
          <a:p>
            <a:pPr indent="-342900" lvl="0" marL="342900" rtl="0" algn="l">
              <a:lnSpc>
                <a:spcPct val="90000"/>
              </a:lnSpc>
              <a:spcBef>
                <a:spcPts val="560"/>
              </a:spcBef>
              <a:spcAft>
                <a:spcPts val="0"/>
              </a:spcAft>
              <a:buClr>
                <a:srgbClr val="2C14DE"/>
              </a:buClr>
              <a:buSzPts val="2800"/>
              <a:buFont typeface="Arial"/>
              <a:buNone/>
            </a:pPr>
            <a:r>
              <a:rPr b="1" lang="en-US" sz="2800">
                <a:solidFill>
                  <a:srgbClr val="2C14DE"/>
                </a:solidFill>
                <a:latin typeface="Consolas"/>
                <a:ea typeface="Consolas"/>
                <a:cs typeface="Consolas"/>
                <a:sym typeface="Consolas"/>
              </a:rPr>
              <a:t>	</a:t>
            </a:r>
            <a:r>
              <a:rPr b="1" lang="en-US" sz="2800">
                <a:solidFill>
                  <a:srgbClr val="D20000"/>
                </a:solidFill>
                <a:latin typeface="Consolas"/>
                <a:ea typeface="Consolas"/>
                <a:cs typeface="Consolas"/>
                <a:sym typeface="Consolas"/>
              </a:rPr>
              <a:t>i</a:t>
            </a:r>
            <a:r>
              <a:rPr b="1" lang="en-US" sz="2800">
                <a:solidFill>
                  <a:srgbClr val="2C14DE"/>
                </a:solidFill>
                <a:latin typeface="Consolas"/>
                <a:ea typeface="Consolas"/>
                <a:cs typeface="Consolas"/>
                <a:sym typeface="Consolas"/>
              </a:rPr>
              <a:t> </a:t>
            </a:r>
            <a:r>
              <a:rPr b="1" lang="en-US" sz="2800">
                <a:latin typeface="Consolas"/>
                <a:ea typeface="Consolas"/>
                <a:cs typeface="Consolas"/>
                <a:sym typeface="Consolas"/>
              </a:rPr>
              <a:t>+ </a:t>
            </a:r>
            <a:r>
              <a:rPr b="1" lang="en-US" sz="2800">
                <a:solidFill>
                  <a:srgbClr val="D20000"/>
                </a:solidFill>
                <a:latin typeface="Consolas"/>
                <a:ea typeface="Consolas"/>
                <a:cs typeface="Consolas"/>
                <a:sym typeface="Consolas"/>
              </a:rPr>
              <a:t>j</a:t>
            </a:r>
            <a:r>
              <a:rPr b="1" lang="en-US" sz="2800">
                <a:latin typeface="Consolas"/>
                <a:ea typeface="Consolas"/>
                <a:cs typeface="Consolas"/>
                <a:sym typeface="Consolas"/>
              </a:rPr>
              <a:t>;   </a:t>
            </a:r>
            <a:r>
              <a:rPr b="1" lang="en-US" sz="2800">
                <a:solidFill>
                  <a:srgbClr val="FF0000"/>
                </a:solidFill>
                <a:latin typeface="Consolas"/>
                <a:ea typeface="Consolas"/>
                <a:cs typeface="Consolas"/>
                <a:sym typeface="Consolas"/>
              </a:rPr>
              <a:t>/</a:t>
            </a:r>
            <a:r>
              <a:rPr lang="en-US" sz="2800">
                <a:solidFill>
                  <a:srgbClr val="FF0000"/>
                </a:solidFill>
                <a:latin typeface="Consolas"/>
                <a:ea typeface="Consolas"/>
                <a:cs typeface="Consolas"/>
                <a:sym typeface="Consolas"/>
              </a:rPr>
              <a:t>/add </a:t>
            </a:r>
            <a:r>
              <a:rPr b="1" lang="en-US" sz="2800">
                <a:solidFill>
                  <a:srgbClr val="FF0000"/>
                </a:solidFill>
                <a:latin typeface="Consolas"/>
                <a:ea typeface="Consolas"/>
                <a:cs typeface="Consolas"/>
                <a:sym typeface="Consolas"/>
              </a:rPr>
              <a:t>two</a:t>
            </a:r>
            <a:r>
              <a:rPr lang="en-US" sz="2800">
                <a:solidFill>
                  <a:srgbClr val="FF0000"/>
                </a:solidFill>
                <a:latin typeface="Consolas"/>
                <a:ea typeface="Consolas"/>
                <a:cs typeface="Consolas"/>
                <a:sym typeface="Consolas"/>
              </a:rPr>
              <a:t> </a:t>
            </a:r>
            <a:r>
              <a:rPr b="1" lang="en-US" sz="2800">
                <a:solidFill>
                  <a:srgbClr val="FF0000"/>
                </a:solidFill>
                <a:latin typeface="Consolas"/>
                <a:ea typeface="Consolas"/>
                <a:cs typeface="Consolas"/>
                <a:sym typeface="Consolas"/>
              </a:rPr>
              <a:t>int </a:t>
            </a:r>
            <a:endParaRPr/>
          </a:p>
          <a:p>
            <a:pPr indent="-342900" lvl="0" marL="342900" rtl="0" algn="l">
              <a:lnSpc>
                <a:spcPct val="90000"/>
              </a:lnSpc>
              <a:spcBef>
                <a:spcPts val="560"/>
              </a:spcBef>
              <a:spcAft>
                <a:spcPts val="0"/>
              </a:spcAft>
              <a:buClr>
                <a:schemeClr val="dk1"/>
              </a:buClr>
              <a:buSzPts val="2800"/>
              <a:buFont typeface="Arial"/>
              <a:buNone/>
            </a:pPr>
            <a:r>
              <a:rPr lang="en-US" sz="2800">
                <a:latin typeface="Consolas"/>
                <a:ea typeface="Consolas"/>
                <a:cs typeface="Consolas"/>
                <a:sym typeface="Consolas"/>
              </a:rPr>
              <a:t>	</a:t>
            </a:r>
            <a:r>
              <a:rPr b="1" lang="en-US" sz="2800">
                <a:solidFill>
                  <a:srgbClr val="D20000"/>
                </a:solidFill>
                <a:latin typeface="Consolas"/>
                <a:ea typeface="Consolas"/>
                <a:cs typeface="Consolas"/>
                <a:sym typeface="Consolas"/>
              </a:rPr>
              <a:t>i</a:t>
            </a:r>
            <a:r>
              <a:rPr b="1" lang="en-US" sz="2800">
                <a:solidFill>
                  <a:srgbClr val="2C14DE"/>
                </a:solidFill>
                <a:latin typeface="Consolas"/>
                <a:ea typeface="Consolas"/>
                <a:cs typeface="Consolas"/>
                <a:sym typeface="Consolas"/>
              </a:rPr>
              <a:t> </a:t>
            </a:r>
            <a:r>
              <a:rPr b="1" lang="en-US" sz="2800">
                <a:latin typeface="Consolas"/>
                <a:ea typeface="Consolas"/>
                <a:cs typeface="Consolas"/>
                <a:sym typeface="Consolas"/>
              </a:rPr>
              <a:t>+ </a:t>
            </a:r>
            <a:r>
              <a:rPr b="1" lang="en-US" sz="2800">
                <a:solidFill>
                  <a:srgbClr val="2C14DE"/>
                </a:solidFill>
                <a:latin typeface="Consolas"/>
                <a:ea typeface="Consolas"/>
                <a:cs typeface="Consolas"/>
                <a:sym typeface="Consolas"/>
              </a:rPr>
              <a:t>d</a:t>
            </a:r>
            <a:r>
              <a:rPr b="1" lang="en-US" sz="2800">
                <a:latin typeface="Consolas"/>
                <a:ea typeface="Consolas"/>
                <a:cs typeface="Consolas"/>
                <a:sym typeface="Consolas"/>
              </a:rPr>
              <a:t>;   </a:t>
            </a:r>
            <a:r>
              <a:rPr lang="en-US" sz="2800">
                <a:solidFill>
                  <a:srgbClr val="FF0000"/>
                </a:solidFill>
                <a:latin typeface="Consolas"/>
                <a:ea typeface="Consolas"/>
                <a:cs typeface="Consolas"/>
                <a:sym typeface="Consolas"/>
              </a:rPr>
              <a:t>//add an </a:t>
            </a:r>
            <a:r>
              <a:rPr b="1" lang="en-US" sz="2800">
                <a:solidFill>
                  <a:srgbClr val="FF0000"/>
                </a:solidFill>
                <a:latin typeface="Consolas"/>
                <a:ea typeface="Consolas"/>
                <a:cs typeface="Consolas"/>
                <a:sym typeface="Consolas"/>
              </a:rPr>
              <a:t>int </a:t>
            </a:r>
            <a:r>
              <a:rPr lang="en-US" sz="2800">
                <a:solidFill>
                  <a:srgbClr val="FF0000"/>
                </a:solidFill>
                <a:latin typeface="Consolas"/>
                <a:ea typeface="Consolas"/>
                <a:cs typeface="Consolas"/>
                <a:sym typeface="Consolas"/>
              </a:rPr>
              <a:t>and a </a:t>
            </a:r>
            <a:r>
              <a:rPr b="1" lang="en-US" sz="2800">
                <a:solidFill>
                  <a:srgbClr val="FF0000"/>
                </a:solidFill>
                <a:latin typeface="Consolas"/>
                <a:ea typeface="Consolas"/>
                <a:cs typeface="Consolas"/>
                <a:sym typeface="Consolas"/>
              </a:rPr>
              <a:t>double</a:t>
            </a:r>
            <a:endParaRPr/>
          </a:p>
        </p:txBody>
      </p:sp>
      <p:sp>
        <p:nvSpPr>
          <p:cNvPr id="206" name="Google Shape;206;p1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Operator Overloading Syntax</a:t>
            </a:r>
            <a:endParaRPr/>
          </a:p>
        </p:txBody>
      </p:sp>
      <p:sp>
        <p:nvSpPr>
          <p:cNvPr id="212" name="Google Shape;212;p18"/>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US" sz="2800"/>
              <a:t>	a = b + c;</a:t>
            </a:r>
            <a:endParaRPr/>
          </a:p>
          <a:p>
            <a:pPr indent="0" lvl="0" marL="0" rtl="0" algn="l">
              <a:spcBef>
                <a:spcPts val="560"/>
              </a:spcBef>
              <a:spcAft>
                <a:spcPts val="0"/>
              </a:spcAft>
              <a:buClr>
                <a:srgbClr val="B80000"/>
              </a:buClr>
              <a:buSzPts val="2800"/>
              <a:buNone/>
            </a:pPr>
            <a:r>
              <a:rPr b="1" lang="en-US" sz="2800">
                <a:solidFill>
                  <a:srgbClr val="B80000"/>
                </a:solidFill>
              </a:rPr>
              <a:t>	datatype </a:t>
            </a:r>
            <a:r>
              <a:rPr b="1" lang="en-US" sz="2800">
                <a:solidFill>
                  <a:srgbClr val="2C14DE"/>
                </a:solidFill>
              </a:rPr>
              <a:t>operator</a:t>
            </a:r>
            <a:r>
              <a:rPr b="1" lang="en-US" sz="2800"/>
              <a:t> </a:t>
            </a:r>
            <a:r>
              <a:rPr b="1" lang="en-US" sz="2800">
                <a:solidFill>
                  <a:srgbClr val="2C14DE"/>
                </a:solidFill>
              </a:rPr>
              <a:t>+</a:t>
            </a:r>
            <a:r>
              <a:rPr lang="en-US" sz="2800"/>
              <a:t> </a:t>
            </a:r>
            <a:r>
              <a:rPr b="1" lang="en-US" sz="2800"/>
              <a:t>(</a:t>
            </a:r>
            <a:r>
              <a:rPr b="1" lang="en-US" sz="2800">
                <a:solidFill>
                  <a:srgbClr val="2C14DE"/>
                </a:solidFill>
              </a:rPr>
              <a:t>datatype</a:t>
            </a:r>
            <a:r>
              <a:rPr b="1" lang="en-US" sz="2800"/>
              <a:t>) { … }</a:t>
            </a:r>
            <a:endParaRPr/>
          </a:p>
        </p:txBody>
      </p:sp>
      <p:sp>
        <p:nvSpPr>
          <p:cNvPr id="213" name="Google Shape;213;p18"/>
          <p:cNvSpPr txBox="1"/>
          <p:nvPr/>
        </p:nvSpPr>
        <p:spPr>
          <a:xfrm>
            <a:off x="609600" y="5178781"/>
            <a:ext cx="5638800" cy="86177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B80000"/>
                </a:solidFill>
                <a:latin typeface="Calibri"/>
                <a:ea typeface="Calibri"/>
                <a:cs typeface="Calibri"/>
                <a:sym typeface="Calibri"/>
              </a:rPr>
              <a:t>return parameter </a:t>
            </a:r>
            <a:endParaRPr b="1" sz="2000">
              <a:solidFill>
                <a:srgbClr val="B80000"/>
              </a:solidFill>
              <a:latin typeface="Calibri"/>
              <a:ea typeface="Calibri"/>
              <a:cs typeface="Calibri"/>
              <a:sym typeface="Calibri"/>
            </a:endParaRPr>
          </a:p>
          <a:p>
            <a:pPr indent="0" lvl="0" marL="0" marR="0" rtl="0" algn="l">
              <a:spcBef>
                <a:spcPts val="1000"/>
              </a:spcBef>
              <a:spcAft>
                <a:spcPts val="0"/>
              </a:spcAft>
              <a:buNone/>
            </a:pPr>
            <a:r>
              <a:rPr b="1" lang="en-US" sz="2000">
                <a:solidFill>
                  <a:schemeClr val="dk1"/>
                </a:solidFill>
                <a:latin typeface="Calibri"/>
                <a:ea typeface="Calibri"/>
                <a:cs typeface="Calibri"/>
                <a:sym typeface="Calibri"/>
              </a:rPr>
              <a:t>(can be </a:t>
            </a:r>
            <a:r>
              <a:rPr b="1" lang="en-US" sz="2000" u="sng">
                <a:solidFill>
                  <a:srgbClr val="2C14DE"/>
                </a:solidFill>
                <a:latin typeface="Calibri"/>
                <a:ea typeface="Calibri"/>
                <a:cs typeface="Calibri"/>
                <a:sym typeface="Calibri"/>
              </a:rPr>
              <a:t>native data type </a:t>
            </a:r>
            <a:r>
              <a:rPr b="1" lang="en-US" sz="2000">
                <a:solidFill>
                  <a:schemeClr val="dk1"/>
                </a:solidFill>
                <a:latin typeface="Calibri"/>
                <a:ea typeface="Calibri"/>
                <a:cs typeface="Calibri"/>
                <a:sym typeface="Calibri"/>
              </a:rPr>
              <a:t>or </a:t>
            </a:r>
            <a:r>
              <a:rPr b="1" lang="en-US" sz="2000" u="sng">
                <a:solidFill>
                  <a:srgbClr val="2C14DE"/>
                </a:solidFill>
                <a:latin typeface="Calibri"/>
                <a:ea typeface="Calibri"/>
                <a:cs typeface="Calibri"/>
                <a:sym typeface="Calibri"/>
              </a:rPr>
              <a:t>user defined data type</a:t>
            </a:r>
            <a:r>
              <a:rPr b="1" lang="en-US" sz="2000">
                <a:solidFill>
                  <a:schemeClr val="dk1"/>
                </a:solidFill>
                <a:latin typeface="Calibri"/>
                <a:ea typeface="Calibri"/>
                <a:cs typeface="Calibri"/>
                <a:sym typeface="Calibri"/>
              </a:rPr>
              <a:t>)</a:t>
            </a:r>
            <a:endParaRPr/>
          </a:p>
        </p:txBody>
      </p:sp>
      <p:cxnSp>
        <p:nvCxnSpPr>
          <p:cNvPr id="214" name="Google Shape;214;p18"/>
          <p:cNvCxnSpPr/>
          <p:nvPr/>
        </p:nvCxnSpPr>
        <p:spPr>
          <a:xfrm>
            <a:off x="1600200" y="2057400"/>
            <a:ext cx="228600" cy="3147774"/>
          </a:xfrm>
          <a:prstGeom prst="straightConnector1">
            <a:avLst/>
          </a:prstGeom>
          <a:noFill/>
          <a:ln cap="flat" cmpd="sng" w="38100">
            <a:solidFill>
              <a:schemeClr val="dk1"/>
            </a:solidFill>
            <a:prstDash val="solid"/>
            <a:round/>
            <a:headEnd len="med" w="med" type="none"/>
            <a:tailEnd len="med" w="med" type="triangle"/>
          </a:ln>
        </p:spPr>
      </p:cxnSp>
      <p:sp>
        <p:nvSpPr>
          <p:cNvPr id="215" name="Google Shape;215;p18"/>
          <p:cNvSpPr txBox="1"/>
          <p:nvPr/>
        </p:nvSpPr>
        <p:spPr>
          <a:xfrm>
            <a:off x="4772025" y="2538094"/>
            <a:ext cx="4038600" cy="70802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B80000"/>
                </a:solidFill>
                <a:latin typeface="Calibri"/>
                <a:ea typeface="Calibri"/>
                <a:cs typeface="Calibri"/>
                <a:sym typeface="Calibri"/>
              </a:rPr>
              <a:t>Second parameter </a:t>
            </a:r>
            <a:r>
              <a:rPr b="1" lang="en-US" sz="2000">
                <a:solidFill>
                  <a:schemeClr val="dk1"/>
                </a:solidFill>
                <a:latin typeface="Calibri"/>
                <a:ea typeface="Calibri"/>
                <a:cs typeface="Calibri"/>
                <a:sym typeface="Calibri"/>
              </a:rPr>
              <a:t>(can be </a:t>
            </a:r>
            <a:r>
              <a:rPr b="1" lang="en-US" sz="2000" u="sng">
                <a:solidFill>
                  <a:srgbClr val="2C14DE"/>
                </a:solidFill>
                <a:latin typeface="Calibri"/>
                <a:ea typeface="Calibri"/>
                <a:cs typeface="Calibri"/>
                <a:sym typeface="Calibri"/>
              </a:rPr>
              <a:t>native data type</a:t>
            </a:r>
            <a:r>
              <a:rPr b="1" lang="en-US" sz="2000" u="sng">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or </a:t>
            </a:r>
            <a:r>
              <a:rPr b="1" lang="en-US" sz="2000" u="sng">
                <a:solidFill>
                  <a:srgbClr val="2C14DE"/>
                </a:solidFill>
                <a:latin typeface="Calibri"/>
                <a:ea typeface="Calibri"/>
                <a:cs typeface="Calibri"/>
                <a:sym typeface="Calibri"/>
              </a:rPr>
              <a:t>user defined data type</a:t>
            </a:r>
            <a:r>
              <a:rPr b="1" lang="en-US" sz="2000">
                <a:solidFill>
                  <a:schemeClr val="dk1"/>
                </a:solidFill>
                <a:latin typeface="Calibri"/>
                <a:ea typeface="Calibri"/>
                <a:cs typeface="Calibri"/>
                <a:sym typeface="Calibri"/>
              </a:rPr>
              <a:t>)</a:t>
            </a:r>
            <a:endParaRPr/>
          </a:p>
        </p:txBody>
      </p:sp>
      <p:cxnSp>
        <p:nvCxnSpPr>
          <p:cNvPr id="216" name="Google Shape;216;p18"/>
          <p:cNvCxnSpPr/>
          <p:nvPr/>
        </p:nvCxnSpPr>
        <p:spPr>
          <a:xfrm>
            <a:off x="5105400" y="2133600"/>
            <a:ext cx="1219200" cy="404494"/>
          </a:xfrm>
          <a:prstGeom prst="straightConnector1">
            <a:avLst/>
          </a:prstGeom>
          <a:noFill/>
          <a:ln cap="flat" cmpd="sng" w="38100">
            <a:solidFill>
              <a:schemeClr val="dk1"/>
            </a:solidFill>
            <a:prstDash val="solid"/>
            <a:round/>
            <a:headEnd len="med" w="med" type="none"/>
            <a:tailEnd len="med" w="med" type="triangle"/>
          </a:ln>
        </p:spPr>
      </p:cxnSp>
      <p:sp>
        <p:nvSpPr>
          <p:cNvPr id="217" name="Google Shape;217;p18"/>
          <p:cNvSpPr txBox="1"/>
          <p:nvPr/>
        </p:nvSpPr>
        <p:spPr>
          <a:xfrm>
            <a:off x="3276600" y="3671253"/>
            <a:ext cx="4876800" cy="1016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Remember </a:t>
            </a:r>
            <a:r>
              <a:rPr b="1" lang="en-US" sz="2000">
                <a:solidFill>
                  <a:srgbClr val="B80000"/>
                </a:solidFill>
                <a:latin typeface="Calibri"/>
                <a:ea typeface="Calibri"/>
                <a:cs typeface="Calibri"/>
                <a:sym typeface="Calibri"/>
              </a:rPr>
              <a:t>operator+</a:t>
            </a:r>
            <a:r>
              <a:rPr b="1" lang="en-US" sz="2000">
                <a:solidFill>
                  <a:schemeClr val="dk1"/>
                </a:solidFill>
                <a:latin typeface="Calibri"/>
                <a:ea typeface="Calibri"/>
                <a:cs typeface="Calibri"/>
                <a:sym typeface="Calibri"/>
              </a:rPr>
              <a:t> is a </a:t>
            </a:r>
            <a:r>
              <a:rPr b="1" lang="en-US" sz="2000">
                <a:solidFill>
                  <a:srgbClr val="2C14DE"/>
                </a:solidFill>
                <a:latin typeface="Calibri"/>
                <a:ea typeface="Calibri"/>
                <a:cs typeface="Calibri"/>
                <a:sym typeface="Calibri"/>
              </a:rPr>
              <a:t>function</a:t>
            </a:r>
            <a:r>
              <a:rPr b="1" lang="en-US" sz="2000">
                <a:solidFill>
                  <a:schemeClr val="dk1"/>
                </a:solidFill>
                <a:latin typeface="Calibri"/>
                <a:ea typeface="Calibri"/>
                <a:cs typeface="Calibri"/>
                <a:sym typeface="Calibri"/>
              </a:rPr>
              <a:t>, and it will be called with the help of any object, </a:t>
            </a:r>
            <a:r>
              <a:rPr b="1" lang="en-US" sz="2000">
                <a:solidFill>
                  <a:srgbClr val="2C14DE"/>
                </a:solidFill>
                <a:latin typeface="Calibri"/>
                <a:ea typeface="Calibri"/>
                <a:cs typeface="Calibri"/>
                <a:sym typeface="Calibri"/>
              </a:rPr>
              <a:t>thus the first parameter is the calling object</a:t>
            </a:r>
            <a:endParaRPr/>
          </a:p>
        </p:txBody>
      </p:sp>
      <p:cxnSp>
        <p:nvCxnSpPr>
          <p:cNvPr id="218" name="Google Shape;218;p18"/>
          <p:cNvCxnSpPr/>
          <p:nvPr/>
        </p:nvCxnSpPr>
        <p:spPr>
          <a:xfrm>
            <a:off x="3048000" y="2057400"/>
            <a:ext cx="609600" cy="1613853"/>
          </a:xfrm>
          <a:prstGeom prst="straightConnector1">
            <a:avLst/>
          </a:prstGeom>
          <a:noFill/>
          <a:ln cap="flat" cmpd="sng" w="38100">
            <a:solidFill>
              <a:schemeClr val="dk1"/>
            </a:solidFill>
            <a:prstDash val="solid"/>
            <a:round/>
            <a:headEnd len="med" w="med" type="none"/>
            <a:tailEnd len="med" w="med" type="triangle"/>
          </a:ln>
        </p:spPr>
      </p:cxnSp>
      <p:sp>
        <p:nvSpPr>
          <p:cNvPr id="219" name="Google Shape;219;p1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Operator Overloading Syntax</a:t>
            </a:r>
            <a:endParaRPr/>
          </a:p>
        </p:txBody>
      </p:sp>
      <p:sp>
        <p:nvSpPr>
          <p:cNvPr id="225" name="Google Shape;225;p19"/>
          <p:cNvSpPr txBox="1"/>
          <p:nvPr>
            <p:ph idx="1" type="body"/>
          </p:nvPr>
        </p:nvSpPr>
        <p:spPr>
          <a:xfrm>
            <a:off x="152400" y="12192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2800"/>
              <a:buFont typeface="Consolas"/>
              <a:buNone/>
            </a:pPr>
            <a:r>
              <a:rPr b="1" lang="en-US" sz="2800">
                <a:solidFill>
                  <a:srgbClr val="2C14DE"/>
                </a:solidFill>
                <a:latin typeface="Consolas"/>
                <a:ea typeface="Consolas"/>
                <a:cs typeface="Consolas"/>
                <a:sym typeface="Consolas"/>
              </a:rPr>
              <a:t>datatype operator+ (datatype) {   }</a:t>
            </a:r>
            <a:endParaRPr b="1" sz="2800"/>
          </a:p>
          <a:p>
            <a:pPr indent="-342900" lvl="0" marL="342900" rtl="0" algn="l">
              <a:spcBef>
                <a:spcPts val="480"/>
              </a:spcBef>
              <a:spcAft>
                <a:spcPts val="0"/>
              </a:spcAft>
              <a:buClr>
                <a:schemeClr val="dk1"/>
              </a:buClr>
              <a:buSzPts val="2400"/>
              <a:buFont typeface="Calibri"/>
              <a:buNone/>
            </a:pPr>
            <a:r>
              <a:rPr b="1" lang="en-US" sz="2400" u="sng"/>
              <a:t>Example (1):</a:t>
            </a:r>
            <a:endParaRPr/>
          </a:p>
          <a:p>
            <a:pPr indent="-342900" lvl="0" marL="342900" rtl="0" algn="l">
              <a:spcBef>
                <a:spcPts val="400"/>
              </a:spcBef>
              <a:spcAft>
                <a:spcPts val="0"/>
              </a:spcAft>
              <a:buClr>
                <a:schemeClr val="dk1"/>
              </a:buClr>
              <a:buSzPts val="2000"/>
              <a:buFont typeface="Calibri"/>
              <a:buNone/>
            </a:pPr>
            <a:r>
              <a:t/>
            </a:r>
            <a:endParaRPr b="1" sz="2000" u="sng">
              <a:latin typeface="Courier New"/>
              <a:ea typeface="Courier New"/>
              <a:cs typeface="Courier New"/>
              <a:sym typeface="Courier New"/>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class myClass</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int operator+ ( int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int main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int a, b;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object;</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a = object + b;</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p:txBody>
      </p:sp>
      <p:sp>
        <p:nvSpPr>
          <p:cNvPr id="226" name="Google Shape;226;p1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2"/>
          <p:cNvSpPr txBox="1"/>
          <p:nvPr>
            <p:ph type="title"/>
          </p:nvPr>
        </p:nvSpPr>
        <p:spPr>
          <a:xfrm>
            <a:off x="33132" y="53008"/>
            <a:ext cx="9110868"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000"/>
              <a:buFont typeface="Calibri"/>
              <a:buNone/>
            </a:pPr>
            <a:r>
              <a:rPr b="1" lang="en-US" sz="4000">
                <a:solidFill>
                  <a:srgbClr val="B80000"/>
                </a:solidFill>
              </a:rPr>
              <a:t>contents</a:t>
            </a:r>
            <a:endParaRPr b="1" sz="4000">
              <a:solidFill>
                <a:srgbClr val="B80000"/>
              </a:solidFill>
            </a:endParaRPr>
          </a:p>
        </p:txBody>
      </p:sp>
      <p:sp>
        <p:nvSpPr>
          <p:cNvPr id="94" name="Google Shape;94;p2"/>
          <p:cNvSpPr txBox="1"/>
          <p:nvPr>
            <p:ph idx="1" type="body"/>
          </p:nvPr>
        </p:nvSpPr>
        <p:spPr>
          <a:xfrm>
            <a:off x="89452" y="1143000"/>
            <a:ext cx="8968408" cy="56752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Fundamentals of Operator Overloading, Overloading Binary Operators, Overloading the Binary Stream, Insertion and Stream Extraction Operators, Overloading Unary Operators, Overloading the Unary Prefix and Postfix ++ and -- Operators, Operators as Member Functions vs. Non-Member Functions, Converting between Types, explicit Constructors</a:t>
            </a:r>
            <a:endParaRPr/>
          </a:p>
          <a:p>
            <a:pPr indent="-342900" lvl="0" marL="342900" rtl="0" algn="l">
              <a:spcBef>
                <a:spcPts val="560"/>
              </a:spcBef>
              <a:spcAft>
                <a:spcPts val="0"/>
              </a:spcAft>
              <a:buClr>
                <a:schemeClr val="dk1"/>
              </a:buClr>
              <a:buSzPts val="2800"/>
              <a:buChar char="•"/>
            </a:pPr>
            <a:r>
              <a:rPr b="1" lang="en-US" sz="2800"/>
              <a:t>7 Lectures (1 Hour /lec)</a:t>
            </a:r>
            <a:endParaRPr/>
          </a:p>
          <a:p>
            <a:pPr indent="-165100" lvl="0" marL="342900" rtl="0" algn="l">
              <a:spcBef>
                <a:spcPts val="560"/>
              </a:spcBef>
              <a:spcAft>
                <a:spcPts val="0"/>
              </a:spcAft>
              <a:buClr>
                <a:schemeClr val="dk1"/>
              </a:buClr>
              <a:buSzPts val="2800"/>
              <a:buNone/>
            </a:pPr>
            <a:r>
              <a:t/>
            </a:r>
            <a:endParaRPr sz="2800"/>
          </a:p>
        </p:txBody>
      </p:sp>
      <p:sp>
        <p:nvSpPr>
          <p:cNvPr id="95" name="Google Shape;95;p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914400" y="0"/>
            <a:ext cx="82296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Operator Overloading Syntax</a:t>
            </a:r>
            <a:endParaRPr/>
          </a:p>
        </p:txBody>
      </p:sp>
      <p:sp>
        <p:nvSpPr>
          <p:cNvPr id="232" name="Google Shape;232;p20"/>
          <p:cNvSpPr txBox="1"/>
          <p:nvPr>
            <p:ph idx="1" type="body"/>
          </p:nvPr>
        </p:nvSpPr>
        <p:spPr>
          <a:xfrm>
            <a:off x="85023" y="1195057"/>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2800"/>
              <a:buFont typeface="Consolas"/>
              <a:buNone/>
            </a:pPr>
            <a:r>
              <a:rPr b="1" lang="en-US" sz="2800">
                <a:solidFill>
                  <a:srgbClr val="2C14DE"/>
                </a:solidFill>
                <a:latin typeface="Consolas"/>
                <a:ea typeface="Consolas"/>
                <a:cs typeface="Consolas"/>
                <a:sym typeface="Consolas"/>
              </a:rPr>
              <a:t>datatype operator+ (datatype)</a:t>
            </a:r>
            <a:endParaRPr>
              <a:latin typeface="Calibri"/>
              <a:ea typeface="Calibri"/>
              <a:cs typeface="Calibri"/>
              <a:sym typeface="Calibri"/>
            </a:endParaRPr>
          </a:p>
          <a:p>
            <a:pPr indent="-342900" lvl="0" marL="342900" rtl="0" algn="l">
              <a:spcBef>
                <a:spcPts val="480"/>
              </a:spcBef>
              <a:spcAft>
                <a:spcPts val="0"/>
              </a:spcAft>
              <a:buClr>
                <a:schemeClr val="dk1"/>
              </a:buClr>
              <a:buSzPts val="2400"/>
              <a:buFont typeface="Calibri"/>
              <a:buNone/>
            </a:pPr>
            <a:r>
              <a:rPr b="1" lang="en-US" sz="2400" u="sng">
                <a:latin typeface="Calibri"/>
                <a:ea typeface="Calibri"/>
                <a:cs typeface="Calibri"/>
                <a:sym typeface="Calibri"/>
              </a:rPr>
              <a:t>Example (2):</a:t>
            </a:r>
            <a:endParaRPr/>
          </a:p>
          <a:p>
            <a:pPr indent="-342900" lvl="0" marL="342900" rtl="0" algn="l">
              <a:spcBef>
                <a:spcPts val="480"/>
              </a:spcBef>
              <a:spcAft>
                <a:spcPts val="0"/>
              </a:spcAft>
              <a:buClr>
                <a:schemeClr val="dk1"/>
              </a:buClr>
              <a:buSzPts val="2400"/>
              <a:buFont typeface="Calibri"/>
              <a:buNone/>
            </a:pPr>
            <a:r>
              <a:t/>
            </a:r>
            <a:endParaRPr b="1" sz="2400" u="sng">
              <a:latin typeface="Calibri"/>
              <a:ea typeface="Calibri"/>
              <a:cs typeface="Calibri"/>
              <a:sym typeface="Calibri"/>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class myClass</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int operator+ ( myClass &amp;a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int main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int a;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object1, object2;</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a = object1 + object2;</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p:txBody>
      </p:sp>
      <p:sp>
        <p:nvSpPr>
          <p:cNvPr id="233" name="Google Shape;233;p2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Operator Overloading Syntax</a:t>
            </a:r>
            <a:endParaRPr/>
          </a:p>
        </p:txBody>
      </p:sp>
      <p:sp>
        <p:nvSpPr>
          <p:cNvPr id="239" name="Google Shape;239;p21"/>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2800"/>
              <a:buFont typeface="Consolas"/>
              <a:buNone/>
            </a:pPr>
            <a:r>
              <a:rPr b="1" lang="en-US" sz="2800">
                <a:solidFill>
                  <a:srgbClr val="2C14DE"/>
                </a:solidFill>
                <a:latin typeface="Consolas"/>
                <a:ea typeface="Consolas"/>
                <a:cs typeface="Consolas"/>
                <a:sym typeface="Consolas"/>
              </a:rPr>
              <a:t> datatype operator+ (datatype)</a:t>
            </a:r>
            <a:endParaRPr/>
          </a:p>
          <a:p>
            <a:pPr indent="-342900" lvl="0" marL="342900" rtl="0" algn="l">
              <a:spcBef>
                <a:spcPts val="560"/>
              </a:spcBef>
              <a:spcAft>
                <a:spcPts val="0"/>
              </a:spcAft>
              <a:buClr>
                <a:schemeClr val="dk1"/>
              </a:buClr>
              <a:buSzPts val="2800"/>
              <a:buFont typeface="Calibri"/>
              <a:buNone/>
            </a:pPr>
            <a:r>
              <a:rPr b="1" lang="en-US" sz="2800" u="sng"/>
              <a:t>Example (3):</a:t>
            </a:r>
            <a:endParaRPr/>
          </a:p>
          <a:p>
            <a:pPr indent="-342900" lvl="0" marL="342900" rtl="0" algn="l">
              <a:spcBef>
                <a:spcPts val="560"/>
              </a:spcBef>
              <a:spcAft>
                <a:spcPts val="0"/>
              </a:spcAft>
              <a:buClr>
                <a:schemeClr val="dk1"/>
              </a:buClr>
              <a:buSzPts val="2800"/>
              <a:buFont typeface="Calibri"/>
              <a:buNone/>
            </a:pPr>
            <a:r>
              <a:t/>
            </a:r>
            <a:endParaRPr b="1" sz="2800" u="sng"/>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class myClass</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operator+ ( int );    }</a:t>
            </a:r>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int main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int a = 5;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object1, object2;</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object2 = object1 + a;</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p:txBody>
      </p:sp>
      <p:sp>
        <p:nvSpPr>
          <p:cNvPr id="240" name="Google Shape;240;p2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990600" y="0"/>
            <a:ext cx="8153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Operator Overloading Syntax</a:t>
            </a:r>
            <a:endParaRPr/>
          </a:p>
        </p:txBody>
      </p:sp>
      <p:sp>
        <p:nvSpPr>
          <p:cNvPr id="247" name="Google Shape;247;p22"/>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C14DE"/>
              </a:buClr>
              <a:buSzPts val="2800"/>
              <a:buNone/>
            </a:pPr>
            <a:r>
              <a:rPr b="1" lang="en-US" sz="2800">
                <a:solidFill>
                  <a:srgbClr val="2C14DE"/>
                </a:solidFill>
                <a:latin typeface="Consolas"/>
                <a:ea typeface="Consolas"/>
                <a:cs typeface="Consolas"/>
                <a:sym typeface="Consolas"/>
              </a:rPr>
              <a:t>  datatype operator+ (datatype)</a:t>
            </a:r>
            <a:endParaRPr>
              <a:latin typeface="Tahoma"/>
              <a:ea typeface="Tahoma"/>
              <a:cs typeface="Tahoma"/>
              <a:sym typeface="Tahoma"/>
            </a:endParaRPr>
          </a:p>
          <a:p>
            <a:pPr indent="0" lvl="0" marL="0" rtl="0" algn="l">
              <a:spcBef>
                <a:spcPts val="400"/>
              </a:spcBef>
              <a:spcAft>
                <a:spcPts val="0"/>
              </a:spcAft>
              <a:buClr>
                <a:schemeClr val="dk1"/>
              </a:buClr>
              <a:buSzPts val="2000"/>
              <a:buNone/>
            </a:pPr>
            <a:r>
              <a:rPr b="1" lang="en-US" sz="2000" u="sng">
                <a:latin typeface="Tahoma"/>
                <a:ea typeface="Tahoma"/>
                <a:cs typeface="Tahoma"/>
                <a:sym typeface="Tahoma"/>
              </a:rPr>
              <a:t>Example (4):</a:t>
            </a:r>
            <a:endParaRPr/>
          </a:p>
          <a:p>
            <a:pPr indent="-190500" lvl="0" marL="342900" rtl="0" algn="l">
              <a:spcBef>
                <a:spcPts val="480"/>
              </a:spcBef>
              <a:spcAft>
                <a:spcPts val="0"/>
              </a:spcAft>
              <a:buClr>
                <a:schemeClr val="dk1"/>
              </a:buClr>
              <a:buSzPts val="2400"/>
              <a:buNone/>
            </a:pPr>
            <a:r>
              <a:t/>
            </a:r>
            <a:endParaRPr b="1" sz="2400" u="sng">
              <a:latin typeface="Tahoma"/>
              <a:ea typeface="Tahoma"/>
              <a:cs typeface="Tahoma"/>
              <a:sym typeface="Tahoma"/>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class myClass</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operator+ ( myClass &amp;a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alibri"/>
              <a:buNone/>
            </a:pPr>
            <a:r>
              <a:t/>
            </a:r>
            <a:endParaRPr b="1" sz="2400">
              <a:latin typeface="Consolas"/>
              <a:ea typeface="Consolas"/>
              <a:cs typeface="Consolas"/>
              <a:sym typeface="Consolas"/>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int main ( )</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myClass object1, object2, object3;</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		   object3 = object1 + object2;</a:t>
            </a:r>
            <a:endParaRPr/>
          </a:p>
          <a:p>
            <a:pPr indent="-285750" lvl="1" marL="742950" rtl="0" algn="l">
              <a:spcBef>
                <a:spcPts val="0"/>
              </a:spcBef>
              <a:spcAft>
                <a:spcPts val="0"/>
              </a:spcAft>
              <a:buClr>
                <a:schemeClr val="dk1"/>
              </a:buClr>
              <a:buSzPts val="2400"/>
              <a:buFont typeface="Consolas"/>
              <a:buNone/>
            </a:pPr>
            <a:r>
              <a:rPr b="1" lang="en-US" sz="2400">
                <a:latin typeface="Consolas"/>
                <a:ea typeface="Consolas"/>
                <a:cs typeface="Consolas"/>
                <a:sym typeface="Consolas"/>
              </a:rPr>
              <a:t>}</a:t>
            </a:r>
            <a:endParaRPr/>
          </a:p>
        </p:txBody>
      </p:sp>
      <p:sp>
        <p:nvSpPr>
          <p:cNvPr id="248" name="Google Shape;248;p2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20000"/>
              </a:buClr>
              <a:buSzPts val="4000"/>
              <a:buFont typeface="Calibri"/>
              <a:buNone/>
            </a:pPr>
            <a:r>
              <a:rPr b="1" lang="en-US" sz="4000">
                <a:solidFill>
                  <a:srgbClr val="D20000"/>
                </a:solidFill>
              </a:rPr>
              <a:t>Implementing Overloaded Operators</a:t>
            </a:r>
            <a:endParaRPr/>
          </a:p>
        </p:txBody>
      </p:sp>
      <p:sp>
        <p:nvSpPr>
          <p:cNvPr id="254" name="Google Shape;254;p23"/>
          <p:cNvSpPr txBox="1"/>
          <p:nvPr>
            <p:ph idx="1" type="body"/>
          </p:nvPr>
        </p:nvSpPr>
        <p:spPr>
          <a:xfrm>
            <a:off x="96078" y="1295400"/>
            <a:ext cx="8955156"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 </a:t>
            </a:r>
            <a:r>
              <a:rPr b="1" lang="en-US">
                <a:solidFill>
                  <a:srgbClr val="B80000"/>
                </a:solidFill>
              </a:rPr>
              <a:t>compiler</a:t>
            </a:r>
            <a:r>
              <a:rPr lang="en-US">
                <a:solidFill>
                  <a:srgbClr val="B80000"/>
                </a:solidFill>
              </a:rPr>
              <a:t> </a:t>
            </a:r>
            <a:r>
              <a:rPr lang="en-US"/>
              <a:t>uses the </a:t>
            </a:r>
            <a:r>
              <a:rPr b="1" lang="en-US">
                <a:solidFill>
                  <a:srgbClr val="2C14DE"/>
                </a:solidFill>
              </a:rPr>
              <a:t>types of arguments </a:t>
            </a:r>
            <a:r>
              <a:rPr lang="en-US"/>
              <a:t>to </a:t>
            </a:r>
            <a:r>
              <a:rPr b="1" lang="en-US"/>
              <a:t>choose</a:t>
            </a:r>
            <a:r>
              <a:rPr lang="en-US"/>
              <a:t> the </a:t>
            </a:r>
            <a:r>
              <a:rPr b="1" lang="en-US" u="sng">
                <a:solidFill>
                  <a:srgbClr val="2C14DE"/>
                </a:solidFill>
              </a:rPr>
              <a:t>appropriate overloading</a:t>
            </a:r>
            <a:r>
              <a:rPr lang="en-US"/>
              <a:t>.</a:t>
            </a:r>
            <a:endParaRPr/>
          </a:p>
          <a:p>
            <a:pPr indent="-342900" lvl="0" marL="342900" rtl="0" algn="l">
              <a:spcBef>
                <a:spcPts val="560"/>
              </a:spcBef>
              <a:spcAft>
                <a:spcPts val="0"/>
              </a:spcAft>
              <a:buClr>
                <a:schemeClr val="dk1"/>
              </a:buClr>
              <a:buSzPts val="2800"/>
              <a:buFont typeface="Arial"/>
              <a:buNone/>
            </a:pPr>
            <a:r>
              <a:t/>
            </a:r>
            <a:endParaRPr b="1" sz="2800">
              <a:latin typeface="Courier New"/>
              <a:ea typeface="Courier New"/>
              <a:cs typeface="Courier New"/>
              <a:sym typeface="Courier New"/>
            </a:endParaRPr>
          </a:p>
          <a:p>
            <a:pPr indent="-342900" lvl="0" marL="342900" rtl="0" algn="l">
              <a:spcBef>
                <a:spcPts val="560"/>
              </a:spcBef>
              <a:spcAft>
                <a:spcPts val="0"/>
              </a:spcAft>
              <a:buClr>
                <a:schemeClr val="dk1"/>
              </a:buClr>
              <a:buSzPts val="2400"/>
              <a:buFont typeface="Arial"/>
              <a:buNone/>
            </a:pPr>
            <a:r>
              <a:rPr b="1" lang="en-US" sz="2400">
                <a:latin typeface="Consolas"/>
                <a:ea typeface="Consolas"/>
                <a:cs typeface="Consolas"/>
                <a:sym typeface="Consolas"/>
              </a:rPr>
              <a:t>  </a:t>
            </a:r>
            <a:r>
              <a:rPr b="1" lang="en-US" sz="2800">
                <a:latin typeface="Consolas"/>
                <a:ea typeface="Consolas"/>
                <a:cs typeface="Consolas"/>
                <a:sym typeface="Consolas"/>
              </a:rPr>
              <a:t>int v1, v2; </a:t>
            </a:r>
            <a:endParaRPr/>
          </a:p>
          <a:p>
            <a:pPr indent="-342900" lvl="0" marL="342900" rtl="0" algn="l">
              <a:spcBef>
                <a:spcPts val="560"/>
              </a:spcBef>
              <a:spcAft>
                <a:spcPts val="0"/>
              </a:spcAft>
              <a:buClr>
                <a:schemeClr val="dk1"/>
              </a:buClr>
              <a:buSzPts val="2800"/>
              <a:buFont typeface="Arial"/>
              <a:buNone/>
            </a:pPr>
            <a:r>
              <a:rPr b="1" lang="en-US" sz="2800">
                <a:latin typeface="Consolas"/>
                <a:ea typeface="Consolas"/>
                <a:cs typeface="Consolas"/>
                <a:sym typeface="Consolas"/>
              </a:rPr>
              <a:t>  v1 + v2; </a:t>
            </a:r>
            <a:r>
              <a:rPr b="1" lang="en-US" sz="2800">
                <a:solidFill>
                  <a:srgbClr val="008000"/>
                </a:solidFill>
                <a:latin typeface="Consolas"/>
                <a:ea typeface="Consolas"/>
                <a:cs typeface="Consolas"/>
                <a:sym typeface="Consolas"/>
              </a:rPr>
              <a:t>// int +</a:t>
            </a:r>
            <a:endParaRPr/>
          </a:p>
          <a:p>
            <a:pPr indent="-342900" lvl="0" marL="342900" rtl="0" algn="l">
              <a:spcBef>
                <a:spcPts val="560"/>
              </a:spcBef>
              <a:spcAft>
                <a:spcPts val="0"/>
              </a:spcAft>
              <a:buClr>
                <a:schemeClr val="dk1"/>
              </a:buClr>
              <a:buSzPts val="2800"/>
              <a:buFont typeface="Arial"/>
              <a:buNone/>
            </a:pPr>
            <a:r>
              <a:t/>
            </a:r>
            <a:endParaRPr b="1" sz="2800">
              <a:solidFill>
                <a:srgbClr val="008000"/>
              </a:solidFill>
              <a:latin typeface="Consolas"/>
              <a:ea typeface="Consolas"/>
              <a:cs typeface="Consolas"/>
              <a:sym typeface="Consolas"/>
            </a:endParaRPr>
          </a:p>
          <a:p>
            <a:pPr indent="-342900" lvl="0" marL="342900" rtl="0" algn="l">
              <a:spcBef>
                <a:spcPts val="560"/>
              </a:spcBef>
              <a:spcAft>
                <a:spcPts val="0"/>
              </a:spcAft>
              <a:buClr>
                <a:schemeClr val="dk1"/>
              </a:buClr>
              <a:buSzPts val="2800"/>
              <a:buFont typeface="Arial"/>
              <a:buNone/>
            </a:pPr>
            <a:r>
              <a:rPr b="1" lang="en-US" sz="2800">
                <a:latin typeface="Consolas"/>
                <a:ea typeface="Consolas"/>
                <a:cs typeface="Consolas"/>
                <a:sym typeface="Consolas"/>
              </a:rPr>
              <a:t>  float s1, s2; </a:t>
            </a:r>
            <a:endParaRPr/>
          </a:p>
          <a:p>
            <a:pPr indent="-342900" lvl="0" marL="342900" rtl="0" algn="l">
              <a:spcBef>
                <a:spcPts val="560"/>
              </a:spcBef>
              <a:spcAft>
                <a:spcPts val="0"/>
              </a:spcAft>
              <a:buClr>
                <a:schemeClr val="dk1"/>
              </a:buClr>
              <a:buSzPts val="2800"/>
              <a:buFont typeface="Arial"/>
              <a:buNone/>
            </a:pPr>
            <a:r>
              <a:rPr b="1" lang="en-US" sz="2800">
                <a:latin typeface="Consolas"/>
                <a:ea typeface="Consolas"/>
                <a:cs typeface="Consolas"/>
                <a:sym typeface="Consolas"/>
              </a:rPr>
              <a:t>  s1 + s2; </a:t>
            </a:r>
            <a:r>
              <a:rPr b="1" lang="en-US" sz="2800">
                <a:solidFill>
                  <a:srgbClr val="008000"/>
                </a:solidFill>
                <a:latin typeface="Consolas"/>
                <a:ea typeface="Consolas"/>
                <a:cs typeface="Consolas"/>
                <a:sym typeface="Consolas"/>
              </a:rPr>
              <a:t>// float+</a:t>
            </a:r>
            <a:endParaRPr sz="2800">
              <a:solidFill>
                <a:srgbClr val="008000"/>
              </a:solidFill>
              <a:latin typeface="Consolas"/>
              <a:ea typeface="Consolas"/>
              <a:cs typeface="Consolas"/>
              <a:sym typeface="Consolas"/>
            </a:endParaRPr>
          </a:p>
          <a:p>
            <a:pPr indent="-190500" lvl="0" marL="342900" rtl="0" algn="l">
              <a:spcBef>
                <a:spcPts val="480"/>
              </a:spcBef>
              <a:spcAft>
                <a:spcPts val="0"/>
              </a:spcAft>
              <a:buClr>
                <a:schemeClr val="dk1"/>
              </a:buClr>
              <a:buSzPts val="2400"/>
              <a:buNone/>
            </a:pPr>
            <a:r>
              <a:t/>
            </a:r>
            <a:endParaRPr sz="2400">
              <a:latin typeface="Trebuchet MS"/>
              <a:ea typeface="Trebuchet MS"/>
              <a:cs typeface="Trebuchet MS"/>
              <a:sym typeface="Trebuchet MS"/>
            </a:endParaRPr>
          </a:p>
        </p:txBody>
      </p:sp>
      <p:sp>
        <p:nvSpPr>
          <p:cNvPr id="255" name="Google Shape;255;p2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Extended Example</a:t>
            </a:r>
            <a:endParaRPr/>
          </a:p>
        </p:txBody>
      </p:sp>
      <p:sp>
        <p:nvSpPr>
          <p:cNvPr id="261" name="Google Shape;261;p24"/>
          <p:cNvSpPr txBox="1"/>
          <p:nvPr>
            <p:ph idx="1" type="body"/>
          </p:nvPr>
        </p:nvSpPr>
        <p:spPr>
          <a:xfrm>
            <a:off x="154056" y="1219200"/>
            <a:ext cx="8839200" cy="54864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008000"/>
              </a:buClr>
              <a:buSzPts val="3200"/>
              <a:buFont typeface="Arial"/>
              <a:buNone/>
            </a:pPr>
            <a:r>
              <a:rPr b="1" lang="en-US" u="sng">
                <a:solidFill>
                  <a:srgbClr val="008000"/>
                </a:solidFill>
                <a:latin typeface="Calibri"/>
                <a:ea typeface="Calibri"/>
                <a:cs typeface="Calibri"/>
                <a:sym typeface="Calibri"/>
              </a:rPr>
              <a:t>Employee class and objects</a:t>
            </a:r>
            <a:endParaRPr/>
          </a:p>
          <a:p>
            <a:pPr indent="-342900" lvl="0" marL="342900" rtl="0" algn="l">
              <a:lnSpc>
                <a:spcPct val="80000"/>
              </a:lnSpc>
              <a:spcBef>
                <a:spcPts val="400"/>
              </a:spcBef>
              <a:spcAft>
                <a:spcPts val="0"/>
              </a:spcAft>
              <a:buClr>
                <a:schemeClr val="dk1"/>
              </a:buClr>
              <a:buSzPts val="2000"/>
              <a:buFont typeface="Arial"/>
              <a:buNone/>
            </a:pPr>
            <a:r>
              <a:t/>
            </a:r>
            <a:endParaRPr b="1" sz="2000">
              <a:latin typeface="Courier New"/>
              <a:ea typeface="Courier New"/>
              <a:cs typeface="Courier New"/>
              <a:sym typeface="Courier New"/>
            </a:endParaRPr>
          </a:p>
          <a:p>
            <a:pPr indent="-342900" lvl="0" marL="342900" rtl="0" algn="l">
              <a:lnSpc>
                <a:spcPct val="80000"/>
              </a:lnSpc>
              <a:spcBef>
                <a:spcPts val="480"/>
              </a:spcBef>
              <a:spcAft>
                <a:spcPts val="0"/>
              </a:spcAft>
              <a:buClr>
                <a:schemeClr val="dk1"/>
              </a:buClr>
              <a:buSzPts val="2400"/>
              <a:buFont typeface="Arial"/>
              <a:buNone/>
            </a:pPr>
            <a:r>
              <a:t/>
            </a:r>
            <a:endParaRPr b="1" sz="2400">
              <a:latin typeface="Consolas"/>
              <a:ea typeface="Consolas"/>
              <a:cs typeface="Consolas"/>
              <a:sym typeface="Consolas"/>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class Employee</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285750" lvl="1" marL="742950" rtl="0" algn="l">
              <a:lnSpc>
                <a:spcPct val="80000"/>
              </a:lnSpc>
              <a:spcBef>
                <a:spcPts val="480"/>
              </a:spcBef>
              <a:spcAft>
                <a:spcPts val="0"/>
              </a:spcAft>
              <a:buClr>
                <a:srgbClr val="7F7F7F"/>
              </a:buClr>
              <a:buSzPts val="2400"/>
              <a:buFont typeface="Consolas"/>
              <a:buNone/>
            </a:pPr>
            <a:r>
              <a:rPr b="1" lang="en-US" sz="2400">
                <a:solidFill>
                  <a:srgbClr val="7F7F7F"/>
                </a:solidFill>
                <a:latin typeface="Consolas"/>
                <a:ea typeface="Consolas"/>
                <a:cs typeface="Consolas"/>
                <a:sym typeface="Consolas"/>
              </a:rPr>
              <a:t>private:</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int idNum;</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double salary;</a:t>
            </a:r>
            <a:endParaRPr/>
          </a:p>
          <a:p>
            <a:pPr indent="-285750" lvl="1" marL="742950" rtl="0" algn="l">
              <a:lnSpc>
                <a:spcPct val="80000"/>
              </a:lnSpc>
              <a:spcBef>
                <a:spcPts val="480"/>
              </a:spcBef>
              <a:spcAft>
                <a:spcPts val="0"/>
              </a:spcAft>
              <a:buClr>
                <a:srgbClr val="7F7F7F"/>
              </a:buClr>
              <a:buSzPts val="2400"/>
              <a:buFont typeface="Consolas"/>
              <a:buNone/>
            </a:pPr>
            <a:r>
              <a:rPr b="1" lang="en-US" sz="2400">
                <a:solidFill>
                  <a:srgbClr val="7F7F7F"/>
                </a:solidFill>
                <a:latin typeface="Consolas"/>
                <a:ea typeface="Consolas"/>
                <a:cs typeface="Consolas"/>
                <a:sym typeface="Consolas"/>
              </a:rPr>
              <a:t>public:</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Employee(int  id, double salary);</a:t>
            </a:r>
            <a:endParaRPr/>
          </a:p>
          <a:p>
            <a:pPr indent="-285750" lvl="1" marL="742950" rtl="0" algn="l">
              <a:lnSpc>
                <a:spcPct val="80000"/>
              </a:lnSpc>
              <a:spcBef>
                <a:spcPts val="480"/>
              </a:spcBef>
              <a:spcAft>
                <a:spcPts val="0"/>
              </a:spcAft>
              <a:buClr>
                <a:srgbClr val="FF3300"/>
              </a:buClr>
              <a:buSzPts val="2400"/>
              <a:buFont typeface="Consolas"/>
              <a:buNone/>
            </a:pPr>
            <a:r>
              <a:rPr b="1" lang="en-US" sz="2400">
                <a:solidFill>
                  <a:srgbClr val="FF3300"/>
                </a:solidFill>
                <a:latin typeface="Consolas"/>
                <a:ea typeface="Consolas"/>
                <a:cs typeface="Consolas"/>
                <a:sym typeface="Consolas"/>
              </a:rPr>
              <a:t>	</a:t>
            </a:r>
            <a:r>
              <a:rPr b="1" lang="en-US" sz="2400">
                <a:solidFill>
                  <a:srgbClr val="FF0000"/>
                </a:solidFill>
                <a:latin typeface="Consolas"/>
                <a:ea typeface="Consolas"/>
                <a:cs typeface="Consolas"/>
                <a:sym typeface="Consolas"/>
              </a:rPr>
              <a:t>double addTwo (Employee&amp; emp);</a:t>
            </a:r>
            <a:endParaRPr/>
          </a:p>
          <a:p>
            <a:pPr indent="-285750" lvl="1" marL="742950" rtl="0" algn="l">
              <a:lnSpc>
                <a:spcPct val="80000"/>
              </a:lnSpc>
              <a:spcBef>
                <a:spcPts val="480"/>
              </a:spcBef>
              <a:spcAft>
                <a:spcPts val="0"/>
              </a:spcAft>
              <a:buClr>
                <a:srgbClr val="0070C0"/>
              </a:buClr>
              <a:buSzPts val="2400"/>
              <a:buFont typeface="Consolas"/>
              <a:buNone/>
            </a:pPr>
            <a:r>
              <a:rPr b="1" lang="en-US" sz="2400">
                <a:solidFill>
                  <a:srgbClr val="0070C0"/>
                </a:solidFill>
                <a:latin typeface="Consolas"/>
                <a:ea typeface="Consolas"/>
                <a:cs typeface="Consolas"/>
                <a:sym typeface="Consolas"/>
              </a:rPr>
              <a:t>	</a:t>
            </a:r>
            <a:r>
              <a:rPr b="1" lang="en-US" sz="2400">
                <a:solidFill>
                  <a:srgbClr val="2C14DE"/>
                </a:solidFill>
                <a:latin typeface="Consolas"/>
                <a:ea typeface="Consolas"/>
                <a:cs typeface="Consolas"/>
                <a:sym typeface="Consolas"/>
              </a:rPr>
              <a:t>double operator+ (Employee&amp; emp);</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double getSalary() { return salary;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342900" lvl="0" marL="342900" rtl="0" algn="l">
              <a:lnSpc>
                <a:spcPct val="80000"/>
              </a:lnSpc>
              <a:spcBef>
                <a:spcPts val="480"/>
              </a:spcBef>
              <a:spcAft>
                <a:spcPts val="0"/>
              </a:spcAft>
              <a:buClr>
                <a:schemeClr val="dk1"/>
              </a:buClr>
              <a:buSzPts val="2400"/>
              <a:buFont typeface="Arial"/>
              <a:buNone/>
            </a:pPr>
            <a:r>
              <a:t/>
            </a:r>
            <a:endParaRPr b="1" sz="2400">
              <a:latin typeface="Consolas"/>
              <a:ea typeface="Consolas"/>
              <a:cs typeface="Consolas"/>
              <a:sym typeface="Consolas"/>
            </a:endParaRPr>
          </a:p>
        </p:txBody>
      </p:sp>
      <p:sp>
        <p:nvSpPr>
          <p:cNvPr id="262" name="Google Shape;262;p2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0" y="-9808"/>
            <a:ext cx="9144000" cy="10766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rPr>
              <a:t>The member functions ‘addTwo’ and operator+</a:t>
            </a:r>
            <a:endParaRPr b="1" sz="3600">
              <a:solidFill>
                <a:srgbClr val="B80000"/>
              </a:solidFill>
            </a:endParaRPr>
          </a:p>
        </p:txBody>
      </p:sp>
      <p:sp>
        <p:nvSpPr>
          <p:cNvPr id="268" name="Google Shape;268;p25"/>
          <p:cNvSpPr txBox="1"/>
          <p:nvPr/>
        </p:nvSpPr>
        <p:spPr>
          <a:xfrm>
            <a:off x="228600" y="1295400"/>
            <a:ext cx="8610600"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7F7F7F"/>
                </a:solidFill>
                <a:latin typeface="Consolas"/>
                <a:ea typeface="Consolas"/>
                <a:cs typeface="Consolas"/>
                <a:sym typeface="Consolas"/>
              </a:rPr>
              <a:t>//function notation</a:t>
            </a:r>
            <a:endParaRPr/>
          </a:p>
          <a:p>
            <a:pPr indent="0" lvl="0" marL="0" marR="0" rtl="0" algn="l">
              <a:spcBef>
                <a:spcPts val="0"/>
              </a:spcBef>
              <a:spcAft>
                <a:spcPts val="0"/>
              </a:spcAft>
              <a:buNone/>
            </a:pPr>
            <a:r>
              <a:rPr b="1" lang="en-US" sz="2200">
                <a:solidFill>
                  <a:srgbClr val="C00000"/>
                </a:solidFill>
                <a:latin typeface="Consolas"/>
                <a:ea typeface="Consolas"/>
                <a:cs typeface="Consolas"/>
                <a:sym typeface="Consolas"/>
              </a:rPr>
              <a:t>double Employee::addTwo(Employee&amp; emp)</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double total;</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total = this-&gt;salary + emp.getSalary();</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return total;</a:t>
            </a:r>
            <a:endParaRPr b="1" sz="22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rgbClr val="7F7F7F"/>
                </a:solidFill>
                <a:latin typeface="Consolas"/>
                <a:ea typeface="Consolas"/>
                <a:cs typeface="Consolas"/>
                <a:sym typeface="Consolas"/>
              </a:rPr>
              <a:t>//operator overloading notation</a:t>
            </a:r>
            <a:endParaRPr b="1" sz="2000">
              <a:solidFill>
                <a:srgbClr val="7F7F7F"/>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2C14DE"/>
                </a:solidFill>
                <a:latin typeface="Consolas"/>
                <a:ea typeface="Consolas"/>
                <a:cs typeface="Consolas"/>
                <a:sym typeface="Consolas"/>
              </a:rPr>
              <a:t>double Employee::operator+(Employee&amp; emp)</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double total;</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total = this-&gt;salary + emp.getSalary();</a:t>
            </a:r>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   return total;</a:t>
            </a:r>
            <a:endParaRPr b="1" sz="22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200">
                <a:solidFill>
                  <a:schemeClr val="dk1"/>
                </a:solidFill>
                <a:latin typeface="Consolas"/>
                <a:ea typeface="Consolas"/>
                <a:cs typeface="Consolas"/>
                <a:sym typeface="Consolas"/>
              </a:rPr>
              <a:t>}</a:t>
            </a:r>
            <a:endParaRPr/>
          </a:p>
        </p:txBody>
      </p:sp>
      <p:sp>
        <p:nvSpPr>
          <p:cNvPr id="269" name="Google Shape;269;p2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914400" y="-30482"/>
            <a:ext cx="8218053" cy="109728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Using the Member Functions</a:t>
            </a:r>
            <a:endParaRPr/>
          </a:p>
        </p:txBody>
      </p:sp>
      <p:sp>
        <p:nvSpPr>
          <p:cNvPr id="275" name="Google Shape;275;p26"/>
          <p:cNvSpPr txBox="1"/>
          <p:nvPr/>
        </p:nvSpPr>
        <p:spPr>
          <a:xfrm>
            <a:off x="154056" y="1219200"/>
            <a:ext cx="8913744"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double sum;</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Employee Clerk (111, 10000), Driver (222, 6000);</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rgbClr val="FF0000"/>
                </a:solidFill>
                <a:latin typeface="Consolas"/>
                <a:ea typeface="Consolas"/>
                <a:cs typeface="Consolas"/>
                <a:sym typeface="Consolas"/>
              </a:rPr>
              <a:t>// these three statements do the same thing</a:t>
            </a:r>
            <a:endParaRPr b="1" sz="2400">
              <a:solidFill>
                <a:srgbClr val="FF0000"/>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sum = Clerk.addTwo(Driver);</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rgbClr val="2C14DE"/>
                </a:solidFill>
                <a:latin typeface="Consolas"/>
                <a:ea typeface="Consolas"/>
                <a:cs typeface="Consolas"/>
                <a:sym typeface="Consolas"/>
              </a:rPr>
              <a:t>sum = Clerk.operator+(Driver);</a:t>
            </a:r>
            <a:endParaRPr b="1" sz="2400">
              <a:solidFill>
                <a:srgbClr val="2C14DE"/>
              </a:solidFill>
              <a:latin typeface="Courier New"/>
              <a:ea typeface="Courier New"/>
              <a:cs typeface="Courier New"/>
              <a:sym typeface="Courier New"/>
            </a:endParaRPr>
          </a:p>
          <a:p>
            <a:pPr indent="0" lvl="0" marL="0" marR="0" rtl="0" algn="l">
              <a:spcBef>
                <a:spcPts val="0"/>
              </a:spcBef>
              <a:spcAft>
                <a:spcPts val="0"/>
              </a:spcAft>
              <a:buNone/>
            </a:pPr>
            <a:r>
              <a:rPr b="1" lang="en-US" sz="2400">
                <a:solidFill>
                  <a:srgbClr val="008000"/>
                </a:solidFill>
                <a:latin typeface="Consolas"/>
                <a:ea typeface="Consolas"/>
                <a:cs typeface="Consolas"/>
                <a:sym typeface="Consolas"/>
              </a:rPr>
              <a:t>sum = Clerk + Driver;</a:t>
            </a:r>
            <a:endParaRPr/>
          </a:p>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the syntax for the last one is the most natural</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and is easy to remember because it is consistent</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with how the + operator works for everything else</a:t>
            </a:r>
            <a:endParaRPr/>
          </a:p>
        </p:txBody>
      </p:sp>
      <p:sp>
        <p:nvSpPr>
          <p:cNvPr id="276" name="Google Shape;276;p2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914400" y="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Multiple Operators</a:t>
            </a:r>
            <a:endParaRPr/>
          </a:p>
        </p:txBody>
      </p:sp>
      <p:sp>
        <p:nvSpPr>
          <p:cNvPr id="282" name="Google Shape;282;p27"/>
          <p:cNvSpPr txBox="1"/>
          <p:nvPr>
            <p:ph idx="1" type="body"/>
          </p:nvPr>
        </p:nvSpPr>
        <p:spPr>
          <a:xfrm>
            <a:off x="63898" y="1219200"/>
            <a:ext cx="8927701"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80000"/>
              </a:buClr>
              <a:buSzPts val="3000"/>
              <a:buChar char="•"/>
            </a:pPr>
            <a:r>
              <a:rPr b="1" lang="en-US" sz="3000">
                <a:solidFill>
                  <a:srgbClr val="B80000"/>
                </a:solidFill>
                <a:latin typeface="Calibri"/>
                <a:ea typeface="Calibri"/>
                <a:cs typeface="Calibri"/>
                <a:sym typeface="Calibri"/>
              </a:rPr>
              <a:t>Often</a:t>
            </a:r>
            <a:r>
              <a:rPr lang="en-US" sz="3000">
                <a:latin typeface="Calibri"/>
                <a:ea typeface="Calibri"/>
                <a:cs typeface="Calibri"/>
                <a:sym typeface="Calibri"/>
              </a:rPr>
              <a:t>, you </a:t>
            </a:r>
            <a:r>
              <a:rPr b="1" lang="en-US" sz="3000">
                <a:solidFill>
                  <a:srgbClr val="2C14DE"/>
                </a:solidFill>
                <a:latin typeface="Calibri"/>
                <a:ea typeface="Calibri"/>
                <a:cs typeface="Calibri"/>
                <a:sym typeface="Calibri"/>
              </a:rPr>
              <a:t>may need to reference </a:t>
            </a:r>
            <a:r>
              <a:rPr lang="en-US" sz="3000">
                <a:latin typeface="Calibri"/>
                <a:ea typeface="Calibri"/>
                <a:cs typeface="Calibri"/>
                <a:sym typeface="Calibri"/>
              </a:rPr>
              <a:t>an </a:t>
            </a:r>
            <a:r>
              <a:rPr b="1" lang="en-US" sz="3000">
                <a:solidFill>
                  <a:srgbClr val="2C14DE"/>
                </a:solidFill>
                <a:latin typeface="Calibri"/>
                <a:ea typeface="Calibri"/>
                <a:cs typeface="Calibri"/>
                <a:sym typeface="Calibri"/>
              </a:rPr>
              <a:t>operator</a:t>
            </a:r>
            <a:r>
              <a:rPr b="1" lang="en-US" sz="3000">
                <a:latin typeface="Calibri"/>
                <a:ea typeface="Calibri"/>
                <a:cs typeface="Calibri"/>
                <a:sym typeface="Calibri"/>
              </a:rPr>
              <a:t> </a:t>
            </a:r>
            <a:r>
              <a:rPr b="1" lang="en-US" sz="3000">
                <a:solidFill>
                  <a:srgbClr val="2C14DE"/>
                </a:solidFill>
                <a:latin typeface="Calibri"/>
                <a:ea typeface="Calibri"/>
                <a:cs typeface="Calibri"/>
                <a:sym typeface="Calibri"/>
              </a:rPr>
              <a:t>more than once </a:t>
            </a:r>
            <a:r>
              <a:rPr lang="en-US" sz="3000">
                <a:latin typeface="Calibri"/>
                <a:ea typeface="Calibri"/>
                <a:cs typeface="Calibri"/>
                <a:sym typeface="Calibri"/>
              </a:rPr>
              <a:t>in a expression:</a:t>
            </a:r>
            <a:endParaRPr/>
          </a:p>
          <a:p>
            <a:pPr indent="0" lvl="0" marL="0" rtl="0" algn="l">
              <a:spcBef>
                <a:spcPts val="560"/>
              </a:spcBef>
              <a:spcAft>
                <a:spcPts val="0"/>
              </a:spcAft>
              <a:buClr>
                <a:schemeClr val="dk1"/>
              </a:buClr>
              <a:buSzPts val="2800"/>
              <a:buNone/>
            </a:pPr>
            <a:r>
              <a:rPr lang="en-US" sz="2800">
                <a:latin typeface="Calibri"/>
                <a:ea typeface="Calibri"/>
                <a:cs typeface="Calibri"/>
                <a:sym typeface="Calibri"/>
              </a:rPr>
              <a:t>    Example:</a:t>
            </a:r>
            <a:endParaRPr/>
          </a:p>
          <a:p>
            <a:pPr indent="0" lvl="1" marL="457200" rtl="0" algn="l">
              <a:spcBef>
                <a:spcPts val="560"/>
              </a:spcBef>
              <a:spcAft>
                <a:spcPts val="0"/>
              </a:spcAft>
              <a:buClr>
                <a:srgbClr val="008000"/>
              </a:buClr>
              <a:buSzPts val="2800"/>
              <a:buNone/>
            </a:pPr>
            <a:r>
              <a:rPr b="1" lang="en-US">
                <a:solidFill>
                  <a:srgbClr val="008000"/>
                </a:solidFill>
                <a:latin typeface="Calibri"/>
                <a:ea typeface="Calibri"/>
                <a:cs typeface="Calibri"/>
                <a:sym typeface="Calibri"/>
              </a:rPr>
              <a:t>		</a:t>
            </a:r>
            <a:r>
              <a:rPr b="1" lang="en-US">
                <a:solidFill>
                  <a:srgbClr val="008000"/>
                </a:solidFill>
                <a:latin typeface="Consolas"/>
                <a:ea typeface="Consolas"/>
                <a:cs typeface="Consolas"/>
                <a:sym typeface="Consolas"/>
              </a:rPr>
              <a:t>	total = a + b + c;</a:t>
            </a:r>
            <a:endParaRPr/>
          </a:p>
          <a:p>
            <a:pPr indent="-107950" lvl="1" marL="742950" rtl="0" algn="l">
              <a:spcBef>
                <a:spcPts val="560"/>
              </a:spcBef>
              <a:spcAft>
                <a:spcPts val="0"/>
              </a:spcAft>
              <a:buClr>
                <a:schemeClr val="dk1"/>
              </a:buClr>
              <a:buSzPts val="2800"/>
              <a:buNone/>
            </a:pPr>
            <a:r>
              <a:t/>
            </a:r>
            <a:endParaRPr>
              <a:latin typeface="Calibri"/>
              <a:ea typeface="Calibri"/>
              <a:cs typeface="Calibri"/>
              <a:sym typeface="Calibri"/>
            </a:endParaRPr>
          </a:p>
          <a:p>
            <a:pPr indent="-342900" lvl="0" marL="342900" rtl="0" algn="l">
              <a:spcBef>
                <a:spcPts val="560"/>
              </a:spcBef>
              <a:spcAft>
                <a:spcPts val="0"/>
              </a:spcAft>
              <a:buClr>
                <a:srgbClr val="B80000"/>
              </a:buClr>
              <a:buSzPts val="2800"/>
              <a:buChar char="•"/>
            </a:pPr>
            <a:r>
              <a:rPr b="1" lang="en-US" sz="2800">
                <a:solidFill>
                  <a:srgbClr val="B80000"/>
                </a:solidFill>
                <a:latin typeface="Calibri"/>
                <a:ea typeface="Calibri"/>
                <a:cs typeface="Calibri"/>
                <a:sym typeface="Calibri"/>
              </a:rPr>
              <a:t>But this can cause big problems when operator overloading is involved</a:t>
            </a:r>
            <a:endParaRPr/>
          </a:p>
          <a:p>
            <a:pPr indent="-165100" lvl="0" marL="342900" rtl="0" algn="l">
              <a:spcBef>
                <a:spcPts val="560"/>
              </a:spcBef>
              <a:spcAft>
                <a:spcPts val="0"/>
              </a:spcAft>
              <a:buClr>
                <a:schemeClr val="dk1"/>
              </a:buClr>
              <a:buSzPts val="2800"/>
              <a:buNone/>
            </a:pPr>
            <a:r>
              <a:t/>
            </a:r>
            <a:endParaRPr sz="2800">
              <a:latin typeface="Trebuchet MS"/>
              <a:ea typeface="Trebuchet MS"/>
              <a:cs typeface="Trebuchet MS"/>
              <a:sym typeface="Trebuchet MS"/>
            </a:endParaRPr>
          </a:p>
          <a:p>
            <a:pPr indent="-342900" lvl="0" marL="342900" rtl="0" algn="l">
              <a:spcBef>
                <a:spcPts val="560"/>
              </a:spcBef>
              <a:spcAft>
                <a:spcPts val="0"/>
              </a:spcAft>
              <a:buClr>
                <a:schemeClr val="dk1"/>
              </a:buClr>
              <a:buSzPts val="2800"/>
              <a:buChar char="•"/>
            </a:pPr>
            <a:r>
              <a:rPr lang="en-US" sz="2800">
                <a:latin typeface="Trebuchet MS"/>
                <a:ea typeface="Trebuchet MS"/>
                <a:cs typeface="Trebuchet MS"/>
                <a:sym typeface="Trebuchet MS"/>
              </a:rPr>
              <a:t>See next example…</a:t>
            </a:r>
            <a:endParaRPr/>
          </a:p>
        </p:txBody>
      </p:sp>
      <p:sp>
        <p:nvSpPr>
          <p:cNvPr id="283" name="Google Shape;283;p2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914400" y="0"/>
            <a:ext cx="8193156"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Client Code for Class Employee</a:t>
            </a:r>
            <a:endParaRPr/>
          </a:p>
        </p:txBody>
      </p:sp>
      <p:sp>
        <p:nvSpPr>
          <p:cNvPr id="289" name="Google Shape;289;p28"/>
          <p:cNvSpPr txBox="1"/>
          <p:nvPr/>
        </p:nvSpPr>
        <p:spPr>
          <a:xfrm>
            <a:off x="152400" y="1295400"/>
            <a:ext cx="899160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void main()</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Clerk(115, 20000.00);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Driver(256, 15500.55);</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Secretary(567, 34200.00);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double sum;</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r>
              <a:rPr b="1" lang="en-US" sz="2400">
                <a:solidFill>
                  <a:srgbClr val="2C14DE"/>
                </a:solidFill>
                <a:latin typeface="Consolas"/>
                <a:ea typeface="Consolas"/>
                <a:cs typeface="Consolas"/>
                <a:sym typeface="Consolas"/>
              </a:rPr>
              <a:t>sum = Clerk + Driver + Secretary;</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cout &lt;&lt; “Sum is “ &lt;&lt; sum;</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p:txBody>
      </p:sp>
      <p:sp>
        <p:nvSpPr>
          <p:cNvPr id="290" name="Google Shape;290;p2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The Problem</a:t>
            </a:r>
            <a:endParaRPr/>
          </a:p>
        </p:txBody>
      </p:sp>
      <p:sp>
        <p:nvSpPr>
          <p:cNvPr id="297" name="Google Shape;297;p29"/>
          <p:cNvSpPr txBox="1"/>
          <p:nvPr>
            <p:ph idx="1" type="body"/>
          </p:nvPr>
        </p:nvSpPr>
        <p:spPr>
          <a:xfrm>
            <a:off x="152400" y="1219200"/>
            <a:ext cx="89154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80000"/>
              </a:buClr>
              <a:buSzPts val="3000"/>
              <a:buChar char="•"/>
            </a:pPr>
            <a:r>
              <a:rPr b="1" lang="en-US" sz="3000">
                <a:solidFill>
                  <a:srgbClr val="B80000"/>
                </a:solidFill>
                <a:latin typeface="Calibri"/>
                <a:ea typeface="Calibri"/>
                <a:cs typeface="Calibri"/>
                <a:sym typeface="Calibri"/>
              </a:rPr>
              <a:t>Operator</a:t>
            </a:r>
            <a:r>
              <a:rPr lang="en-US" sz="3000">
                <a:solidFill>
                  <a:srgbClr val="B80000"/>
                </a:solidFill>
                <a:latin typeface="Calibri"/>
                <a:ea typeface="Calibri"/>
                <a:cs typeface="Calibri"/>
                <a:sym typeface="Calibri"/>
              </a:rPr>
              <a:t> </a:t>
            </a:r>
            <a:r>
              <a:rPr b="1" lang="en-US" sz="3000">
                <a:solidFill>
                  <a:srgbClr val="2C14DE"/>
                </a:solidFill>
                <a:latin typeface="Calibri"/>
                <a:ea typeface="Calibri"/>
                <a:cs typeface="Calibri"/>
                <a:sym typeface="Calibri"/>
              </a:rPr>
              <a:t>+</a:t>
            </a:r>
            <a:r>
              <a:rPr lang="en-US" sz="3000">
                <a:latin typeface="Calibri"/>
                <a:ea typeface="Calibri"/>
                <a:cs typeface="Calibri"/>
                <a:sym typeface="Calibri"/>
              </a:rPr>
              <a:t> is </a:t>
            </a:r>
            <a:r>
              <a:rPr b="1" lang="en-US" sz="3000" u="sng">
                <a:solidFill>
                  <a:srgbClr val="2C14DE"/>
                </a:solidFill>
                <a:latin typeface="Calibri"/>
                <a:ea typeface="Calibri"/>
                <a:cs typeface="Calibri"/>
                <a:sym typeface="Calibri"/>
              </a:rPr>
              <a:t>left to right </a:t>
            </a:r>
            <a:r>
              <a:rPr b="1" lang="en-US" sz="3000">
                <a:latin typeface="Calibri"/>
                <a:ea typeface="Calibri"/>
                <a:cs typeface="Calibri"/>
                <a:sym typeface="Calibri"/>
              </a:rPr>
              <a:t>associative</a:t>
            </a:r>
            <a:r>
              <a:rPr lang="en-US" sz="3000">
                <a:latin typeface="Calibri"/>
                <a:ea typeface="Calibri"/>
                <a:cs typeface="Calibri"/>
                <a:sym typeface="Calibri"/>
              </a:rPr>
              <a:t>, so </a:t>
            </a:r>
            <a:r>
              <a:rPr b="1" lang="en-US" sz="3000">
                <a:latin typeface="Calibri"/>
                <a:ea typeface="Calibri"/>
                <a:cs typeface="Calibri"/>
                <a:sym typeface="Calibri"/>
              </a:rPr>
              <a:t>Clerk</a:t>
            </a:r>
            <a:r>
              <a:rPr lang="en-US" sz="3000">
                <a:latin typeface="Calibri"/>
                <a:ea typeface="Calibri"/>
                <a:cs typeface="Calibri"/>
                <a:sym typeface="Calibri"/>
              </a:rPr>
              <a:t> and </a:t>
            </a:r>
            <a:r>
              <a:rPr b="1" lang="en-US" sz="3000">
                <a:latin typeface="Calibri"/>
                <a:ea typeface="Calibri"/>
                <a:cs typeface="Calibri"/>
                <a:sym typeface="Calibri"/>
              </a:rPr>
              <a:t>Driver</a:t>
            </a:r>
            <a:r>
              <a:rPr lang="en-US" sz="3000">
                <a:latin typeface="Calibri"/>
                <a:ea typeface="Calibri"/>
                <a:cs typeface="Calibri"/>
                <a:sym typeface="Calibri"/>
              </a:rPr>
              <a:t> are </a:t>
            </a:r>
            <a:r>
              <a:rPr b="1" lang="en-US" sz="3000">
                <a:latin typeface="Calibri"/>
                <a:ea typeface="Calibri"/>
                <a:cs typeface="Calibri"/>
                <a:sym typeface="Calibri"/>
              </a:rPr>
              <a:t>added</a:t>
            </a:r>
            <a:r>
              <a:rPr lang="en-US" sz="3000">
                <a:latin typeface="Calibri"/>
                <a:ea typeface="Calibri"/>
                <a:cs typeface="Calibri"/>
                <a:sym typeface="Calibri"/>
              </a:rPr>
              <a:t>.  The </a:t>
            </a:r>
            <a:r>
              <a:rPr b="1" lang="en-US" sz="3000" u="sng">
                <a:solidFill>
                  <a:srgbClr val="FF0000"/>
                </a:solidFill>
                <a:latin typeface="Calibri"/>
                <a:ea typeface="Calibri"/>
                <a:cs typeface="Calibri"/>
                <a:sym typeface="Calibri"/>
              </a:rPr>
              <a:t>result is a double</a:t>
            </a:r>
            <a:r>
              <a:rPr lang="en-US" sz="3000">
                <a:latin typeface="Calibri"/>
                <a:ea typeface="Calibri"/>
                <a:cs typeface="Calibri"/>
                <a:sym typeface="Calibri"/>
              </a:rPr>
              <a:t>.</a:t>
            </a:r>
            <a:endParaRPr/>
          </a:p>
          <a:p>
            <a:pPr indent="-152400" lvl="0" marL="342900" rtl="0" algn="l">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Now that </a:t>
            </a:r>
            <a:r>
              <a:rPr b="1" lang="en-US" sz="3000">
                <a:solidFill>
                  <a:srgbClr val="2C14DE"/>
                </a:solidFill>
                <a:latin typeface="Calibri"/>
                <a:ea typeface="Calibri"/>
                <a:cs typeface="Calibri"/>
                <a:sym typeface="Calibri"/>
              </a:rPr>
              <a:t>double</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is on the </a:t>
            </a:r>
            <a:r>
              <a:rPr b="1" lang="en-US" sz="3000">
                <a:solidFill>
                  <a:srgbClr val="2C14DE"/>
                </a:solidFill>
                <a:latin typeface="Calibri"/>
                <a:ea typeface="Calibri"/>
                <a:cs typeface="Calibri"/>
                <a:sym typeface="Calibri"/>
              </a:rPr>
              <a:t>left</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and an </a:t>
            </a:r>
            <a:r>
              <a:rPr b="1" lang="en-US" sz="3000">
                <a:solidFill>
                  <a:srgbClr val="2C14DE"/>
                </a:solidFill>
                <a:latin typeface="Calibri"/>
                <a:ea typeface="Calibri"/>
                <a:cs typeface="Calibri"/>
                <a:sym typeface="Calibri"/>
              </a:rPr>
              <a:t>Employee is on the right</a:t>
            </a:r>
            <a:r>
              <a:rPr lang="en-US" sz="3000">
                <a:latin typeface="Calibri"/>
                <a:ea typeface="Calibri"/>
                <a:cs typeface="Calibri"/>
                <a:sym typeface="Calibri"/>
              </a:rPr>
              <a:t> (i.e., </a:t>
            </a:r>
            <a:r>
              <a:rPr b="1" i="1" lang="en-US" sz="3000">
                <a:latin typeface="Calibri"/>
                <a:ea typeface="Calibri"/>
                <a:cs typeface="Calibri"/>
                <a:sym typeface="Calibri"/>
              </a:rPr>
              <a:t>Secretary</a:t>
            </a:r>
            <a:r>
              <a:rPr lang="en-US" sz="3000">
                <a:latin typeface="Calibri"/>
                <a:ea typeface="Calibri"/>
                <a:cs typeface="Calibri"/>
                <a:sym typeface="Calibri"/>
              </a:rPr>
              <a:t>)</a:t>
            </a:r>
            <a:endParaRPr/>
          </a:p>
          <a:p>
            <a:pPr indent="-152400" lvl="0" marL="342900" rtl="0" algn="l">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b="1" lang="en-US" sz="3000">
                <a:latin typeface="Calibri"/>
                <a:ea typeface="Calibri"/>
                <a:cs typeface="Calibri"/>
                <a:sym typeface="Calibri"/>
              </a:rPr>
              <a:t>BUT THE </a:t>
            </a:r>
            <a:r>
              <a:rPr b="1" lang="en-US" sz="3000">
                <a:solidFill>
                  <a:srgbClr val="2C14DE"/>
                </a:solidFill>
                <a:latin typeface="Calibri"/>
                <a:ea typeface="Calibri"/>
                <a:cs typeface="Calibri"/>
                <a:sym typeface="Calibri"/>
              </a:rPr>
              <a:t>OPERATOR</a:t>
            </a:r>
            <a:r>
              <a:rPr lang="en-US" sz="3000">
                <a:solidFill>
                  <a:srgbClr val="2C14DE"/>
                </a:solidFill>
                <a:latin typeface="Calibri"/>
                <a:ea typeface="Calibri"/>
                <a:cs typeface="Calibri"/>
                <a:sym typeface="Calibri"/>
              </a:rPr>
              <a:t> </a:t>
            </a:r>
            <a:r>
              <a:rPr b="1" lang="en-US" sz="3000">
                <a:solidFill>
                  <a:srgbClr val="2C14DE"/>
                </a:solidFill>
                <a:latin typeface="Calibri"/>
                <a:ea typeface="Calibri"/>
                <a:cs typeface="Calibri"/>
                <a:sym typeface="Calibri"/>
              </a:rPr>
              <a:t>+</a:t>
            </a:r>
            <a:r>
              <a:rPr lang="en-US" sz="3000">
                <a:latin typeface="Calibri"/>
                <a:ea typeface="Calibri"/>
                <a:cs typeface="Calibri"/>
                <a:sym typeface="Calibri"/>
              </a:rPr>
              <a:t> is only </a:t>
            </a:r>
            <a:r>
              <a:rPr b="1" lang="en-US" sz="3000">
                <a:solidFill>
                  <a:srgbClr val="2C14DE"/>
                </a:solidFill>
                <a:latin typeface="Calibri"/>
                <a:ea typeface="Calibri"/>
                <a:cs typeface="Calibri"/>
                <a:sym typeface="Calibri"/>
              </a:rPr>
              <a:t>defined for arguments </a:t>
            </a:r>
            <a:r>
              <a:rPr lang="en-US" sz="3000">
                <a:latin typeface="Calibri"/>
                <a:ea typeface="Calibri"/>
                <a:cs typeface="Calibri"/>
                <a:sym typeface="Calibri"/>
              </a:rPr>
              <a:t>of </a:t>
            </a:r>
            <a:r>
              <a:rPr b="1" lang="en-US" sz="3000">
                <a:solidFill>
                  <a:srgbClr val="2C14DE"/>
                </a:solidFill>
                <a:latin typeface="Calibri"/>
                <a:ea typeface="Calibri"/>
                <a:cs typeface="Calibri"/>
                <a:sym typeface="Calibri"/>
              </a:rPr>
              <a:t>type Employee</a:t>
            </a:r>
            <a:r>
              <a:rPr lang="en-US" sz="3000">
                <a:latin typeface="Calibri"/>
                <a:ea typeface="Calibri"/>
                <a:cs typeface="Calibri"/>
                <a:sym typeface="Calibri"/>
              </a:rPr>
              <a:t>, </a:t>
            </a:r>
            <a:r>
              <a:rPr b="1" lang="en-US" sz="3000" u="sng">
                <a:solidFill>
                  <a:srgbClr val="B80000"/>
                </a:solidFill>
                <a:latin typeface="Calibri"/>
                <a:ea typeface="Calibri"/>
                <a:cs typeface="Calibri"/>
                <a:sym typeface="Calibri"/>
              </a:rPr>
              <a:t>not for double</a:t>
            </a:r>
            <a:endParaRPr/>
          </a:p>
        </p:txBody>
      </p:sp>
      <p:sp>
        <p:nvSpPr>
          <p:cNvPr id="298" name="Google Shape;298;p2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33400" y="2209800"/>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u="sng">
                <a:solidFill>
                  <a:srgbClr val="B80000"/>
                </a:solidFill>
              </a:rPr>
              <a:t>Operator Overloading – Part 1</a:t>
            </a:r>
            <a:endParaRPr b="1" u="sng">
              <a:solidFill>
                <a:srgbClr val="B8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The Problem Gets Worse</a:t>
            </a:r>
            <a:endParaRPr/>
          </a:p>
        </p:txBody>
      </p:sp>
      <p:sp>
        <p:nvSpPr>
          <p:cNvPr id="305" name="Google Shape;305;p30"/>
          <p:cNvSpPr txBox="1"/>
          <p:nvPr>
            <p:ph idx="1" type="body"/>
          </p:nvPr>
        </p:nvSpPr>
        <p:spPr>
          <a:xfrm>
            <a:off x="-57226" y="1112519"/>
            <a:ext cx="9218544" cy="5562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latin typeface="Calibri"/>
                <a:ea typeface="Calibri"/>
                <a:cs typeface="Calibri"/>
                <a:sym typeface="Calibri"/>
              </a:rPr>
              <a:t>It would seem that all </a:t>
            </a:r>
            <a:r>
              <a:rPr b="1" lang="en-US" sz="2800">
                <a:latin typeface="Calibri"/>
                <a:ea typeface="Calibri"/>
                <a:cs typeface="Calibri"/>
                <a:sym typeface="Calibri"/>
              </a:rPr>
              <a:t>we have to do </a:t>
            </a:r>
            <a:r>
              <a:rPr lang="en-US" sz="2800">
                <a:latin typeface="Calibri"/>
                <a:ea typeface="Calibri"/>
                <a:cs typeface="Calibri"/>
                <a:sym typeface="Calibri"/>
              </a:rPr>
              <a:t>is </a:t>
            </a:r>
            <a:r>
              <a:rPr b="1" lang="en-US" sz="2800">
                <a:solidFill>
                  <a:srgbClr val="B80000"/>
                </a:solidFill>
                <a:latin typeface="Calibri"/>
                <a:ea typeface="Calibri"/>
                <a:cs typeface="Calibri"/>
                <a:sym typeface="Calibri"/>
              </a:rPr>
              <a:t>write another version </a:t>
            </a:r>
            <a:r>
              <a:rPr lang="en-US" sz="2800">
                <a:latin typeface="Calibri"/>
                <a:ea typeface="Calibri"/>
                <a:cs typeface="Calibri"/>
                <a:sym typeface="Calibri"/>
              </a:rPr>
              <a:t>of the </a:t>
            </a:r>
            <a:r>
              <a:rPr b="1" lang="en-US" sz="2800" u="sng">
                <a:solidFill>
                  <a:srgbClr val="B80000"/>
                </a:solidFill>
                <a:latin typeface="Calibri"/>
                <a:ea typeface="Calibri"/>
                <a:cs typeface="Calibri"/>
                <a:sym typeface="Calibri"/>
              </a:rPr>
              <a:t>overloaded operator </a:t>
            </a:r>
            <a:r>
              <a:rPr lang="en-US" sz="2800">
                <a:latin typeface="Calibri"/>
                <a:ea typeface="Calibri"/>
                <a:cs typeface="Calibri"/>
                <a:sym typeface="Calibri"/>
              </a:rPr>
              <a:t>to work with the argument (double)</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l">
              <a:spcBef>
                <a:spcPts val="560"/>
              </a:spcBef>
              <a:spcAft>
                <a:spcPts val="0"/>
              </a:spcAft>
              <a:buClr>
                <a:schemeClr val="dk1"/>
              </a:buClr>
              <a:buSzPts val="2800"/>
              <a:buChar char="•"/>
            </a:pPr>
            <a:r>
              <a:rPr b="1" lang="en-US" sz="2800">
                <a:latin typeface="Calibri"/>
                <a:ea typeface="Calibri"/>
                <a:cs typeface="Calibri"/>
                <a:sym typeface="Calibri"/>
              </a:rPr>
              <a:t>But…</a:t>
            </a:r>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although </a:t>
            </a:r>
            <a:r>
              <a:rPr b="1" lang="en-US">
                <a:latin typeface="Calibri"/>
                <a:ea typeface="Calibri"/>
                <a:cs typeface="Calibri"/>
                <a:sym typeface="Calibri"/>
              </a:rPr>
              <a:t>we </a:t>
            </a:r>
            <a:r>
              <a:rPr b="1" lang="en-US">
                <a:solidFill>
                  <a:srgbClr val="B80000"/>
                </a:solidFill>
                <a:latin typeface="Calibri"/>
                <a:ea typeface="Calibri"/>
                <a:cs typeface="Calibri"/>
                <a:sym typeface="Calibri"/>
              </a:rPr>
              <a:t>could overload an operator </a:t>
            </a:r>
            <a:r>
              <a:rPr lang="en-US">
                <a:latin typeface="Calibri"/>
                <a:ea typeface="Calibri"/>
                <a:cs typeface="Calibri"/>
                <a:sym typeface="Calibri"/>
              </a:rPr>
              <a:t>to</a:t>
            </a:r>
            <a:r>
              <a:rPr b="1" lang="en-US">
                <a:latin typeface="Calibri"/>
                <a:ea typeface="Calibri"/>
                <a:cs typeface="Calibri"/>
                <a:sym typeface="Calibri"/>
              </a:rPr>
              <a:t> </a:t>
            </a:r>
            <a:r>
              <a:rPr lang="en-US">
                <a:latin typeface="Calibri"/>
                <a:ea typeface="Calibri"/>
                <a:cs typeface="Calibri"/>
                <a:sym typeface="Calibri"/>
              </a:rPr>
              <a:t>work like this:</a:t>
            </a:r>
            <a:endParaRPr/>
          </a:p>
          <a:p>
            <a:pPr indent="0" lvl="1" marL="457200" rtl="0" algn="l">
              <a:spcBef>
                <a:spcPts val="560"/>
              </a:spcBef>
              <a:spcAft>
                <a:spcPts val="0"/>
              </a:spcAft>
              <a:buClr>
                <a:srgbClr val="2C14DE"/>
              </a:buClr>
              <a:buSzPts val="2800"/>
              <a:buNone/>
            </a:pPr>
            <a:r>
              <a:rPr b="1" lang="en-US">
                <a:solidFill>
                  <a:srgbClr val="2C14DE"/>
                </a:solidFill>
                <a:latin typeface="Calibri"/>
                <a:ea typeface="Calibri"/>
                <a:cs typeface="Calibri"/>
                <a:sym typeface="Calibri"/>
              </a:rPr>
              <a:t>		sum = Secretary + num;</a:t>
            </a:r>
            <a:endParaRPr/>
          </a:p>
          <a:p>
            <a:pPr indent="-107950" lvl="1" marL="742950" rtl="0" algn="l">
              <a:spcBef>
                <a:spcPts val="560"/>
              </a:spcBef>
              <a:spcAft>
                <a:spcPts val="0"/>
              </a:spcAft>
              <a:buClr>
                <a:schemeClr val="dk1"/>
              </a:buClr>
              <a:buSzPts val="2800"/>
              <a:buNone/>
            </a:pPr>
            <a:r>
              <a:t/>
            </a:r>
            <a:endParaRPr>
              <a:latin typeface="Calibri"/>
              <a:ea typeface="Calibri"/>
              <a:cs typeface="Calibri"/>
              <a:sym typeface="Calibri"/>
            </a:endParaRPr>
          </a:p>
          <a:p>
            <a:pPr indent="-342900" lvl="0" marL="342900" rtl="0" algn="l">
              <a:spcBef>
                <a:spcPts val="560"/>
              </a:spcBef>
              <a:spcAft>
                <a:spcPts val="0"/>
              </a:spcAft>
              <a:buClr>
                <a:schemeClr val="dk1"/>
              </a:buClr>
              <a:buSzPts val="2800"/>
              <a:buChar char="•"/>
            </a:pPr>
            <a:r>
              <a:rPr lang="en-US" sz="2800">
                <a:latin typeface="Calibri"/>
                <a:ea typeface="Calibri"/>
                <a:cs typeface="Calibri"/>
                <a:sym typeface="Calibri"/>
              </a:rPr>
              <a:t>We </a:t>
            </a:r>
            <a:r>
              <a:rPr b="1" lang="en-US" sz="2800">
                <a:solidFill>
                  <a:srgbClr val="B80000"/>
                </a:solidFill>
                <a:latin typeface="Calibri"/>
                <a:ea typeface="Calibri"/>
                <a:cs typeface="Calibri"/>
                <a:sym typeface="Calibri"/>
              </a:rPr>
              <a:t>cannot overload (</a:t>
            </a:r>
            <a:r>
              <a:rPr b="1" lang="en-US" sz="2800" u="sng">
                <a:solidFill>
                  <a:srgbClr val="B80000"/>
                </a:solidFill>
                <a:latin typeface="Calibri"/>
                <a:ea typeface="Calibri"/>
                <a:cs typeface="Calibri"/>
                <a:sym typeface="Calibri"/>
              </a:rPr>
              <a:t>with member function</a:t>
            </a:r>
            <a:r>
              <a:rPr b="1" lang="en-US" sz="2800">
                <a:solidFill>
                  <a:srgbClr val="B80000"/>
                </a:solidFill>
                <a:latin typeface="Calibri"/>
                <a:ea typeface="Calibri"/>
                <a:cs typeface="Calibri"/>
                <a:sym typeface="Calibri"/>
              </a:rPr>
              <a:t>) </a:t>
            </a:r>
            <a:r>
              <a:rPr lang="en-US" sz="2800">
                <a:latin typeface="Calibri"/>
                <a:ea typeface="Calibri"/>
                <a:cs typeface="Calibri"/>
                <a:sym typeface="Calibri"/>
              </a:rPr>
              <a:t>one </a:t>
            </a:r>
            <a:r>
              <a:rPr b="1" lang="en-US" sz="2800">
                <a:latin typeface="Calibri"/>
                <a:ea typeface="Calibri"/>
                <a:cs typeface="Calibri"/>
                <a:sym typeface="Calibri"/>
              </a:rPr>
              <a:t>like this</a:t>
            </a:r>
            <a:r>
              <a:rPr lang="en-US" sz="2800">
                <a:latin typeface="Calibri"/>
                <a:ea typeface="Calibri"/>
                <a:cs typeface="Calibri"/>
                <a:sym typeface="Calibri"/>
              </a:rPr>
              <a:t>:</a:t>
            </a:r>
            <a:endParaRPr/>
          </a:p>
          <a:p>
            <a:pPr indent="0" lvl="1" marL="457200" rtl="0" algn="l">
              <a:spcBef>
                <a:spcPts val="560"/>
              </a:spcBef>
              <a:spcAft>
                <a:spcPts val="0"/>
              </a:spcAft>
              <a:buClr>
                <a:srgbClr val="B80000"/>
              </a:buClr>
              <a:buSzPts val="2800"/>
              <a:buNone/>
            </a:pPr>
            <a:r>
              <a:rPr lang="en-US">
                <a:solidFill>
                  <a:srgbClr val="B80000"/>
                </a:solidFill>
                <a:latin typeface="Calibri"/>
                <a:ea typeface="Calibri"/>
                <a:cs typeface="Calibri"/>
                <a:sym typeface="Calibri"/>
              </a:rPr>
              <a:t>		</a:t>
            </a:r>
            <a:r>
              <a:rPr b="1" lang="en-US">
                <a:solidFill>
                  <a:srgbClr val="B80000"/>
                </a:solidFill>
                <a:latin typeface="Calibri"/>
                <a:ea typeface="Calibri"/>
                <a:cs typeface="Calibri"/>
                <a:sym typeface="Calibri"/>
              </a:rPr>
              <a:t>sum = num + Secretary;    </a:t>
            </a:r>
            <a:r>
              <a:rPr b="1" lang="en-US" u="sng">
                <a:solidFill>
                  <a:srgbClr val="D20000"/>
                </a:solidFill>
                <a:latin typeface="Calibri"/>
                <a:ea typeface="Calibri"/>
                <a:cs typeface="Calibri"/>
                <a:sym typeface="Calibri"/>
              </a:rPr>
              <a:t>// why not?</a:t>
            </a:r>
            <a:endParaRPr/>
          </a:p>
        </p:txBody>
      </p:sp>
      <p:sp>
        <p:nvSpPr>
          <p:cNvPr id="306" name="Google Shape;306;p3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5400"/>
              <a:buFont typeface="Calibri"/>
              <a:buNone/>
            </a:pPr>
            <a:r>
              <a:rPr b="1" lang="en-US" sz="5400">
                <a:solidFill>
                  <a:srgbClr val="B80000"/>
                </a:solidFill>
              </a:rPr>
              <a:t>The Answer</a:t>
            </a:r>
            <a:endParaRPr/>
          </a:p>
        </p:txBody>
      </p:sp>
      <p:sp>
        <p:nvSpPr>
          <p:cNvPr id="312" name="Google Shape;312;p31"/>
          <p:cNvSpPr txBox="1"/>
          <p:nvPr>
            <p:ph idx="1" type="body"/>
          </p:nvPr>
        </p:nvSpPr>
        <p:spPr>
          <a:xfrm>
            <a:off x="85252" y="1173934"/>
            <a:ext cx="8906347" cy="56078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Calibri"/>
                <a:ea typeface="Calibri"/>
                <a:cs typeface="Calibri"/>
                <a:sym typeface="Calibri"/>
              </a:rPr>
              <a:t>We </a:t>
            </a:r>
            <a:r>
              <a:rPr b="1" lang="en-US" sz="2800">
                <a:solidFill>
                  <a:srgbClr val="B80000"/>
                </a:solidFill>
                <a:latin typeface="Calibri"/>
                <a:ea typeface="Calibri"/>
                <a:cs typeface="Calibri"/>
                <a:sym typeface="Calibri"/>
              </a:rPr>
              <a:t>cannot overload</a:t>
            </a:r>
            <a:r>
              <a:rPr lang="en-US" sz="2800">
                <a:latin typeface="Calibri"/>
                <a:ea typeface="Calibri"/>
                <a:cs typeface="Calibri"/>
                <a:sym typeface="Calibri"/>
              </a:rPr>
              <a:t> </a:t>
            </a:r>
            <a:r>
              <a:rPr b="1" lang="en-US" sz="2800">
                <a:solidFill>
                  <a:srgbClr val="B80000"/>
                </a:solidFill>
                <a:latin typeface="Calibri"/>
                <a:ea typeface="Calibri"/>
                <a:cs typeface="Calibri"/>
                <a:sym typeface="Calibri"/>
              </a:rPr>
              <a:t>+</a:t>
            </a:r>
            <a:r>
              <a:rPr lang="en-US" sz="2800">
                <a:latin typeface="Calibri"/>
                <a:ea typeface="Calibri"/>
                <a:cs typeface="Calibri"/>
                <a:sym typeface="Calibri"/>
              </a:rPr>
              <a:t> for a </a:t>
            </a:r>
            <a:r>
              <a:rPr b="1" lang="en-US" sz="2800">
                <a:solidFill>
                  <a:srgbClr val="B80000"/>
                </a:solidFill>
                <a:latin typeface="Calibri"/>
                <a:ea typeface="Calibri"/>
                <a:cs typeface="Calibri"/>
                <a:sym typeface="Calibri"/>
              </a:rPr>
              <a:t>double (a native type)</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chemeClr val="dk1"/>
              </a:buClr>
              <a:buSzPts val="2800"/>
              <a:buChar char="•"/>
            </a:pPr>
            <a:r>
              <a:rPr lang="en-US" sz="2800">
                <a:latin typeface="Calibri"/>
                <a:ea typeface="Calibri"/>
                <a:cs typeface="Calibri"/>
                <a:sym typeface="Calibri"/>
              </a:rPr>
              <a:t>The </a:t>
            </a:r>
            <a:r>
              <a:rPr b="1" lang="en-US" sz="2800" u="sng">
                <a:solidFill>
                  <a:srgbClr val="B80000"/>
                </a:solidFill>
                <a:latin typeface="Calibri"/>
                <a:ea typeface="Calibri"/>
                <a:cs typeface="Calibri"/>
                <a:sym typeface="Calibri"/>
              </a:rPr>
              <a:t>real solution </a:t>
            </a:r>
            <a:r>
              <a:rPr lang="en-US" sz="2800">
                <a:latin typeface="Calibri"/>
                <a:ea typeface="Calibri"/>
                <a:cs typeface="Calibri"/>
                <a:sym typeface="Calibri"/>
              </a:rPr>
              <a:t>is to </a:t>
            </a:r>
            <a:r>
              <a:rPr b="1" lang="en-US" sz="2800">
                <a:latin typeface="Calibri"/>
                <a:ea typeface="Calibri"/>
                <a:cs typeface="Calibri"/>
                <a:sym typeface="Calibri"/>
              </a:rPr>
              <a:t>make sure</a:t>
            </a:r>
            <a:r>
              <a:rPr lang="en-US" sz="2800">
                <a:latin typeface="Calibri"/>
                <a:ea typeface="Calibri"/>
                <a:cs typeface="Calibri"/>
                <a:sym typeface="Calibri"/>
              </a:rPr>
              <a:t> that your </a:t>
            </a:r>
            <a:r>
              <a:rPr b="1" lang="en-US" sz="2800">
                <a:solidFill>
                  <a:srgbClr val="2C14DE"/>
                </a:solidFill>
                <a:latin typeface="Calibri"/>
                <a:ea typeface="Calibri"/>
                <a:cs typeface="Calibri"/>
                <a:sym typeface="Calibri"/>
              </a:rPr>
              <a:t>operator+</a:t>
            </a:r>
            <a:r>
              <a:rPr lang="en-US" sz="2800">
                <a:latin typeface="Calibri"/>
                <a:ea typeface="Calibri"/>
                <a:cs typeface="Calibri"/>
                <a:sym typeface="Calibri"/>
              </a:rPr>
              <a:t> </a:t>
            </a:r>
            <a:r>
              <a:rPr b="1" lang="en-US" sz="2800">
                <a:latin typeface="Calibri"/>
                <a:ea typeface="Calibri"/>
                <a:cs typeface="Calibri"/>
                <a:sym typeface="Calibri"/>
              </a:rPr>
              <a:t>function</a:t>
            </a:r>
            <a:r>
              <a:rPr lang="en-US" sz="2800">
                <a:latin typeface="Calibri"/>
                <a:ea typeface="Calibri"/>
                <a:cs typeface="Calibri"/>
                <a:sym typeface="Calibri"/>
              </a:rPr>
              <a:t> </a:t>
            </a:r>
            <a:r>
              <a:rPr b="1" lang="en-US" sz="2800" u="sng">
                <a:solidFill>
                  <a:srgbClr val="008000"/>
                </a:solidFill>
                <a:latin typeface="Calibri"/>
                <a:ea typeface="Calibri"/>
                <a:cs typeface="Calibri"/>
                <a:sym typeface="Calibri"/>
              </a:rPr>
              <a:t>never returns a double </a:t>
            </a:r>
            <a:r>
              <a:rPr lang="en-US" sz="2800">
                <a:solidFill>
                  <a:srgbClr val="008000"/>
                </a:solidFill>
                <a:latin typeface="Calibri"/>
                <a:ea typeface="Calibri"/>
                <a:cs typeface="Calibri"/>
                <a:sym typeface="Calibri"/>
              </a:rPr>
              <a:t>(</a:t>
            </a:r>
            <a:r>
              <a:rPr b="1" lang="en-US" sz="2800" u="sng">
                <a:solidFill>
                  <a:srgbClr val="008000"/>
                </a:solidFill>
                <a:latin typeface="Calibri"/>
                <a:ea typeface="Calibri"/>
                <a:cs typeface="Calibri"/>
                <a:sym typeface="Calibri"/>
              </a:rPr>
              <a:t>or any other native type</a:t>
            </a:r>
            <a:r>
              <a:rPr lang="en-US" sz="2800">
                <a:solidFill>
                  <a:srgbClr val="008000"/>
                </a:solidFill>
                <a:latin typeface="Calibri"/>
                <a:ea typeface="Calibri"/>
                <a:cs typeface="Calibri"/>
                <a:sym typeface="Calibri"/>
              </a:rPr>
              <a:t>).</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chemeClr val="dk1"/>
              </a:buClr>
              <a:buSzPts val="2800"/>
              <a:buChar char="•"/>
            </a:pPr>
            <a:r>
              <a:rPr lang="en-US" sz="2800">
                <a:latin typeface="Calibri"/>
                <a:ea typeface="Calibri"/>
                <a:cs typeface="Calibri"/>
                <a:sym typeface="Calibri"/>
              </a:rPr>
              <a:t>An operator to add </a:t>
            </a:r>
            <a:r>
              <a:rPr b="1" lang="en-US" sz="2800">
                <a:solidFill>
                  <a:srgbClr val="008000"/>
                </a:solidFill>
                <a:latin typeface="Calibri"/>
                <a:ea typeface="Calibri"/>
                <a:cs typeface="Calibri"/>
                <a:sym typeface="Calibri"/>
              </a:rPr>
              <a:t>Employees should return an Employee</a:t>
            </a:r>
            <a:r>
              <a:rPr lang="en-US" sz="2800">
                <a:latin typeface="Calibri"/>
                <a:ea typeface="Calibri"/>
                <a:cs typeface="Calibri"/>
                <a:sym typeface="Calibri"/>
              </a:rPr>
              <a:t> (</a:t>
            </a:r>
            <a:r>
              <a:rPr lang="en-US" sz="2800" u="sng">
                <a:latin typeface="Calibri"/>
                <a:ea typeface="Calibri"/>
                <a:cs typeface="Calibri"/>
                <a:sym typeface="Calibri"/>
              </a:rPr>
              <a:t>see next slide</a:t>
            </a:r>
            <a:r>
              <a:rPr lang="en-US" sz="2800">
                <a:latin typeface="Calibri"/>
                <a:ea typeface="Calibri"/>
                <a:cs typeface="Calibri"/>
                <a:sym typeface="Calibri"/>
              </a:rPr>
              <a:t>)</a:t>
            </a:r>
            <a:endParaRPr/>
          </a:p>
        </p:txBody>
      </p:sp>
      <p:sp>
        <p:nvSpPr>
          <p:cNvPr id="313" name="Google Shape;313;p3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954156" y="41360"/>
            <a:ext cx="8153400" cy="10254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Extended Example</a:t>
            </a:r>
            <a:endParaRPr/>
          </a:p>
        </p:txBody>
      </p:sp>
      <p:sp>
        <p:nvSpPr>
          <p:cNvPr id="319" name="Google Shape;319;p32"/>
          <p:cNvSpPr txBox="1"/>
          <p:nvPr>
            <p:ph idx="1" type="body"/>
          </p:nvPr>
        </p:nvSpPr>
        <p:spPr>
          <a:xfrm>
            <a:off x="228600" y="1295400"/>
            <a:ext cx="86106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None/>
            </a:pPr>
            <a:r>
              <a:rPr b="1" lang="en-US" sz="2800" u="sng">
                <a:latin typeface="Calibri"/>
                <a:ea typeface="Calibri"/>
                <a:cs typeface="Calibri"/>
                <a:sym typeface="Calibri"/>
              </a:rPr>
              <a:t>Employee class and objects</a:t>
            </a:r>
            <a:endParaRPr/>
          </a:p>
          <a:p>
            <a:pPr indent="-342900" lvl="0" marL="342900" rtl="0" algn="l">
              <a:lnSpc>
                <a:spcPct val="80000"/>
              </a:lnSpc>
              <a:spcBef>
                <a:spcPts val="560"/>
              </a:spcBef>
              <a:spcAft>
                <a:spcPts val="0"/>
              </a:spcAft>
              <a:buClr>
                <a:schemeClr val="dk1"/>
              </a:buClr>
              <a:buSzPts val="2800"/>
              <a:buFont typeface="Arial"/>
              <a:buNone/>
            </a:pPr>
            <a:r>
              <a:t/>
            </a:r>
            <a:endParaRPr b="1" sz="2800" u="sng">
              <a:latin typeface="Calibri"/>
              <a:ea typeface="Calibri"/>
              <a:cs typeface="Calibri"/>
              <a:sym typeface="Calibri"/>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class</a:t>
            </a:r>
            <a:r>
              <a:rPr b="1" lang="en-US" sz="2400">
                <a:latin typeface="Consolas"/>
                <a:ea typeface="Consolas"/>
                <a:cs typeface="Consolas"/>
                <a:sym typeface="Consolas"/>
              </a:rPr>
              <a:t> </a:t>
            </a:r>
            <a:r>
              <a:rPr b="1" lang="en-US" sz="2400">
                <a:solidFill>
                  <a:srgbClr val="B80000"/>
                </a:solidFill>
                <a:latin typeface="Consolas"/>
                <a:ea typeface="Consolas"/>
                <a:cs typeface="Consolas"/>
                <a:sym typeface="Consolas"/>
              </a:rPr>
              <a:t>Employee</a:t>
            </a:r>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a:t>
            </a:r>
            <a:endParaRPr/>
          </a:p>
          <a:p>
            <a:pPr indent="-285750" lvl="1" marL="742950" rtl="0" algn="l">
              <a:lnSpc>
                <a:spcPct val="80000"/>
              </a:lnSpc>
              <a:spcBef>
                <a:spcPts val="480"/>
              </a:spcBef>
              <a:spcAft>
                <a:spcPts val="0"/>
              </a:spcAft>
              <a:buClr>
                <a:srgbClr val="7F7F7F"/>
              </a:buClr>
              <a:buSzPts val="2400"/>
              <a:buFont typeface="Consolas"/>
              <a:buNone/>
            </a:pPr>
            <a:r>
              <a:rPr lang="en-US" sz="2400">
                <a:solidFill>
                  <a:srgbClr val="7F7F7F"/>
                </a:solidFill>
                <a:latin typeface="Consolas"/>
                <a:ea typeface="Consolas"/>
                <a:cs typeface="Consolas"/>
                <a:sym typeface="Consolas"/>
              </a:rPr>
              <a:t>private:</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int idNum;</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double salary;</a:t>
            </a:r>
            <a:endParaRPr/>
          </a:p>
          <a:p>
            <a:pPr indent="-285750" lvl="1" marL="742950" rtl="0" algn="l">
              <a:lnSpc>
                <a:spcPct val="80000"/>
              </a:lnSpc>
              <a:spcBef>
                <a:spcPts val="480"/>
              </a:spcBef>
              <a:spcAft>
                <a:spcPts val="0"/>
              </a:spcAft>
              <a:buClr>
                <a:srgbClr val="7F7F7F"/>
              </a:buClr>
              <a:buSzPts val="2400"/>
              <a:buFont typeface="Consolas"/>
              <a:buNone/>
            </a:pPr>
            <a:r>
              <a:rPr lang="en-US" sz="2400">
                <a:solidFill>
                  <a:srgbClr val="7F7F7F"/>
                </a:solidFill>
                <a:latin typeface="Consolas"/>
                <a:ea typeface="Consolas"/>
                <a:cs typeface="Consolas"/>
                <a:sym typeface="Consolas"/>
              </a:rPr>
              <a:t>public</a:t>
            </a:r>
            <a:r>
              <a:rPr lang="en-US" sz="2400">
                <a:latin typeface="Consolas"/>
                <a:ea typeface="Consolas"/>
                <a:cs typeface="Consolas"/>
                <a:sym typeface="Consolas"/>
              </a:rPr>
              <a:t>:</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Employee(int  id, double salary);</a:t>
            </a:r>
            <a:endParaRPr/>
          </a:p>
          <a:p>
            <a:pPr indent="-285750" lvl="1" marL="742950" rtl="0" algn="l">
              <a:lnSpc>
                <a:spcPct val="80000"/>
              </a:lnSpc>
              <a:spcBef>
                <a:spcPts val="480"/>
              </a:spcBef>
              <a:spcAft>
                <a:spcPts val="0"/>
              </a:spcAft>
              <a:buClr>
                <a:srgbClr val="2C14DE"/>
              </a:buClr>
              <a:buSzPts val="2400"/>
              <a:buFont typeface="Consolas"/>
              <a:buNone/>
            </a:pPr>
            <a:r>
              <a:rPr lang="en-US" sz="2400">
                <a:solidFill>
                  <a:srgbClr val="2C14DE"/>
                </a:solidFill>
                <a:latin typeface="Consolas"/>
                <a:ea typeface="Consolas"/>
                <a:cs typeface="Consolas"/>
                <a:sym typeface="Consolas"/>
              </a:rPr>
              <a:t>	</a:t>
            </a:r>
            <a:r>
              <a:rPr b="1" lang="en-US" sz="2400">
                <a:solidFill>
                  <a:srgbClr val="2C14DE"/>
                </a:solidFill>
                <a:latin typeface="Consolas"/>
                <a:ea typeface="Consolas"/>
                <a:cs typeface="Consolas"/>
                <a:sym typeface="Consolas"/>
              </a:rPr>
              <a:t>Employee operator+ (Employee&amp; emp);</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double getSalary() { return salary; }</a:t>
            </a:r>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a:t>
            </a:r>
            <a:endParaRPr sz="2400">
              <a:solidFill>
                <a:srgbClr val="2C14DE"/>
              </a:solidFill>
              <a:latin typeface="Consolas"/>
              <a:ea typeface="Consolas"/>
              <a:cs typeface="Consolas"/>
              <a:sym typeface="Consolas"/>
            </a:endParaRPr>
          </a:p>
          <a:p>
            <a:pPr indent="-342900" lvl="0" marL="342900" rtl="0" algn="l">
              <a:lnSpc>
                <a:spcPct val="80000"/>
              </a:lnSpc>
              <a:spcBef>
                <a:spcPts val="480"/>
              </a:spcBef>
              <a:spcAft>
                <a:spcPts val="0"/>
              </a:spcAft>
              <a:buClr>
                <a:schemeClr val="dk1"/>
              </a:buClr>
              <a:buSzPts val="2400"/>
              <a:buFont typeface="Arial"/>
              <a:buNone/>
            </a:pPr>
            <a:r>
              <a:t/>
            </a:r>
            <a:endParaRPr sz="2400">
              <a:latin typeface="Consolas"/>
              <a:ea typeface="Consolas"/>
              <a:cs typeface="Consolas"/>
              <a:sym typeface="Consolas"/>
            </a:endParaRPr>
          </a:p>
        </p:txBody>
      </p:sp>
      <p:sp>
        <p:nvSpPr>
          <p:cNvPr id="320" name="Google Shape;320;p3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873429"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Solution Example</a:t>
            </a:r>
            <a:endParaRPr/>
          </a:p>
        </p:txBody>
      </p:sp>
      <p:sp>
        <p:nvSpPr>
          <p:cNvPr id="326" name="Google Shape;326;p33"/>
          <p:cNvSpPr txBox="1"/>
          <p:nvPr/>
        </p:nvSpPr>
        <p:spPr>
          <a:xfrm>
            <a:off x="230256" y="1447800"/>
            <a:ext cx="8686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C14DE"/>
                </a:solidFill>
                <a:latin typeface="Consolas"/>
                <a:ea typeface="Consolas"/>
                <a:cs typeface="Consolas"/>
                <a:sym typeface="Consolas"/>
              </a:rPr>
              <a:t>Employee Employee::operator+(Employee&amp; emp)</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total(999,0);  // dummy values</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total.salary = salary + emp.salary;</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return(total);</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p:txBody>
      </p:sp>
      <p:sp>
        <p:nvSpPr>
          <p:cNvPr id="327" name="Google Shape;327;p3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914400" y="0"/>
            <a:ext cx="8193156"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Client Code for Class Employee</a:t>
            </a:r>
            <a:endParaRPr/>
          </a:p>
        </p:txBody>
      </p:sp>
      <p:sp>
        <p:nvSpPr>
          <p:cNvPr id="333" name="Google Shape;333;p34"/>
          <p:cNvSpPr txBox="1"/>
          <p:nvPr/>
        </p:nvSpPr>
        <p:spPr>
          <a:xfrm>
            <a:off x="304800" y="1447800"/>
            <a:ext cx="8534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void main()</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Clerk(115, 20000.00);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Driver(256, 15500.55);</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Secretary(567, 34200.00);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sum(0, 0.0);</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r>
              <a:rPr b="1" lang="en-US" sz="2400">
                <a:solidFill>
                  <a:srgbClr val="002060"/>
                </a:solidFill>
                <a:latin typeface="Consolas"/>
                <a:ea typeface="Consolas"/>
                <a:cs typeface="Consolas"/>
                <a:sym typeface="Consolas"/>
              </a:rPr>
              <a:t> </a:t>
            </a:r>
            <a:r>
              <a:rPr b="1" lang="en-US" sz="2400">
                <a:solidFill>
                  <a:srgbClr val="2C14DE"/>
                </a:solidFill>
                <a:latin typeface="Consolas"/>
                <a:ea typeface="Consolas"/>
                <a:cs typeface="Consolas"/>
                <a:sym typeface="Consolas"/>
              </a:rPr>
              <a:t>sum = Clerk + Driver + Secretary;</a:t>
            </a:r>
            <a:endParaRPr b="1" sz="2400">
              <a:solidFill>
                <a:srgbClr val="2C14DE"/>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p:txBody>
      </p:sp>
      <p:sp>
        <p:nvSpPr>
          <p:cNvPr id="334" name="Google Shape;334;p3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800"/>
              <a:buFont typeface="Calibri"/>
              <a:buNone/>
            </a:pPr>
            <a:r>
              <a:rPr b="1" lang="en-US" sz="4800">
                <a:solidFill>
                  <a:srgbClr val="C00000"/>
                </a:solidFill>
              </a:rPr>
              <a:t>Invoking Objects</a:t>
            </a:r>
            <a:endParaRPr/>
          </a:p>
        </p:txBody>
      </p:sp>
      <p:sp>
        <p:nvSpPr>
          <p:cNvPr id="340" name="Google Shape;340;p35"/>
          <p:cNvSpPr txBox="1"/>
          <p:nvPr>
            <p:ph idx="1" type="body"/>
          </p:nvPr>
        </p:nvSpPr>
        <p:spPr>
          <a:xfrm>
            <a:off x="127000" y="1188719"/>
            <a:ext cx="8980556" cy="1981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b="1" lang="en-US" sz="2800">
                <a:latin typeface="Calibri"/>
                <a:ea typeface="Calibri"/>
                <a:cs typeface="Calibri"/>
                <a:sym typeface="Calibri"/>
              </a:rPr>
              <a:t>If the </a:t>
            </a:r>
            <a:r>
              <a:rPr b="1" lang="en-US" sz="2800">
                <a:solidFill>
                  <a:srgbClr val="2C14DE"/>
                </a:solidFill>
                <a:latin typeface="Calibri"/>
                <a:ea typeface="Calibri"/>
                <a:cs typeface="Calibri"/>
                <a:sym typeface="Calibri"/>
              </a:rPr>
              <a:t>operator is binary </a:t>
            </a:r>
            <a:r>
              <a:rPr b="1" lang="en-US" sz="2800">
                <a:latin typeface="Calibri"/>
                <a:ea typeface="Calibri"/>
                <a:cs typeface="Calibri"/>
                <a:sym typeface="Calibri"/>
              </a:rPr>
              <a:t>but there is </a:t>
            </a:r>
            <a:r>
              <a:rPr b="1" lang="en-US" sz="2800">
                <a:solidFill>
                  <a:srgbClr val="2C14DE"/>
                </a:solidFill>
                <a:latin typeface="Calibri"/>
                <a:ea typeface="Calibri"/>
                <a:cs typeface="Calibri"/>
                <a:sym typeface="Calibri"/>
              </a:rPr>
              <a:t>only one explicit argument</a:t>
            </a:r>
            <a:r>
              <a:rPr b="1" lang="en-US" sz="2800">
                <a:latin typeface="Calibri"/>
                <a:ea typeface="Calibri"/>
                <a:cs typeface="Calibri"/>
                <a:sym typeface="Calibri"/>
              </a:rPr>
              <a:t>, the ‘</a:t>
            </a:r>
            <a:r>
              <a:rPr b="1" lang="en-US" sz="2800" u="sng">
                <a:solidFill>
                  <a:srgbClr val="D20000"/>
                </a:solidFill>
                <a:latin typeface="Calibri"/>
                <a:ea typeface="Calibri"/>
                <a:cs typeface="Calibri"/>
                <a:sym typeface="Calibri"/>
              </a:rPr>
              <a:t>invoking instance</a:t>
            </a:r>
            <a:r>
              <a:rPr b="1" lang="en-US" sz="2800">
                <a:latin typeface="Calibri"/>
                <a:ea typeface="Calibri"/>
                <a:cs typeface="Calibri"/>
                <a:sym typeface="Calibri"/>
              </a:rPr>
              <a:t>’ is assumed to be the one on the </a:t>
            </a:r>
            <a:r>
              <a:rPr b="1" lang="en-US" sz="2800" u="sng">
                <a:solidFill>
                  <a:srgbClr val="D20000"/>
                </a:solidFill>
                <a:latin typeface="Calibri"/>
                <a:ea typeface="Calibri"/>
                <a:cs typeface="Calibri"/>
                <a:sym typeface="Calibri"/>
              </a:rPr>
              <a:t>left hand side</a:t>
            </a:r>
            <a:r>
              <a:rPr b="1" lang="en-US" sz="2800">
                <a:solidFill>
                  <a:srgbClr val="D20000"/>
                </a:solidFill>
                <a:latin typeface="Calibri"/>
                <a:ea typeface="Calibri"/>
                <a:cs typeface="Calibri"/>
                <a:sym typeface="Calibri"/>
              </a:rPr>
              <a:t> </a:t>
            </a:r>
            <a:r>
              <a:rPr b="1" lang="en-US" sz="2800">
                <a:latin typeface="Calibri"/>
                <a:ea typeface="Calibri"/>
                <a:cs typeface="Calibri"/>
                <a:sym typeface="Calibri"/>
              </a:rPr>
              <a:t>of the </a:t>
            </a:r>
            <a:r>
              <a:rPr b="1" lang="en-US" sz="2800" u="sng">
                <a:latin typeface="Calibri"/>
                <a:ea typeface="Calibri"/>
                <a:cs typeface="Calibri"/>
                <a:sym typeface="Calibri"/>
              </a:rPr>
              <a:t>expression</a:t>
            </a:r>
            <a:r>
              <a:rPr b="1" lang="en-US" sz="2800">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p:txBody>
      </p:sp>
      <p:sp>
        <p:nvSpPr>
          <p:cNvPr id="341" name="Google Shape;341;p35"/>
          <p:cNvSpPr txBox="1"/>
          <p:nvPr/>
        </p:nvSpPr>
        <p:spPr>
          <a:xfrm>
            <a:off x="533400" y="2895600"/>
            <a:ext cx="7086600" cy="347787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olas"/>
                <a:ea typeface="Consolas"/>
                <a:cs typeface="Consolas"/>
                <a:sym typeface="Consolas"/>
              </a:rPr>
              <a:t>class Date</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public:  // member functions</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Date operator=(Date&amp; 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int main (void)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s1 = s2;  // instead of s1.operator=(s2);</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b="1" sz="2800">
              <a:solidFill>
                <a:schemeClr val="dk1"/>
              </a:solidFill>
              <a:latin typeface="Consolas"/>
              <a:ea typeface="Consolas"/>
              <a:cs typeface="Consolas"/>
              <a:sym typeface="Consolas"/>
            </a:endParaRPr>
          </a:p>
        </p:txBody>
      </p:sp>
      <p:sp>
        <p:nvSpPr>
          <p:cNvPr id="342" name="Google Shape;342;p3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5"/>
          <p:cNvSpPr/>
          <p:nvPr/>
        </p:nvSpPr>
        <p:spPr>
          <a:xfrm>
            <a:off x="257130" y="3219855"/>
            <a:ext cx="842096" cy="2538919"/>
          </a:xfrm>
          <a:custGeom>
            <a:rect b="b" l="l" r="r" t="t"/>
            <a:pathLst>
              <a:path extrusionOk="0" h="2538919" w="842096">
                <a:moveTo>
                  <a:pt x="842096" y="2538919"/>
                </a:moveTo>
                <a:cubicBezTo>
                  <a:pt x="466770" y="1918781"/>
                  <a:pt x="91444" y="1298643"/>
                  <a:pt x="15244" y="875490"/>
                </a:cubicBezTo>
                <a:cubicBezTo>
                  <a:pt x="-60956" y="452337"/>
                  <a:pt x="161970" y="226168"/>
                  <a:pt x="384896" y="0"/>
                </a:cubicBezTo>
              </a:path>
            </a:pathLst>
          </a:custGeom>
          <a:noFill/>
          <a:ln cap="flat" cmpd="sng" w="25400">
            <a:solidFill>
              <a:srgbClr val="D2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5"/>
          <p:cNvSpPr/>
          <p:nvPr/>
        </p:nvSpPr>
        <p:spPr>
          <a:xfrm>
            <a:off x="2023353" y="4143983"/>
            <a:ext cx="2999372" cy="1605064"/>
          </a:xfrm>
          <a:custGeom>
            <a:rect b="b" l="l" r="r" t="t"/>
            <a:pathLst>
              <a:path extrusionOk="0" h="1605064" w="2999372">
                <a:moveTo>
                  <a:pt x="0" y="1605064"/>
                </a:moveTo>
                <a:cubicBezTo>
                  <a:pt x="1267838" y="1359440"/>
                  <a:pt x="2535677" y="1113817"/>
                  <a:pt x="2889115" y="846306"/>
                </a:cubicBezTo>
                <a:cubicBezTo>
                  <a:pt x="3242553" y="578795"/>
                  <a:pt x="2681591" y="289397"/>
                  <a:pt x="2120630" y="0"/>
                </a:cubicBezTo>
              </a:path>
            </a:pathLst>
          </a:custGeom>
          <a:noFill/>
          <a:ln cap="flat" cmpd="sng" w="25400">
            <a:solidFill>
              <a:srgbClr val="2C14D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5257800" y="228600"/>
            <a:ext cx="3657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2800"/>
              <a:buFont typeface="Calibri"/>
              <a:buNone/>
            </a:pPr>
            <a:r>
              <a:rPr b="1" lang="en-US" sz="2800" u="sng">
                <a:solidFill>
                  <a:srgbClr val="B80000"/>
                </a:solidFill>
              </a:rPr>
              <a:t>Non-member Operator Overloading Function</a:t>
            </a:r>
            <a:endParaRPr/>
          </a:p>
        </p:txBody>
      </p:sp>
      <p:pic>
        <p:nvPicPr>
          <p:cNvPr id="350" name="Google Shape;350;p36"/>
          <p:cNvPicPr preferRelativeResize="0"/>
          <p:nvPr/>
        </p:nvPicPr>
        <p:blipFill rotWithShape="1">
          <a:blip r:embed="rId3">
            <a:alphaModFix/>
          </a:blip>
          <a:srcRect b="0" l="0" r="0" t="0"/>
          <a:stretch/>
        </p:blipFill>
        <p:spPr>
          <a:xfrm>
            <a:off x="152400" y="0"/>
            <a:ext cx="4876800" cy="68669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838200" y="0"/>
            <a:ext cx="83058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5400"/>
              <a:buFont typeface="Calibri"/>
              <a:buNone/>
            </a:pPr>
            <a:r>
              <a:rPr b="1" lang="en-US" sz="5400">
                <a:solidFill>
                  <a:srgbClr val="B80000"/>
                </a:solidFill>
              </a:rPr>
              <a:t>The Answer (double+object)</a:t>
            </a:r>
            <a:endParaRPr/>
          </a:p>
        </p:txBody>
      </p:sp>
      <p:sp>
        <p:nvSpPr>
          <p:cNvPr id="356" name="Google Shape;356;p37"/>
          <p:cNvSpPr txBox="1"/>
          <p:nvPr>
            <p:ph idx="1" type="body"/>
          </p:nvPr>
        </p:nvSpPr>
        <p:spPr>
          <a:xfrm>
            <a:off x="85252" y="1173934"/>
            <a:ext cx="8906347" cy="56078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800"/>
              <a:buChar char="•"/>
            </a:pPr>
            <a:r>
              <a:rPr lang="en-US" sz="2800">
                <a:solidFill>
                  <a:srgbClr val="7F7F7F"/>
                </a:solidFill>
                <a:latin typeface="Calibri"/>
                <a:ea typeface="Calibri"/>
                <a:cs typeface="Calibri"/>
                <a:sym typeface="Calibri"/>
              </a:rPr>
              <a:t>We </a:t>
            </a:r>
            <a:r>
              <a:rPr b="1" lang="en-US" sz="2800">
                <a:solidFill>
                  <a:srgbClr val="7F7F7F"/>
                </a:solidFill>
                <a:latin typeface="Calibri"/>
                <a:ea typeface="Calibri"/>
                <a:cs typeface="Calibri"/>
                <a:sym typeface="Calibri"/>
              </a:rPr>
              <a:t>cannot overload</a:t>
            </a:r>
            <a:r>
              <a:rPr lang="en-US" sz="2800">
                <a:solidFill>
                  <a:srgbClr val="7F7F7F"/>
                </a:solidFill>
                <a:latin typeface="Calibri"/>
                <a:ea typeface="Calibri"/>
                <a:cs typeface="Calibri"/>
                <a:sym typeface="Calibri"/>
              </a:rPr>
              <a:t> </a:t>
            </a:r>
            <a:r>
              <a:rPr b="1" lang="en-US" sz="2800">
                <a:solidFill>
                  <a:srgbClr val="7F7F7F"/>
                </a:solidFill>
                <a:latin typeface="Calibri"/>
                <a:ea typeface="Calibri"/>
                <a:cs typeface="Calibri"/>
                <a:sym typeface="Calibri"/>
              </a:rPr>
              <a:t>+</a:t>
            </a:r>
            <a:r>
              <a:rPr lang="en-US" sz="2800">
                <a:solidFill>
                  <a:srgbClr val="7F7F7F"/>
                </a:solidFill>
                <a:latin typeface="Calibri"/>
                <a:ea typeface="Calibri"/>
                <a:cs typeface="Calibri"/>
                <a:sym typeface="Calibri"/>
              </a:rPr>
              <a:t> for a </a:t>
            </a:r>
            <a:r>
              <a:rPr b="1" lang="en-US" sz="2800">
                <a:solidFill>
                  <a:srgbClr val="7F7F7F"/>
                </a:solidFill>
                <a:latin typeface="Calibri"/>
                <a:ea typeface="Calibri"/>
                <a:cs typeface="Calibri"/>
                <a:sym typeface="Calibri"/>
              </a:rPr>
              <a:t>double (a native type)</a:t>
            </a:r>
            <a:endParaRPr/>
          </a:p>
          <a:p>
            <a:pPr indent="-165100" lvl="0" marL="342900" rtl="0" algn="l">
              <a:spcBef>
                <a:spcPts val="560"/>
              </a:spcBef>
              <a:spcAft>
                <a:spcPts val="0"/>
              </a:spcAft>
              <a:buClr>
                <a:schemeClr val="dk1"/>
              </a:buClr>
              <a:buSzPts val="2800"/>
              <a:buNone/>
            </a:pPr>
            <a:r>
              <a:t/>
            </a:r>
            <a:endParaRPr sz="2800">
              <a:solidFill>
                <a:srgbClr val="7F7F7F"/>
              </a:solidFill>
              <a:latin typeface="Calibri"/>
              <a:ea typeface="Calibri"/>
              <a:cs typeface="Calibri"/>
              <a:sym typeface="Calibri"/>
            </a:endParaRPr>
          </a:p>
          <a:p>
            <a:pPr indent="-342900" lvl="0" marL="342900" rtl="0" algn="just">
              <a:spcBef>
                <a:spcPts val="560"/>
              </a:spcBef>
              <a:spcAft>
                <a:spcPts val="0"/>
              </a:spcAft>
              <a:buClr>
                <a:srgbClr val="7F7F7F"/>
              </a:buClr>
              <a:buSzPts val="2800"/>
              <a:buChar char="•"/>
            </a:pPr>
            <a:r>
              <a:rPr lang="en-US" sz="2800">
                <a:solidFill>
                  <a:srgbClr val="7F7F7F"/>
                </a:solidFill>
                <a:latin typeface="Calibri"/>
                <a:ea typeface="Calibri"/>
                <a:cs typeface="Calibri"/>
                <a:sym typeface="Calibri"/>
              </a:rPr>
              <a:t>The </a:t>
            </a:r>
            <a:r>
              <a:rPr b="1" lang="en-US" sz="2800" u="sng">
                <a:solidFill>
                  <a:srgbClr val="7F7F7F"/>
                </a:solidFill>
                <a:latin typeface="Calibri"/>
                <a:ea typeface="Calibri"/>
                <a:cs typeface="Calibri"/>
                <a:sym typeface="Calibri"/>
              </a:rPr>
              <a:t>real solution </a:t>
            </a:r>
            <a:r>
              <a:rPr lang="en-US" sz="2800">
                <a:solidFill>
                  <a:srgbClr val="7F7F7F"/>
                </a:solidFill>
                <a:latin typeface="Calibri"/>
                <a:ea typeface="Calibri"/>
                <a:cs typeface="Calibri"/>
                <a:sym typeface="Calibri"/>
              </a:rPr>
              <a:t>is to </a:t>
            </a:r>
            <a:r>
              <a:rPr b="1" lang="en-US" sz="2800">
                <a:solidFill>
                  <a:srgbClr val="7F7F7F"/>
                </a:solidFill>
                <a:latin typeface="Calibri"/>
                <a:ea typeface="Calibri"/>
                <a:cs typeface="Calibri"/>
                <a:sym typeface="Calibri"/>
              </a:rPr>
              <a:t>make sure</a:t>
            </a:r>
            <a:r>
              <a:rPr lang="en-US" sz="2800">
                <a:solidFill>
                  <a:srgbClr val="7F7F7F"/>
                </a:solidFill>
                <a:latin typeface="Calibri"/>
                <a:ea typeface="Calibri"/>
                <a:cs typeface="Calibri"/>
                <a:sym typeface="Calibri"/>
              </a:rPr>
              <a:t> that your </a:t>
            </a:r>
            <a:r>
              <a:rPr b="1" lang="en-US" sz="2800">
                <a:solidFill>
                  <a:srgbClr val="7F7F7F"/>
                </a:solidFill>
                <a:latin typeface="Calibri"/>
                <a:ea typeface="Calibri"/>
                <a:cs typeface="Calibri"/>
                <a:sym typeface="Calibri"/>
              </a:rPr>
              <a:t>operator+</a:t>
            </a:r>
            <a:r>
              <a:rPr lang="en-US" sz="2800">
                <a:solidFill>
                  <a:srgbClr val="7F7F7F"/>
                </a:solidFill>
                <a:latin typeface="Calibri"/>
                <a:ea typeface="Calibri"/>
                <a:cs typeface="Calibri"/>
                <a:sym typeface="Calibri"/>
              </a:rPr>
              <a:t> </a:t>
            </a:r>
            <a:r>
              <a:rPr b="1" lang="en-US" sz="2800">
                <a:solidFill>
                  <a:srgbClr val="7F7F7F"/>
                </a:solidFill>
                <a:latin typeface="Calibri"/>
                <a:ea typeface="Calibri"/>
                <a:cs typeface="Calibri"/>
                <a:sym typeface="Calibri"/>
              </a:rPr>
              <a:t>function</a:t>
            </a:r>
            <a:r>
              <a:rPr lang="en-US" sz="2800">
                <a:solidFill>
                  <a:srgbClr val="7F7F7F"/>
                </a:solidFill>
                <a:latin typeface="Calibri"/>
                <a:ea typeface="Calibri"/>
                <a:cs typeface="Calibri"/>
                <a:sym typeface="Calibri"/>
              </a:rPr>
              <a:t> </a:t>
            </a:r>
            <a:r>
              <a:rPr b="1" lang="en-US" sz="2800" u="sng">
                <a:solidFill>
                  <a:srgbClr val="7F7F7F"/>
                </a:solidFill>
                <a:latin typeface="Calibri"/>
                <a:ea typeface="Calibri"/>
                <a:cs typeface="Calibri"/>
                <a:sym typeface="Calibri"/>
              </a:rPr>
              <a:t>never returns a double </a:t>
            </a:r>
            <a:r>
              <a:rPr lang="en-US" sz="2800">
                <a:solidFill>
                  <a:srgbClr val="7F7F7F"/>
                </a:solidFill>
                <a:latin typeface="Calibri"/>
                <a:ea typeface="Calibri"/>
                <a:cs typeface="Calibri"/>
                <a:sym typeface="Calibri"/>
              </a:rPr>
              <a:t>(</a:t>
            </a:r>
            <a:r>
              <a:rPr b="1" lang="en-US" sz="2800" u="sng">
                <a:solidFill>
                  <a:srgbClr val="7F7F7F"/>
                </a:solidFill>
                <a:latin typeface="Calibri"/>
                <a:ea typeface="Calibri"/>
                <a:cs typeface="Calibri"/>
                <a:sym typeface="Calibri"/>
              </a:rPr>
              <a:t>or any other native type</a:t>
            </a:r>
            <a:r>
              <a:rPr lang="en-US" sz="2800">
                <a:solidFill>
                  <a:srgbClr val="7F7F7F"/>
                </a:solidFill>
                <a:latin typeface="Calibri"/>
                <a:ea typeface="Calibri"/>
                <a:cs typeface="Calibri"/>
                <a:sym typeface="Calibri"/>
              </a:rPr>
              <a:t>).</a:t>
            </a:r>
            <a:endParaRPr/>
          </a:p>
          <a:p>
            <a:pPr indent="-165100" lvl="0" marL="342900" rtl="0" algn="l">
              <a:spcBef>
                <a:spcPts val="560"/>
              </a:spcBef>
              <a:spcAft>
                <a:spcPts val="0"/>
              </a:spcAft>
              <a:buClr>
                <a:schemeClr val="dk1"/>
              </a:buClr>
              <a:buSzPts val="2800"/>
              <a:buNone/>
            </a:pPr>
            <a:r>
              <a:t/>
            </a:r>
            <a:endParaRPr sz="2800">
              <a:solidFill>
                <a:srgbClr val="7F7F7F"/>
              </a:solidFill>
              <a:latin typeface="Calibri"/>
              <a:ea typeface="Calibri"/>
              <a:cs typeface="Calibri"/>
              <a:sym typeface="Calibri"/>
            </a:endParaRPr>
          </a:p>
          <a:p>
            <a:pPr indent="-342900" lvl="0" marL="342900" rtl="0" algn="just">
              <a:spcBef>
                <a:spcPts val="560"/>
              </a:spcBef>
              <a:spcAft>
                <a:spcPts val="0"/>
              </a:spcAft>
              <a:buClr>
                <a:srgbClr val="7F7F7F"/>
              </a:buClr>
              <a:buSzPts val="2800"/>
              <a:buChar char="•"/>
            </a:pPr>
            <a:r>
              <a:rPr lang="en-US" sz="2800">
                <a:solidFill>
                  <a:srgbClr val="7F7F7F"/>
                </a:solidFill>
                <a:latin typeface="Calibri"/>
                <a:ea typeface="Calibri"/>
                <a:cs typeface="Calibri"/>
                <a:sym typeface="Calibri"/>
              </a:rPr>
              <a:t>An operator to add </a:t>
            </a:r>
            <a:r>
              <a:rPr b="1" lang="en-US" sz="2800">
                <a:solidFill>
                  <a:srgbClr val="7F7F7F"/>
                </a:solidFill>
                <a:latin typeface="Calibri"/>
                <a:ea typeface="Calibri"/>
                <a:cs typeface="Calibri"/>
                <a:sym typeface="Calibri"/>
              </a:rPr>
              <a:t>Employees should return an Employee</a:t>
            </a:r>
            <a:r>
              <a:rPr lang="en-US" sz="2800">
                <a:solidFill>
                  <a:srgbClr val="7F7F7F"/>
                </a:solidFill>
                <a:latin typeface="Calibri"/>
                <a:ea typeface="Calibri"/>
                <a:cs typeface="Calibri"/>
                <a:sym typeface="Calibri"/>
              </a:rPr>
              <a:t> (</a:t>
            </a:r>
            <a:r>
              <a:rPr lang="en-US" sz="2800" u="sng">
                <a:solidFill>
                  <a:srgbClr val="7F7F7F"/>
                </a:solidFill>
                <a:latin typeface="Calibri"/>
                <a:ea typeface="Calibri"/>
                <a:cs typeface="Calibri"/>
                <a:sym typeface="Calibri"/>
              </a:rPr>
              <a:t>see next slide</a:t>
            </a:r>
            <a:r>
              <a:rPr lang="en-US" sz="2800">
                <a:solidFill>
                  <a:srgbClr val="7F7F7F"/>
                </a:solidFill>
                <a:latin typeface="Calibri"/>
                <a:ea typeface="Calibri"/>
                <a:cs typeface="Calibri"/>
                <a:sym typeface="Calibri"/>
              </a:rPr>
              <a:t>)</a:t>
            </a:r>
            <a:endParaRPr/>
          </a:p>
          <a:p>
            <a:pPr indent="-165100" lvl="0" marL="342900" rtl="0" algn="just">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rgbClr val="008000"/>
              </a:buClr>
              <a:buSzPts val="2800"/>
              <a:buChar char="•"/>
            </a:pPr>
            <a:r>
              <a:rPr b="1" lang="en-US" sz="2800" u="sng">
                <a:solidFill>
                  <a:srgbClr val="008000"/>
                </a:solidFill>
                <a:latin typeface="Calibri"/>
                <a:ea typeface="Calibri"/>
                <a:cs typeface="Calibri"/>
                <a:sym typeface="Calibri"/>
              </a:rPr>
              <a:t>Solution 2:</a:t>
            </a:r>
            <a:r>
              <a:rPr b="1" lang="en-US" sz="2800">
                <a:solidFill>
                  <a:srgbClr val="008000"/>
                </a:solidFill>
                <a:latin typeface="Calibri"/>
                <a:ea typeface="Calibri"/>
                <a:cs typeface="Calibri"/>
                <a:sym typeface="Calibri"/>
              </a:rPr>
              <a:t> </a:t>
            </a:r>
            <a:r>
              <a:rPr b="1" lang="en-US" sz="2800">
                <a:solidFill>
                  <a:srgbClr val="2C14DE"/>
                </a:solidFill>
                <a:latin typeface="Calibri"/>
                <a:ea typeface="Calibri"/>
                <a:cs typeface="Calibri"/>
                <a:sym typeface="Calibri"/>
              </a:rPr>
              <a:t>make a non-member operator overloading function.</a:t>
            </a:r>
            <a:endParaRPr/>
          </a:p>
        </p:txBody>
      </p:sp>
      <p:sp>
        <p:nvSpPr>
          <p:cNvPr id="357" name="Google Shape;357;p3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39756" y="0"/>
            <a:ext cx="9104244" cy="1066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20000"/>
              </a:buClr>
              <a:buSzPts val="4400"/>
              <a:buFont typeface="Calibri"/>
              <a:buNone/>
            </a:pPr>
            <a:r>
              <a:rPr b="1" lang="en-US">
                <a:solidFill>
                  <a:srgbClr val="D20000"/>
                </a:solidFill>
              </a:rPr>
              <a:t>Assignment Operator =</a:t>
            </a:r>
            <a:endParaRPr/>
          </a:p>
        </p:txBody>
      </p:sp>
      <p:sp>
        <p:nvSpPr>
          <p:cNvPr id="364" name="Google Shape;364;p3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38"/>
          <p:cNvSpPr/>
          <p:nvPr/>
        </p:nvSpPr>
        <p:spPr>
          <a:xfrm>
            <a:off x="39756" y="1140228"/>
            <a:ext cx="8951844" cy="4647426"/>
          </a:xfrm>
          <a:prstGeom prst="rect">
            <a:avLst/>
          </a:prstGeom>
          <a:noFill/>
          <a:ln>
            <a:noFill/>
          </a:ln>
        </p:spPr>
        <p:txBody>
          <a:bodyPr anchorCtr="0" anchor="t" bIns="45700" lIns="91425" spcFirstLastPara="1" rIns="91425" wrap="square" tIns="45700">
            <a:spAutoFit/>
          </a:bodyPr>
          <a:lstStyle/>
          <a:p>
            <a:pPr indent="-269875" lvl="0" marL="269875" marR="0" rtl="0" algn="just">
              <a:spcBef>
                <a:spcPts val="0"/>
              </a:spcBef>
              <a:spcAft>
                <a:spcPts val="0"/>
              </a:spcAft>
              <a:buClr>
                <a:schemeClr val="dk1"/>
              </a:buClr>
              <a:buSzPts val="3000"/>
              <a:buFont typeface="Arial"/>
              <a:buChar char="•"/>
            </a:pPr>
            <a:r>
              <a:rPr b="1" lang="en-US" sz="3000">
                <a:solidFill>
                  <a:schemeClr val="dk1"/>
                </a:solidFill>
                <a:latin typeface="Calibri"/>
                <a:ea typeface="Calibri"/>
                <a:cs typeface="Calibri"/>
                <a:sym typeface="Calibri"/>
              </a:rPr>
              <a:t>Operator</a:t>
            </a:r>
            <a:r>
              <a:rPr lang="en-US" sz="3000">
                <a:solidFill>
                  <a:schemeClr val="dk1"/>
                </a:solidFill>
                <a:latin typeface="Calibri"/>
                <a:ea typeface="Calibri"/>
                <a:cs typeface="Calibri"/>
                <a:sym typeface="Calibri"/>
              </a:rPr>
              <a:t> </a:t>
            </a:r>
            <a:r>
              <a:rPr b="1" lang="en-US" sz="3000">
                <a:solidFill>
                  <a:srgbClr val="D20000"/>
                </a:solidFill>
                <a:latin typeface="Calibri"/>
                <a:ea typeface="Calibri"/>
                <a:cs typeface="Calibri"/>
                <a:sym typeface="Calibri"/>
              </a:rPr>
              <a:t>=</a:t>
            </a:r>
            <a:r>
              <a:rPr lang="en-US" sz="3000">
                <a:solidFill>
                  <a:srgbClr val="D20000"/>
                </a:solidFill>
                <a:latin typeface="Calibri"/>
                <a:ea typeface="Calibri"/>
                <a:cs typeface="Calibri"/>
                <a:sym typeface="Calibri"/>
              </a:rPr>
              <a:t> </a:t>
            </a:r>
            <a:r>
              <a:rPr lang="en-US" sz="3000">
                <a:solidFill>
                  <a:schemeClr val="dk1"/>
                </a:solidFill>
                <a:latin typeface="Calibri"/>
                <a:ea typeface="Calibri"/>
                <a:cs typeface="Calibri"/>
                <a:sym typeface="Calibri"/>
              </a:rPr>
              <a:t>is </a:t>
            </a:r>
            <a:r>
              <a:rPr b="1" lang="en-US" sz="3000" u="sng">
                <a:solidFill>
                  <a:srgbClr val="D20000"/>
                </a:solidFill>
                <a:latin typeface="Calibri"/>
                <a:ea typeface="Calibri"/>
                <a:cs typeface="Calibri"/>
                <a:sym typeface="Calibri"/>
              </a:rPr>
              <a:t>overloaded implicitly </a:t>
            </a:r>
            <a:r>
              <a:rPr b="1" lang="en-US" sz="3000">
                <a:solidFill>
                  <a:srgbClr val="2C14DE"/>
                </a:solidFill>
                <a:latin typeface="Calibri"/>
                <a:ea typeface="Calibri"/>
                <a:cs typeface="Calibri"/>
                <a:sym typeface="Calibri"/>
              </a:rPr>
              <a:t>for every class</a:t>
            </a:r>
            <a:r>
              <a:rPr lang="en-US" sz="3000">
                <a:solidFill>
                  <a:schemeClr val="dk1"/>
                </a:solidFill>
                <a:latin typeface="Calibri"/>
                <a:ea typeface="Calibri"/>
                <a:cs typeface="Calibri"/>
                <a:sym typeface="Calibri"/>
              </a:rPr>
              <a:t>, so they </a:t>
            </a:r>
            <a:r>
              <a:rPr b="1" lang="en-US" sz="3000">
                <a:solidFill>
                  <a:schemeClr val="dk1"/>
                </a:solidFill>
                <a:latin typeface="Calibri"/>
                <a:ea typeface="Calibri"/>
                <a:cs typeface="Calibri"/>
                <a:sym typeface="Calibri"/>
              </a:rPr>
              <a:t>can be used </a:t>
            </a:r>
            <a:r>
              <a:rPr lang="en-US" sz="3000">
                <a:solidFill>
                  <a:schemeClr val="dk1"/>
                </a:solidFill>
                <a:latin typeface="Calibri"/>
                <a:ea typeface="Calibri"/>
                <a:cs typeface="Calibri"/>
                <a:sym typeface="Calibri"/>
              </a:rPr>
              <a:t>for </a:t>
            </a:r>
            <a:r>
              <a:rPr b="1" lang="en-US" sz="3000">
                <a:solidFill>
                  <a:schemeClr val="dk1"/>
                </a:solidFill>
                <a:latin typeface="Calibri"/>
                <a:ea typeface="Calibri"/>
                <a:cs typeface="Calibri"/>
                <a:sym typeface="Calibri"/>
              </a:rPr>
              <a:t>each class objects</a:t>
            </a: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000">
              <a:solidFill>
                <a:schemeClr val="dk1"/>
              </a:solidFill>
              <a:latin typeface="Calibri"/>
              <a:ea typeface="Calibri"/>
              <a:cs typeface="Calibri"/>
              <a:sym typeface="Calibri"/>
            </a:endParaRPr>
          </a:p>
          <a:p>
            <a:pPr indent="-269875" lvl="0" marL="269875" marR="0" rtl="0" algn="just">
              <a:spcBef>
                <a:spcPts val="0"/>
              </a:spcBef>
              <a:spcAft>
                <a:spcPts val="0"/>
              </a:spcAft>
              <a:buClr>
                <a:srgbClr val="D20000"/>
              </a:buClr>
              <a:buSzPts val="3000"/>
              <a:buFont typeface="Arial"/>
              <a:buChar char="•"/>
            </a:pPr>
            <a:r>
              <a:rPr b="1" lang="en-US" sz="3000">
                <a:solidFill>
                  <a:srgbClr val="D20000"/>
                </a:solidFill>
                <a:latin typeface="Calibri"/>
                <a:ea typeface="Calibri"/>
                <a:cs typeface="Calibri"/>
                <a:sym typeface="Calibri"/>
              </a:rPr>
              <a:t>operator = </a:t>
            </a:r>
            <a:r>
              <a:rPr b="1" lang="en-US" sz="3000">
                <a:solidFill>
                  <a:srgbClr val="2C14DE"/>
                </a:solidFill>
                <a:latin typeface="Calibri"/>
                <a:ea typeface="Calibri"/>
                <a:cs typeface="Calibri"/>
                <a:sym typeface="Calibri"/>
              </a:rPr>
              <a:t>performs member-wise copy </a:t>
            </a:r>
            <a:r>
              <a:rPr lang="en-US" sz="3000">
                <a:solidFill>
                  <a:schemeClr val="dk1"/>
                </a:solidFill>
                <a:latin typeface="Calibri"/>
                <a:ea typeface="Calibri"/>
                <a:cs typeface="Calibri"/>
                <a:sym typeface="Calibri"/>
              </a:rPr>
              <a:t>of the </a:t>
            </a:r>
            <a:r>
              <a:rPr b="1" lang="en-US" sz="3000">
                <a:solidFill>
                  <a:schemeClr val="dk1"/>
                </a:solidFill>
                <a:latin typeface="Calibri"/>
                <a:ea typeface="Calibri"/>
                <a:cs typeface="Calibri"/>
                <a:sym typeface="Calibri"/>
              </a:rPr>
              <a:t>data members</a:t>
            </a: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79375" lvl="0" marL="269875" marR="0" rtl="0" algn="just">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a:p>
            <a:pPr indent="-269875" lvl="0" marL="269875" marR="0" rtl="0" algn="just">
              <a:spcBef>
                <a:spcPts val="0"/>
              </a:spcBef>
              <a:spcAft>
                <a:spcPts val="0"/>
              </a:spcAft>
              <a:buClr>
                <a:schemeClr val="dk1"/>
              </a:buClr>
              <a:buSzPts val="3000"/>
              <a:buFont typeface="Arial"/>
              <a:buChar char="•"/>
            </a:pPr>
            <a:r>
              <a:rPr b="1" lang="en-US" sz="3000">
                <a:solidFill>
                  <a:schemeClr val="dk1"/>
                </a:solidFill>
                <a:latin typeface="Calibri"/>
                <a:ea typeface="Calibri"/>
                <a:cs typeface="Calibri"/>
                <a:sym typeface="Calibri"/>
              </a:rPr>
              <a:t>However</a:t>
            </a:r>
            <a:r>
              <a:rPr lang="en-US" sz="3000">
                <a:solidFill>
                  <a:schemeClr val="dk1"/>
                </a:solidFill>
                <a:latin typeface="Calibri"/>
                <a:ea typeface="Calibri"/>
                <a:cs typeface="Calibri"/>
                <a:sym typeface="Calibri"/>
              </a:rPr>
              <a:t>, there is a </a:t>
            </a:r>
            <a:r>
              <a:rPr b="1" lang="en-US" sz="3000">
                <a:solidFill>
                  <a:srgbClr val="2C14DE"/>
                </a:solidFill>
                <a:latin typeface="Calibri"/>
                <a:ea typeface="Calibri"/>
                <a:cs typeface="Calibri"/>
                <a:sym typeface="Calibri"/>
              </a:rPr>
              <a:t>problem with implicitly overloaded operator</a:t>
            </a:r>
            <a:r>
              <a:rPr lang="en-US" sz="3000">
                <a:solidFill>
                  <a:schemeClr val="dk1"/>
                </a:solidFill>
                <a:latin typeface="Calibri"/>
                <a:ea typeface="Calibri"/>
                <a:cs typeface="Calibri"/>
                <a:sym typeface="Calibri"/>
              </a:rPr>
              <a:t>…(see next slide)</a:t>
            </a:r>
            <a:endParaRPr b="1" i="1" sz="30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92075" lvl="0" marL="269875"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74544" y="0"/>
            <a:ext cx="9296400" cy="685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rPr>
              <a:t>Using implicit Overloaded Assignment Operator</a:t>
            </a:r>
            <a:endParaRPr/>
          </a:p>
        </p:txBody>
      </p:sp>
      <p:sp>
        <p:nvSpPr>
          <p:cNvPr id="372" name="Google Shape;372;p39"/>
          <p:cNvSpPr/>
          <p:nvPr/>
        </p:nvSpPr>
        <p:spPr>
          <a:xfrm>
            <a:off x="0" y="682336"/>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3" name="Google Shape;373;p39"/>
          <p:cNvPicPr preferRelativeResize="0"/>
          <p:nvPr/>
        </p:nvPicPr>
        <p:blipFill rotWithShape="1">
          <a:blip r:embed="rId3">
            <a:alphaModFix/>
          </a:blip>
          <a:srcRect b="0" l="0" r="0" t="0"/>
          <a:stretch/>
        </p:blipFill>
        <p:spPr>
          <a:xfrm>
            <a:off x="228600" y="728055"/>
            <a:ext cx="7548950" cy="59775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4294967295" type="title"/>
          </p:nvPr>
        </p:nvSpPr>
        <p:spPr>
          <a:xfrm>
            <a:off x="914400" y="26406"/>
            <a:ext cx="8197913" cy="10403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latin typeface="Calibri"/>
                <a:ea typeface="Calibri"/>
                <a:cs typeface="Calibri"/>
                <a:sym typeface="Calibri"/>
              </a:rPr>
              <a:t>Operator Overloading</a:t>
            </a:r>
            <a:endParaRPr/>
          </a:p>
        </p:txBody>
      </p:sp>
      <p:sp>
        <p:nvSpPr>
          <p:cNvPr id="106" name="Google Shape;106;p4"/>
          <p:cNvSpPr txBox="1"/>
          <p:nvPr>
            <p:ph idx="4294967295" type="body"/>
          </p:nvPr>
        </p:nvSpPr>
        <p:spPr>
          <a:xfrm>
            <a:off x="73093" y="1112519"/>
            <a:ext cx="9001125" cy="5669281"/>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000"/>
              <a:buChar char="•"/>
            </a:pPr>
            <a:r>
              <a:rPr b="1" lang="en-US" sz="3000">
                <a:latin typeface="Calibri"/>
                <a:ea typeface="Calibri"/>
                <a:cs typeface="Calibri"/>
                <a:sym typeface="Calibri"/>
              </a:rPr>
              <a:t>The </a:t>
            </a:r>
            <a:r>
              <a:rPr b="1" lang="en-US" sz="3000">
                <a:solidFill>
                  <a:srgbClr val="2C14DE"/>
                </a:solidFill>
                <a:latin typeface="Calibri"/>
                <a:ea typeface="Calibri"/>
                <a:cs typeface="Calibri"/>
                <a:sym typeface="Calibri"/>
              </a:rPr>
              <a:t>method </a:t>
            </a:r>
            <a:r>
              <a:rPr b="1" lang="en-US" sz="3000">
                <a:latin typeface="Calibri"/>
                <a:ea typeface="Calibri"/>
                <a:cs typeface="Calibri"/>
                <a:sym typeface="Calibri"/>
              </a:rPr>
              <a:t>of </a:t>
            </a:r>
            <a:r>
              <a:rPr b="1" lang="en-US" sz="3000">
                <a:solidFill>
                  <a:srgbClr val="2C14DE"/>
                </a:solidFill>
                <a:latin typeface="Calibri"/>
                <a:ea typeface="Calibri"/>
                <a:cs typeface="Calibri"/>
                <a:sym typeface="Calibri"/>
              </a:rPr>
              <a:t>defining </a:t>
            </a:r>
            <a:r>
              <a:rPr b="1" lang="en-US" sz="3000" u="sng">
                <a:solidFill>
                  <a:srgbClr val="2C14DE"/>
                </a:solidFill>
                <a:latin typeface="Calibri"/>
                <a:ea typeface="Calibri"/>
                <a:cs typeface="Calibri"/>
                <a:sym typeface="Calibri"/>
              </a:rPr>
              <a:t>additional meanings</a:t>
            </a:r>
            <a:r>
              <a:rPr b="1" lang="en-US" sz="3000">
                <a:solidFill>
                  <a:srgbClr val="2C14DE"/>
                </a:solidFill>
                <a:latin typeface="Calibri"/>
                <a:ea typeface="Calibri"/>
                <a:cs typeface="Calibri"/>
                <a:sym typeface="Calibri"/>
              </a:rPr>
              <a:t> </a:t>
            </a:r>
            <a:r>
              <a:rPr b="1" lang="en-US" sz="3000">
                <a:latin typeface="Calibri"/>
                <a:ea typeface="Calibri"/>
                <a:cs typeface="Calibri"/>
                <a:sym typeface="Calibri"/>
              </a:rPr>
              <a:t>for </a:t>
            </a:r>
            <a:r>
              <a:rPr b="1" lang="en-US" sz="3000">
                <a:solidFill>
                  <a:srgbClr val="2C14DE"/>
                </a:solidFill>
                <a:latin typeface="Calibri"/>
                <a:ea typeface="Calibri"/>
                <a:cs typeface="Calibri"/>
                <a:sym typeface="Calibri"/>
              </a:rPr>
              <a:t>operators</a:t>
            </a:r>
            <a:r>
              <a:rPr b="1" lang="en-US" sz="3000">
                <a:latin typeface="Calibri"/>
                <a:ea typeface="Calibri"/>
                <a:cs typeface="Calibri"/>
                <a:sym typeface="Calibri"/>
              </a:rPr>
              <a:t> is known as </a:t>
            </a:r>
            <a:r>
              <a:rPr b="1" lang="en-US" sz="3000" u="sng">
                <a:solidFill>
                  <a:srgbClr val="008000"/>
                </a:solidFill>
                <a:latin typeface="Calibri"/>
                <a:ea typeface="Calibri"/>
                <a:cs typeface="Calibri"/>
                <a:sym typeface="Calibri"/>
              </a:rPr>
              <a:t>operator overloading</a:t>
            </a:r>
            <a:endParaRPr/>
          </a:p>
          <a:p>
            <a:pPr indent="-152400" lvl="0" marL="342900" rtl="0" algn="just">
              <a:lnSpc>
                <a:spcPct val="90000"/>
              </a:lnSpc>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just">
              <a:lnSpc>
                <a:spcPct val="90000"/>
              </a:lnSpc>
              <a:spcBef>
                <a:spcPts val="600"/>
              </a:spcBef>
              <a:spcAft>
                <a:spcPts val="0"/>
              </a:spcAft>
              <a:buClr>
                <a:schemeClr val="dk1"/>
              </a:buClr>
              <a:buSzPts val="3000"/>
              <a:buChar char="•"/>
            </a:pPr>
            <a:r>
              <a:rPr b="1" lang="en-US" sz="3000">
                <a:latin typeface="Calibri"/>
                <a:ea typeface="Calibri"/>
                <a:cs typeface="Calibri"/>
                <a:sym typeface="Calibri"/>
              </a:rPr>
              <a:t>Enables</a:t>
            </a:r>
            <a:r>
              <a:rPr lang="en-US" sz="3000">
                <a:latin typeface="Calibri"/>
                <a:ea typeface="Calibri"/>
                <a:cs typeface="Calibri"/>
                <a:sym typeface="Calibri"/>
              </a:rPr>
              <a:t> an </a:t>
            </a:r>
            <a:r>
              <a:rPr b="1" lang="en-US" sz="3000">
                <a:latin typeface="Calibri"/>
                <a:ea typeface="Calibri"/>
                <a:cs typeface="Calibri"/>
                <a:sym typeface="Calibri"/>
              </a:rPr>
              <a:t>operator</a:t>
            </a:r>
            <a:r>
              <a:rPr lang="en-US" sz="3000">
                <a:latin typeface="Calibri"/>
                <a:ea typeface="Calibri"/>
                <a:cs typeface="Calibri"/>
                <a:sym typeface="Calibri"/>
              </a:rPr>
              <a:t> to </a:t>
            </a:r>
            <a:r>
              <a:rPr b="1" lang="en-US" sz="3000">
                <a:solidFill>
                  <a:srgbClr val="2C14DE"/>
                </a:solidFill>
                <a:latin typeface="Calibri"/>
                <a:ea typeface="Calibri"/>
                <a:cs typeface="Calibri"/>
                <a:sym typeface="Calibri"/>
              </a:rPr>
              <a:t>perform different operations depending</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upon the </a:t>
            </a:r>
            <a:r>
              <a:rPr b="1" lang="en-US" sz="3000">
                <a:solidFill>
                  <a:srgbClr val="2C14DE"/>
                </a:solidFill>
                <a:latin typeface="Calibri"/>
                <a:ea typeface="Calibri"/>
                <a:cs typeface="Calibri"/>
                <a:sym typeface="Calibri"/>
              </a:rPr>
              <a:t>type of operands</a:t>
            </a:r>
            <a:endParaRPr/>
          </a:p>
          <a:p>
            <a:pPr indent="-152400" lvl="0" marL="342900" rtl="0" algn="just">
              <a:lnSpc>
                <a:spcPct val="90000"/>
              </a:lnSpc>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just">
              <a:lnSpc>
                <a:spcPct val="90000"/>
              </a:lnSpc>
              <a:spcBef>
                <a:spcPts val="600"/>
              </a:spcBef>
              <a:spcAft>
                <a:spcPts val="0"/>
              </a:spcAft>
              <a:buClr>
                <a:schemeClr val="dk1"/>
              </a:buClr>
              <a:buSzPts val="3000"/>
              <a:buChar char="•"/>
            </a:pPr>
            <a:r>
              <a:rPr lang="en-US" sz="3000">
                <a:latin typeface="Calibri"/>
                <a:ea typeface="Calibri"/>
                <a:cs typeface="Calibri"/>
                <a:sym typeface="Calibri"/>
              </a:rPr>
              <a:t>The </a:t>
            </a:r>
            <a:r>
              <a:rPr b="1" lang="en-US" sz="3000">
                <a:solidFill>
                  <a:srgbClr val="2C14DE"/>
                </a:solidFill>
                <a:latin typeface="Calibri"/>
                <a:ea typeface="Calibri"/>
                <a:cs typeface="Calibri"/>
                <a:sym typeface="Calibri"/>
              </a:rPr>
              <a:t>basic operators </a:t>
            </a:r>
            <a:r>
              <a:rPr lang="en-US" sz="3000">
                <a:latin typeface="Calibri"/>
                <a:ea typeface="Calibri"/>
                <a:cs typeface="Calibri"/>
                <a:sym typeface="Calibri"/>
              </a:rPr>
              <a:t>i.e. </a:t>
            </a:r>
            <a:r>
              <a:rPr b="1" lang="en-US" sz="3000">
                <a:latin typeface="Calibri"/>
                <a:ea typeface="Calibri"/>
                <a:cs typeface="Calibri"/>
                <a:sym typeface="Calibri"/>
              </a:rPr>
              <a:t>+, -, *, / </a:t>
            </a:r>
            <a:r>
              <a:rPr b="1" lang="en-US" sz="3000">
                <a:solidFill>
                  <a:srgbClr val="2C14DE"/>
                </a:solidFill>
                <a:latin typeface="Calibri"/>
                <a:ea typeface="Calibri"/>
                <a:cs typeface="Calibri"/>
                <a:sym typeface="Calibri"/>
              </a:rPr>
              <a:t>normally works </a:t>
            </a:r>
            <a:r>
              <a:rPr lang="en-US" sz="3000">
                <a:latin typeface="Calibri"/>
                <a:ea typeface="Calibri"/>
                <a:cs typeface="Calibri"/>
                <a:sym typeface="Calibri"/>
              </a:rPr>
              <a:t>with </a:t>
            </a:r>
            <a:r>
              <a:rPr b="1" lang="en-US" sz="3000" u="sng">
                <a:latin typeface="Calibri"/>
                <a:ea typeface="Calibri"/>
                <a:cs typeface="Calibri"/>
                <a:sym typeface="Calibri"/>
              </a:rPr>
              <a:t>basic typ</a:t>
            </a:r>
            <a:r>
              <a:rPr b="1" lang="en-US" sz="3000">
                <a:latin typeface="Calibri"/>
                <a:ea typeface="Calibri"/>
                <a:cs typeface="Calibri"/>
                <a:sym typeface="Calibri"/>
              </a:rPr>
              <a:t>es </a:t>
            </a:r>
            <a:r>
              <a:rPr lang="en-US" sz="3000">
                <a:latin typeface="Calibri"/>
                <a:ea typeface="Calibri"/>
                <a:cs typeface="Calibri"/>
                <a:sym typeface="Calibri"/>
              </a:rPr>
              <a:t>i.e. </a:t>
            </a:r>
            <a:r>
              <a:rPr b="1" lang="en-US" sz="3000">
                <a:latin typeface="Calibri"/>
                <a:ea typeface="Calibri"/>
                <a:cs typeface="Calibri"/>
                <a:sym typeface="Calibri"/>
              </a:rPr>
              <a:t>double</a:t>
            </a:r>
            <a:r>
              <a:rPr lang="en-US" sz="3000">
                <a:latin typeface="Calibri"/>
                <a:ea typeface="Calibri"/>
                <a:cs typeface="Calibri"/>
                <a:sym typeface="Calibri"/>
              </a:rPr>
              <a:t>, </a:t>
            </a:r>
            <a:r>
              <a:rPr b="1" lang="en-US" sz="3000">
                <a:latin typeface="Calibri"/>
                <a:ea typeface="Calibri"/>
                <a:cs typeface="Calibri"/>
                <a:sym typeface="Calibri"/>
              </a:rPr>
              <a:t>float</a:t>
            </a:r>
            <a:r>
              <a:rPr lang="en-US" sz="3000">
                <a:latin typeface="Calibri"/>
                <a:ea typeface="Calibri"/>
                <a:cs typeface="Calibri"/>
                <a:sym typeface="Calibri"/>
              </a:rPr>
              <a:t>, </a:t>
            </a:r>
            <a:r>
              <a:rPr b="1" lang="en-US" sz="3000">
                <a:latin typeface="Calibri"/>
                <a:ea typeface="Calibri"/>
                <a:cs typeface="Calibri"/>
                <a:sym typeface="Calibri"/>
              </a:rPr>
              <a:t>int</a:t>
            </a:r>
            <a:r>
              <a:rPr lang="en-US" sz="3000">
                <a:latin typeface="Calibri"/>
                <a:ea typeface="Calibri"/>
                <a:cs typeface="Calibri"/>
                <a:sym typeface="Calibri"/>
              </a:rPr>
              <a:t>, </a:t>
            </a:r>
            <a:r>
              <a:rPr b="1" lang="en-US" sz="3000">
                <a:latin typeface="Calibri"/>
                <a:ea typeface="Calibri"/>
                <a:cs typeface="Calibri"/>
                <a:sym typeface="Calibri"/>
              </a:rPr>
              <a:t>long</a:t>
            </a:r>
            <a:r>
              <a:rPr lang="en-US" sz="3000">
                <a:latin typeface="Calibri"/>
                <a:ea typeface="Calibri"/>
                <a:cs typeface="Calibri"/>
                <a:sym typeface="Calibri"/>
              </a:rPr>
              <a:t>.  (defined in C++)</a:t>
            </a:r>
            <a:endParaRPr/>
          </a:p>
          <a:p>
            <a:pPr indent="0" lvl="0" marL="0" rtl="0" algn="just">
              <a:lnSpc>
                <a:spcPct val="90000"/>
              </a:lnSpc>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just">
              <a:lnSpc>
                <a:spcPct val="90000"/>
              </a:lnSpc>
              <a:spcBef>
                <a:spcPts val="600"/>
              </a:spcBef>
              <a:spcAft>
                <a:spcPts val="0"/>
              </a:spcAft>
              <a:buClr>
                <a:schemeClr val="dk1"/>
              </a:buClr>
              <a:buSzPts val="3000"/>
              <a:buChar char="•"/>
            </a:pPr>
            <a:r>
              <a:rPr lang="en-US" sz="3000">
                <a:latin typeface="Calibri"/>
                <a:ea typeface="Calibri"/>
                <a:cs typeface="Calibri"/>
                <a:sym typeface="Calibri"/>
              </a:rPr>
              <a:t>So, </a:t>
            </a:r>
            <a:r>
              <a:rPr b="1" lang="en-US" sz="3000">
                <a:solidFill>
                  <a:srgbClr val="B80000"/>
                </a:solidFill>
                <a:latin typeface="Calibri"/>
                <a:ea typeface="Calibri"/>
                <a:cs typeface="Calibri"/>
                <a:sym typeface="Calibri"/>
              </a:rPr>
              <a:t>how can these operators can be applied to user-defined data types?</a:t>
            </a:r>
            <a:endParaRPr/>
          </a:p>
        </p:txBody>
      </p:sp>
      <p:sp>
        <p:nvSpPr>
          <p:cNvPr id="107" name="Google Shape;107;p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533400" y="1905000"/>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u="sng">
                <a:solidFill>
                  <a:srgbClr val="B80000"/>
                </a:solidFill>
              </a:rPr>
              <a:t>Operator Overloading – Part 2</a:t>
            </a:r>
            <a:endParaRPr b="1" u="sng">
              <a:solidFill>
                <a:srgbClr val="B8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344556" y="0"/>
            <a:ext cx="87630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Operator Overloading – Review</a:t>
            </a:r>
            <a:endParaRPr/>
          </a:p>
        </p:txBody>
      </p:sp>
      <p:sp>
        <p:nvSpPr>
          <p:cNvPr id="384" name="Google Shape;384;p41"/>
          <p:cNvSpPr txBox="1"/>
          <p:nvPr>
            <p:ph idx="1" type="body"/>
          </p:nvPr>
        </p:nvSpPr>
        <p:spPr>
          <a:xfrm>
            <a:off x="39756" y="1118555"/>
            <a:ext cx="9067800" cy="5562600"/>
          </a:xfrm>
          <a:prstGeom prst="rect">
            <a:avLst/>
          </a:prstGeom>
          <a:noFill/>
          <a:ln>
            <a:noFill/>
          </a:ln>
        </p:spPr>
        <p:txBody>
          <a:bodyPr anchorCtr="0" anchor="t" bIns="45700" lIns="91425" spcFirstLastPara="1" rIns="91425" wrap="square" tIns="45700">
            <a:normAutofit/>
          </a:bodyPr>
          <a:lstStyle/>
          <a:p>
            <a:pPr indent="-509588" lvl="0" marL="509588" rtl="0" algn="just">
              <a:spcBef>
                <a:spcPts val="0"/>
              </a:spcBef>
              <a:spcAft>
                <a:spcPts val="0"/>
              </a:spcAft>
              <a:buClr>
                <a:schemeClr val="dk1"/>
              </a:buClr>
              <a:buSzPts val="3000"/>
              <a:buChar char="•"/>
            </a:pPr>
            <a:r>
              <a:rPr lang="en-US" sz="3000"/>
              <a:t>The </a:t>
            </a:r>
            <a:r>
              <a:rPr b="1" lang="en-US" sz="3000">
                <a:solidFill>
                  <a:srgbClr val="2C14DE"/>
                </a:solidFill>
              </a:rPr>
              <a:t>variables</a:t>
            </a:r>
            <a:r>
              <a:rPr lang="en-US" sz="3000">
                <a:solidFill>
                  <a:srgbClr val="2C14DE"/>
                </a:solidFill>
              </a:rPr>
              <a:t> </a:t>
            </a:r>
            <a:r>
              <a:rPr lang="en-US" sz="3000"/>
              <a:t>of </a:t>
            </a:r>
            <a:r>
              <a:rPr b="1" lang="en-US" sz="3000">
                <a:solidFill>
                  <a:srgbClr val="2C14DE"/>
                </a:solidFill>
              </a:rPr>
              <a:t>native data types </a:t>
            </a:r>
            <a:r>
              <a:rPr lang="en-US" sz="3000"/>
              <a:t>can </a:t>
            </a:r>
            <a:r>
              <a:rPr b="1" lang="en-US" sz="3000"/>
              <a:t>perform a number of </a:t>
            </a:r>
            <a:r>
              <a:rPr b="1" lang="en-US" sz="3000" u="sng"/>
              <a:t>different operations</a:t>
            </a:r>
            <a:r>
              <a:rPr lang="en-US" sz="3000" u="sng"/>
              <a:t> </a:t>
            </a:r>
            <a:r>
              <a:rPr lang="en-US" sz="3000"/>
              <a:t>(</a:t>
            </a:r>
            <a:r>
              <a:rPr lang="en-US" sz="3000" u="sng"/>
              <a:t>functions</a:t>
            </a:r>
            <a:r>
              <a:rPr lang="en-US" sz="3000"/>
              <a:t>) using operators ( </a:t>
            </a:r>
            <a:r>
              <a:rPr b="1" lang="en-US" sz="3000"/>
              <a:t>+, - , / , *, etc</a:t>
            </a:r>
            <a:r>
              <a:rPr lang="en-US" sz="3000"/>
              <a:t>)</a:t>
            </a:r>
            <a:endParaRPr sz="3000"/>
          </a:p>
          <a:p>
            <a:pPr indent="-509588" lvl="1" marL="909638" rtl="0" algn="l">
              <a:spcBef>
                <a:spcPts val="560"/>
              </a:spcBef>
              <a:spcAft>
                <a:spcPts val="0"/>
              </a:spcAft>
              <a:buClr>
                <a:schemeClr val="dk1"/>
              </a:buClr>
              <a:buSzPts val="2800"/>
              <a:buChar char="–"/>
            </a:pPr>
            <a:r>
              <a:rPr lang="en-US"/>
              <a:t>Example: </a:t>
            </a:r>
            <a:r>
              <a:rPr b="1" lang="en-US">
                <a:solidFill>
                  <a:srgbClr val="2C14DE"/>
                </a:solidFill>
              </a:rPr>
              <a:t>a + b * c </a:t>
            </a:r>
            <a:endParaRPr/>
          </a:p>
          <a:p>
            <a:pPr indent="-509588" lvl="1" marL="909638" rtl="0" algn="l">
              <a:spcBef>
                <a:spcPts val="560"/>
              </a:spcBef>
              <a:spcAft>
                <a:spcPts val="0"/>
              </a:spcAft>
              <a:buClr>
                <a:schemeClr val="dk1"/>
              </a:buClr>
              <a:buSzPts val="2800"/>
              <a:buChar char="–"/>
            </a:pPr>
            <a:r>
              <a:rPr lang="en-US"/>
              <a:t>Example: </a:t>
            </a:r>
            <a:r>
              <a:rPr b="1" lang="en-US">
                <a:solidFill>
                  <a:srgbClr val="2C14DE"/>
                </a:solidFill>
              </a:rPr>
              <a:t>if ( a &lt; b )</a:t>
            </a:r>
            <a:endParaRPr/>
          </a:p>
          <a:p>
            <a:pPr indent="0" lvl="0" marL="0" rtl="0" algn="l">
              <a:spcBef>
                <a:spcPts val="640"/>
              </a:spcBef>
              <a:spcAft>
                <a:spcPts val="0"/>
              </a:spcAft>
              <a:buClr>
                <a:schemeClr val="dk1"/>
              </a:buClr>
              <a:buSzPts val="3200"/>
              <a:buFont typeface="Calibri"/>
              <a:buNone/>
            </a:pPr>
            <a:r>
              <a:t/>
            </a:r>
            <a:endParaRPr/>
          </a:p>
          <a:p>
            <a:pPr indent="-509588" lvl="0" marL="509588" rtl="0" algn="l">
              <a:spcBef>
                <a:spcPts val="600"/>
              </a:spcBef>
              <a:spcAft>
                <a:spcPts val="0"/>
              </a:spcAft>
              <a:buClr>
                <a:schemeClr val="dk1"/>
              </a:buClr>
              <a:buSzPts val="3000"/>
              <a:buChar char="•"/>
            </a:pPr>
            <a:r>
              <a:rPr lang="en-US" sz="3000"/>
              <a:t>However, with </a:t>
            </a:r>
            <a:r>
              <a:rPr b="1" lang="en-US" sz="3000">
                <a:solidFill>
                  <a:srgbClr val="2C14DE"/>
                </a:solidFill>
              </a:rPr>
              <a:t>user defined (classes) objects </a:t>
            </a:r>
            <a:r>
              <a:rPr lang="en-US" sz="3000"/>
              <a:t>we </a:t>
            </a:r>
            <a:r>
              <a:rPr b="1" lang="en-US" sz="3000">
                <a:solidFill>
                  <a:srgbClr val="B80000"/>
                </a:solidFill>
              </a:rPr>
              <a:t>can not use operators</a:t>
            </a:r>
            <a:r>
              <a:rPr lang="en-US" sz="3000"/>
              <a:t>:</a:t>
            </a:r>
            <a:endParaRPr sz="3000"/>
          </a:p>
          <a:p>
            <a:pPr indent="-509588" lvl="1" marL="909638" rtl="0" algn="l">
              <a:spcBef>
                <a:spcPts val="560"/>
              </a:spcBef>
              <a:spcAft>
                <a:spcPts val="0"/>
              </a:spcAft>
              <a:buClr>
                <a:schemeClr val="dk1"/>
              </a:buClr>
              <a:buSzPts val="2800"/>
              <a:buChar char="–"/>
            </a:pPr>
            <a:r>
              <a:rPr lang="en-US"/>
              <a:t>Example: </a:t>
            </a:r>
            <a:r>
              <a:rPr b="1" lang="en-US">
                <a:solidFill>
                  <a:srgbClr val="2C14DE"/>
                </a:solidFill>
              </a:rPr>
              <a:t>class</a:t>
            </a:r>
            <a:r>
              <a:rPr lang="en-US">
                <a:solidFill>
                  <a:srgbClr val="2C14DE"/>
                </a:solidFill>
              </a:rPr>
              <a:t> </a:t>
            </a:r>
            <a:r>
              <a:rPr b="1" lang="en-US">
                <a:solidFill>
                  <a:srgbClr val="2C14DE"/>
                </a:solidFill>
              </a:rPr>
              <a:t>obj1</a:t>
            </a:r>
            <a:r>
              <a:rPr lang="en-US"/>
              <a:t>, </a:t>
            </a:r>
            <a:r>
              <a:rPr b="1" lang="en-US">
                <a:solidFill>
                  <a:srgbClr val="2C14DE"/>
                </a:solidFill>
              </a:rPr>
              <a:t>obj2</a:t>
            </a:r>
            <a:r>
              <a:rPr lang="en-US"/>
              <a:t>;</a:t>
            </a:r>
            <a:endParaRPr/>
          </a:p>
          <a:p>
            <a:pPr indent="-509588" lvl="2" marL="1309688" rtl="0" algn="l">
              <a:spcBef>
                <a:spcPts val="640"/>
              </a:spcBef>
              <a:spcAft>
                <a:spcPts val="0"/>
              </a:spcAft>
              <a:buClr>
                <a:schemeClr val="dk1"/>
              </a:buClr>
              <a:buSzPts val="2400"/>
              <a:buFont typeface="Calibri"/>
              <a:buNone/>
            </a:pPr>
            <a:r>
              <a:rPr lang="en-US"/>
              <a:t>		       </a:t>
            </a:r>
            <a:r>
              <a:rPr b="1" lang="en-US" sz="3200"/>
              <a:t>if</a:t>
            </a:r>
            <a:r>
              <a:rPr lang="en-US" sz="3200"/>
              <a:t> ( </a:t>
            </a:r>
            <a:r>
              <a:rPr b="1" lang="en-US" sz="3200">
                <a:solidFill>
                  <a:srgbClr val="2C14DE"/>
                </a:solidFill>
              </a:rPr>
              <a:t>ob1</a:t>
            </a:r>
            <a:r>
              <a:rPr lang="en-US" sz="3200">
                <a:solidFill>
                  <a:srgbClr val="2C14DE"/>
                </a:solidFill>
              </a:rPr>
              <a:t> </a:t>
            </a:r>
            <a:r>
              <a:rPr b="1" lang="en-US" sz="3200">
                <a:solidFill>
                  <a:srgbClr val="B80000"/>
                </a:solidFill>
              </a:rPr>
              <a:t>&lt;</a:t>
            </a:r>
            <a:r>
              <a:rPr lang="en-US" sz="3200"/>
              <a:t> </a:t>
            </a:r>
            <a:r>
              <a:rPr b="1" lang="en-US" sz="3200">
                <a:solidFill>
                  <a:srgbClr val="2C14DE"/>
                </a:solidFill>
              </a:rPr>
              <a:t>obj2</a:t>
            </a:r>
            <a:r>
              <a:rPr lang="en-US" sz="3200">
                <a:solidFill>
                  <a:srgbClr val="2C14DE"/>
                </a:solidFill>
              </a:rPr>
              <a:t> </a:t>
            </a:r>
            <a:r>
              <a:rPr lang="en-US" sz="3200"/>
              <a:t>)</a:t>
            </a:r>
            <a:endParaRPr/>
          </a:p>
          <a:p>
            <a:pPr indent="0" lvl="0" marL="0" rtl="0" algn="l">
              <a:spcBef>
                <a:spcPts val="640"/>
              </a:spcBef>
              <a:spcAft>
                <a:spcPts val="0"/>
              </a:spcAft>
              <a:buClr>
                <a:schemeClr val="dk1"/>
              </a:buClr>
              <a:buSzPts val="3200"/>
              <a:buFont typeface="Calibri"/>
              <a:buNone/>
            </a:pPr>
            <a:r>
              <a:t/>
            </a:r>
            <a:endParaRPr/>
          </a:p>
        </p:txBody>
      </p:sp>
      <p:sp>
        <p:nvSpPr>
          <p:cNvPr id="385" name="Google Shape;385;p4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Operator Overloading – Review</a:t>
            </a:r>
            <a:endParaRPr b="1" sz="4800">
              <a:solidFill>
                <a:srgbClr val="B80000"/>
              </a:solidFill>
            </a:endParaRPr>
          </a:p>
        </p:txBody>
      </p:sp>
      <p:sp>
        <p:nvSpPr>
          <p:cNvPr id="391" name="Google Shape;391;p42"/>
          <p:cNvSpPr txBox="1"/>
          <p:nvPr>
            <p:ph idx="1" type="body"/>
          </p:nvPr>
        </p:nvSpPr>
        <p:spPr>
          <a:xfrm>
            <a:off x="152400" y="1219200"/>
            <a:ext cx="89154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000"/>
              <a:buChar char="•"/>
            </a:pPr>
            <a:r>
              <a:rPr b="1" lang="en-US" sz="3000">
                <a:latin typeface="Calibri"/>
                <a:ea typeface="Calibri"/>
                <a:cs typeface="Calibri"/>
                <a:sym typeface="Calibri"/>
              </a:rPr>
              <a:t>To</a:t>
            </a:r>
            <a:r>
              <a:rPr lang="en-US" sz="3000">
                <a:latin typeface="Calibri"/>
                <a:ea typeface="Calibri"/>
                <a:cs typeface="Calibri"/>
                <a:sym typeface="Calibri"/>
              </a:rPr>
              <a:t> </a:t>
            </a:r>
            <a:r>
              <a:rPr b="1" lang="en-US" sz="3000">
                <a:solidFill>
                  <a:srgbClr val="B80000"/>
                </a:solidFill>
                <a:latin typeface="Calibri"/>
                <a:ea typeface="Calibri"/>
                <a:cs typeface="Calibri"/>
                <a:sym typeface="Calibri"/>
              </a:rPr>
              <a:t>add operator functionality </a:t>
            </a:r>
            <a:r>
              <a:rPr lang="en-US" sz="3000">
                <a:latin typeface="Calibri"/>
                <a:ea typeface="Calibri"/>
                <a:cs typeface="Calibri"/>
                <a:sym typeface="Calibri"/>
              </a:rPr>
              <a:t>in the class</a:t>
            </a:r>
            <a:endParaRPr/>
          </a:p>
          <a:p>
            <a:pPr indent="-152400" lvl="0" marL="342900" rtl="0" algn="l">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First </a:t>
            </a:r>
            <a:r>
              <a:rPr b="1" lang="en-US" sz="3000">
                <a:solidFill>
                  <a:srgbClr val="2C14DE"/>
                </a:solidFill>
                <a:latin typeface="Calibri"/>
                <a:ea typeface="Calibri"/>
                <a:cs typeface="Calibri"/>
                <a:sym typeface="Calibri"/>
              </a:rPr>
              <a:t>create a function </a:t>
            </a:r>
            <a:r>
              <a:rPr lang="en-US" sz="3000">
                <a:latin typeface="Calibri"/>
                <a:ea typeface="Calibri"/>
                <a:cs typeface="Calibri"/>
                <a:sym typeface="Calibri"/>
              </a:rPr>
              <a:t>for the </a:t>
            </a:r>
            <a:r>
              <a:rPr b="1" lang="en-US" sz="3000">
                <a:solidFill>
                  <a:srgbClr val="2C14DE"/>
                </a:solidFill>
                <a:latin typeface="Calibri"/>
                <a:ea typeface="Calibri"/>
                <a:cs typeface="Calibri"/>
                <a:sym typeface="Calibri"/>
              </a:rPr>
              <a:t>class</a:t>
            </a:r>
            <a:endParaRPr/>
          </a:p>
          <a:p>
            <a:pPr indent="-152400" lvl="0" marL="342900" rtl="0" algn="l">
              <a:spcBef>
                <a:spcPts val="600"/>
              </a:spcBef>
              <a:spcAft>
                <a:spcPts val="0"/>
              </a:spcAft>
              <a:buClr>
                <a:schemeClr val="dk1"/>
              </a:buClr>
              <a:buSzPts val="3000"/>
              <a:buNone/>
            </a:pPr>
            <a:r>
              <a:t/>
            </a:r>
            <a:endParaRPr b="1"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Set the </a:t>
            </a:r>
            <a:r>
              <a:rPr b="1" lang="en-US" sz="3000">
                <a:solidFill>
                  <a:srgbClr val="2C14DE"/>
                </a:solidFill>
                <a:latin typeface="Calibri"/>
                <a:ea typeface="Calibri"/>
                <a:cs typeface="Calibri"/>
                <a:sym typeface="Calibri"/>
              </a:rPr>
              <a:t>name</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of the </a:t>
            </a:r>
            <a:r>
              <a:rPr b="1" lang="en-US" sz="3000">
                <a:solidFill>
                  <a:srgbClr val="2C14DE"/>
                </a:solidFill>
                <a:latin typeface="Calibri"/>
                <a:ea typeface="Calibri"/>
                <a:cs typeface="Calibri"/>
                <a:sym typeface="Calibri"/>
              </a:rPr>
              <a:t>function</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with </a:t>
            </a:r>
            <a:r>
              <a:rPr b="1" lang="en-US" sz="3000">
                <a:latin typeface="Calibri"/>
                <a:ea typeface="Calibri"/>
                <a:cs typeface="Calibri"/>
                <a:sym typeface="Calibri"/>
              </a:rPr>
              <a:t>the </a:t>
            </a:r>
            <a:r>
              <a:rPr b="1" lang="en-US" sz="3000">
                <a:solidFill>
                  <a:srgbClr val="2C14DE"/>
                </a:solidFill>
                <a:latin typeface="Calibri"/>
                <a:ea typeface="Calibri"/>
                <a:cs typeface="Calibri"/>
                <a:sym typeface="Calibri"/>
              </a:rPr>
              <a:t>operator name</a:t>
            </a:r>
            <a:endParaRPr/>
          </a:p>
          <a:p>
            <a:pPr indent="0" lvl="1" marL="457200" rtl="0" algn="l">
              <a:spcBef>
                <a:spcPts val="600"/>
              </a:spcBef>
              <a:spcAft>
                <a:spcPts val="0"/>
              </a:spcAft>
              <a:buClr>
                <a:srgbClr val="B80000"/>
              </a:buClr>
              <a:buSzPts val="3000"/>
              <a:buNone/>
            </a:pPr>
            <a:r>
              <a:rPr b="1" lang="en-US" sz="3000">
                <a:solidFill>
                  <a:srgbClr val="B80000"/>
                </a:solidFill>
                <a:latin typeface="Calibri"/>
                <a:ea typeface="Calibri"/>
                <a:cs typeface="Calibri"/>
                <a:sym typeface="Calibri"/>
              </a:rPr>
              <a:t>operator + </a:t>
            </a:r>
            <a:r>
              <a:rPr lang="en-US" sz="3000">
                <a:latin typeface="Calibri"/>
                <a:ea typeface="Calibri"/>
                <a:cs typeface="Calibri"/>
                <a:sym typeface="Calibri"/>
              </a:rPr>
              <a:t>for the </a:t>
            </a:r>
            <a:r>
              <a:rPr b="1" lang="en-US" sz="3000">
                <a:latin typeface="Calibri"/>
                <a:ea typeface="Calibri"/>
                <a:cs typeface="Calibri"/>
                <a:sym typeface="Calibri"/>
              </a:rPr>
              <a:t>addition operator </a:t>
            </a:r>
            <a:r>
              <a:rPr lang="en-US" sz="3000">
                <a:latin typeface="Calibri"/>
                <a:ea typeface="Calibri"/>
                <a:cs typeface="Calibri"/>
                <a:sym typeface="Calibri"/>
              </a:rPr>
              <a:t>‘</a:t>
            </a:r>
            <a:r>
              <a:rPr b="1" lang="en-US" sz="3000">
                <a:solidFill>
                  <a:srgbClr val="B80000"/>
                </a:solidFill>
                <a:latin typeface="Calibri"/>
                <a:ea typeface="Calibri"/>
                <a:cs typeface="Calibri"/>
                <a:sym typeface="Calibri"/>
              </a:rPr>
              <a:t>+</a:t>
            </a:r>
            <a:r>
              <a:rPr lang="en-US" sz="3000">
                <a:latin typeface="Calibri"/>
                <a:ea typeface="Calibri"/>
                <a:cs typeface="Calibri"/>
                <a:sym typeface="Calibri"/>
              </a:rPr>
              <a:t>’</a:t>
            </a:r>
            <a:endParaRPr sz="3000">
              <a:latin typeface="Calibri"/>
              <a:ea typeface="Calibri"/>
              <a:cs typeface="Calibri"/>
              <a:sym typeface="Calibri"/>
            </a:endParaRPr>
          </a:p>
          <a:p>
            <a:pPr indent="0" lvl="1" marL="457200" rtl="0" algn="l">
              <a:spcBef>
                <a:spcPts val="600"/>
              </a:spcBef>
              <a:spcAft>
                <a:spcPts val="0"/>
              </a:spcAft>
              <a:buClr>
                <a:srgbClr val="B80000"/>
              </a:buClr>
              <a:buSzPts val="3000"/>
              <a:buNone/>
            </a:pPr>
            <a:r>
              <a:rPr b="1" lang="en-US" sz="3000">
                <a:solidFill>
                  <a:srgbClr val="B80000"/>
                </a:solidFill>
                <a:latin typeface="Calibri"/>
                <a:ea typeface="Calibri"/>
                <a:cs typeface="Calibri"/>
                <a:sym typeface="Calibri"/>
              </a:rPr>
              <a:t>operator &gt; </a:t>
            </a:r>
            <a:r>
              <a:rPr lang="en-US" sz="3000">
                <a:latin typeface="Calibri"/>
                <a:ea typeface="Calibri"/>
                <a:cs typeface="Calibri"/>
                <a:sym typeface="Calibri"/>
              </a:rPr>
              <a:t>for the </a:t>
            </a:r>
            <a:r>
              <a:rPr b="1" lang="en-US" sz="3000">
                <a:latin typeface="Calibri"/>
                <a:ea typeface="Calibri"/>
                <a:cs typeface="Calibri"/>
                <a:sym typeface="Calibri"/>
              </a:rPr>
              <a:t>comparison operator </a:t>
            </a:r>
            <a:r>
              <a:rPr lang="en-US" sz="3000">
                <a:latin typeface="Calibri"/>
                <a:ea typeface="Calibri"/>
                <a:cs typeface="Calibri"/>
                <a:sym typeface="Calibri"/>
              </a:rPr>
              <a:t>‘</a:t>
            </a:r>
            <a:r>
              <a:rPr b="1" lang="en-US" sz="3000">
                <a:solidFill>
                  <a:srgbClr val="B80000"/>
                </a:solidFill>
                <a:latin typeface="Calibri"/>
                <a:ea typeface="Calibri"/>
                <a:cs typeface="Calibri"/>
                <a:sym typeface="Calibri"/>
              </a:rPr>
              <a:t>&gt;</a:t>
            </a:r>
            <a:r>
              <a:rPr lang="en-US" sz="3000">
                <a:latin typeface="Calibri"/>
                <a:ea typeface="Calibri"/>
                <a:cs typeface="Calibri"/>
                <a:sym typeface="Calibri"/>
              </a:rPr>
              <a:t>’</a:t>
            </a:r>
            <a:endParaRPr sz="3000">
              <a:latin typeface="Calibri"/>
              <a:ea typeface="Calibri"/>
              <a:cs typeface="Calibri"/>
              <a:sym typeface="Calibri"/>
            </a:endParaRPr>
          </a:p>
        </p:txBody>
      </p:sp>
      <p:sp>
        <p:nvSpPr>
          <p:cNvPr id="392" name="Google Shape;392;p4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954156" y="41360"/>
            <a:ext cx="8153400" cy="10254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Extended Example</a:t>
            </a:r>
            <a:endParaRPr/>
          </a:p>
        </p:txBody>
      </p:sp>
      <p:sp>
        <p:nvSpPr>
          <p:cNvPr id="398" name="Google Shape;398;p43"/>
          <p:cNvSpPr txBox="1"/>
          <p:nvPr>
            <p:ph idx="1" type="body"/>
          </p:nvPr>
        </p:nvSpPr>
        <p:spPr>
          <a:xfrm>
            <a:off x="228600" y="1295400"/>
            <a:ext cx="86106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None/>
            </a:pPr>
            <a:r>
              <a:rPr b="1" lang="en-US" sz="2800" u="sng">
                <a:latin typeface="Calibri"/>
                <a:ea typeface="Calibri"/>
                <a:cs typeface="Calibri"/>
                <a:sym typeface="Calibri"/>
              </a:rPr>
              <a:t>Employee class and objects</a:t>
            </a:r>
            <a:endParaRPr/>
          </a:p>
          <a:p>
            <a:pPr indent="-342900" lvl="0" marL="342900" rtl="0" algn="l">
              <a:lnSpc>
                <a:spcPct val="80000"/>
              </a:lnSpc>
              <a:spcBef>
                <a:spcPts val="560"/>
              </a:spcBef>
              <a:spcAft>
                <a:spcPts val="0"/>
              </a:spcAft>
              <a:buClr>
                <a:schemeClr val="dk1"/>
              </a:buClr>
              <a:buSzPts val="2800"/>
              <a:buFont typeface="Arial"/>
              <a:buNone/>
            </a:pPr>
            <a:r>
              <a:t/>
            </a:r>
            <a:endParaRPr b="1" sz="2800" u="sng">
              <a:latin typeface="Calibri"/>
              <a:ea typeface="Calibri"/>
              <a:cs typeface="Calibri"/>
              <a:sym typeface="Calibri"/>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class</a:t>
            </a:r>
            <a:r>
              <a:rPr b="1" lang="en-US" sz="2400">
                <a:latin typeface="Consolas"/>
                <a:ea typeface="Consolas"/>
                <a:cs typeface="Consolas"/>
                <a:sym typeface="Consolas"/>
              </a:rPr>
              <a:t> </a:t>
            </a:r>
            <a:r>
              <a:rPr b="1" lang="en-US" sz="2400">
                <a:solidFill>
                  <a:srgbClr val="B80000"/>
                </a:solidFill>
                <a:latin typeface="Consolas"/>
                <a:ea typeface="Consolas"/>
                <a:cs typeface="Consolas"/>
                <a:sym typeface="Consolas"/>
              </a:rPr>
              <a:t>Employee</a:t>
            </a:r>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a:t>
            </a:r>
            <a:endParaRPr/>
          </a:p>
          <a:p>
            <a:pPr indent="-285750" lvl="1" marL="742950" rtl="0" algn="l">
              <a:lnSpc>
                <a:spcPct val="80000"/>
              </a:lnSpc>
              <a:spcBef>
                <a:spcPts val="480"/>
              </a:spcBef>
              <a:spcAft>
                <a:spcPts val="0"/>
              </a:spcAft>
              <a:buClr>
                <a:srgbClr val="7F7F7F"/>
              </a:buClr>
              <a:buSzPts val="2400"/>
              <a:buFont typeface="Consolas"/>
              <a:buNone/>
            </a:pPr>
            <a:r>
              <a:rPr lang="en-US" sz="2400">
                <a:solidFill>
                  <a:srgbClr val="7F7F7F"/>
                </a:solidFill>
                <a:latin typeface="Consolas"/>
                <a:ea typeface="Consolas"/>
                <a:cs typeface="Consolas"/>
                <a:sym typeface="Consolas"/>
              </a:rPr>
              <a:t>private:</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a:t>
            </a:r>
            <a:r>
              <a:rPr b="1" lang="en-US" sz="2400">
                <a:latin typeface="Consolas"/>
                <a:ea typeface="Consolas"/>
                <a:cs typeface="Consolas"/>
                <a:sym typeface="Consolas"/>
              </a:rPr>
              <a:t>int idNum;</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double salary;</a:t>
            </a:r>
            <a:endParaRPr/>
          </a:p>
          <a:p>
            <a:pPr indent="-285750" lvl="1" marL="742950" rtl="0" algn="l">
              <a:lnSpc>
                <a:spcPct val="80000"/>
              </a:lnSpc>
              <a:spcBef>
                <a:spcPts val="480"/>
              </a:spcBef>
              <a:spcAft>
                <a:spcPts val="0"/>
              </a:spcAft>
              <a:buClr>
                <a:srgbClr val="7F7F7F"/>
              </a:buClr>
              <a:buSzPts val="2400"/>
              <a:buFont typeface="Consolas"/>
              <a:buNone/>
            </a:pPr>
            <a:r>
              <a:rPr lang="en-US" sz="2400">
                <a:solidFill>
                  <a:srgbClr val="7F7F7F"/>
                </a:solidFill>
                <a:latin typeface="Consolas"/>
                <a:ea typeface="Consolas"/>
                <a:cs typeface="Consolas"/>
                <a:sym typeface="Consolas"/>
              </a:rPr>
              <a:t>public</a:t>
            </a:r>
            <a:r>
              <a:rPr lang="en-US" sz="2400">
                <a:latin typeface="Consolas"/>
                <a:ea typeface="Consolas"/>
                <a:cs typeface="Consolas"/>
                <a:sym typeface="Consolas"/>
              </a:rPr>
              <a:t>:</a:t>
            </a:r>
            <a:endParaRPr/>
          </a:p>
          <a:p>
            <a:pPr indent="-285750" lvl="1" marL="742950" rtl="0" algn="l">
              <a:lnSpc>
                <a:spcPct val="80000"/>
              </a:lnSpc>
              <a:spcBef>
                <a:spcPts val="480"/>
              </a:spcBef>
              <a:spcAft>
                <a:spcPts val="0"/>
              </a:spcAft>
              <a:buClr>
                <a:schemeClr val="dk1"/>
              </a:buClr>
              <a:buSzPts val="2400"/>
              <a:buFont typeface="Consolas"/>
              <a:buNone/>
            </a:pPr>
            <a:r>
              <a:rPr lang="en-US" sz="2400">
                <a:latin typeface="Consolas"/>
                <a:ea typeface="Consolas"/>
                <a:cs typeface="Consolas"/>
                <a:sym typeface="Consolas"/>
              </a:rPr>
              <a:t>	</a:t>
            </a:r>
            <a:r>
              <a:rPr b="1" lang="en-US" sz="2400">
                <a:latin typeface="Consolas"/>
                <a:ea typeface="Consolas"/>
                <a:cs typeface="Consolas"/>
                <a:sym typeface="Consolas"/>
              </a:rPr>
              <a:t>Employee(int  id, double salary);</a:t>
            </a:r>
            <a:endParaRPr/>
          </a:p>
          <a:p>
            <a:pPr indent="-285750" lvl="1" marL="742950" rtl="0" algn="l">
              <a:lnSpc>
                <a:spcPct val="80000"/>
              </a:lnSpc>
              <a:spcBef>
                <a:spcPts val="480"/>
              </a:spcBef>
              <a:spcAft>
                <a:spcPts val="0"/>
              </a:spcAft>
              <a:buClr>
                <a:srgbClr val="2C14DE"/>
              </a:buClr>
              <a:buSzPts val="2400"/>
              <a:buFont typeface="Consolas"/>
              <a:buNone/>
            </a:pPr>
            <a:r>
              <a:rPr b="1" lang="en-US" sz="2400">
                <a:solidFill>
                  <a:srgbClr val="2C14DE"/>
                </a:solidFill>
                <a:latin typeface="Consolas"/>
                <a:ea typeface="Consolas"/>
                <a:cs typeface="Consolas"/>
                <a:sym typeface="Consolas"/>
              </a:rPr>
              <a:t>	Employee operator+ (Employee&amp; emp);</a:t>
            </a:r>
            <a:endParaRPr/>
          </a:p>
          <a:p>
            <a:pPr indent="-285750" lvl="1" marL="742950" rtl="0" algn="l">
              <a:lnSpc>
                <a:spcPct val="80000"/>
              </a:lnSpc>
              <a:spcBef>
                <a:spcPts val="480"/>
              </a:spcBef>
              <a:spcAft>
                <a:spcPts val="0"/>
              </a:spcAft>
              <a:buClr>
                <a:schemeClr val="dk1"/>
              </a:buClr>
              <a:buSzPts val="2400"/>
              <a:buFont typeface="Consolas"/>
              <a:buNone/>
            </a:pPr>
            <a:r>
              <a:rPr b="1" lang="en-US" sz="2400">
                <a:latin typeface="Consolas"/>
                <a:ea typeface="Consolas"/>
                <a:cs typeface="Consolas"/>
                <a:sym typeface="Consolas"/>
              </a:rPr>
              <a:t>	double getSalary() { return salary; }</a:t>
            </a:r>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latin typeface="Consolas"/>
                <a:ea typeface="Consolas"/>
                <a:cs typeface="Consolas"/>
                <a:sym typeface="Consolas"/>
              </a:rPr>
              <a:t>};</a:t>
            </a:r>
            <a:endParaRPr sz="2400">
              <a:solidFill>
                <a:srgbClr val="2C14DE"/>
              </a:solidFill>
              <a:latin typeface="Consolas"/>
              <a:ea typeface="Consolas"/>
              <a:cs typeface="Consolas"/>
              <a:sym typeface="Consolas"/>
            </a:endParaRPr>
          </a:p>
          <a:p>
            <a:pPr indent="-342900" lvl="0" marL="342900" rtl="0" algn="l">
              <a:lnSpc>
                <a:spcPct val="80000"/>
              </a:lnSpc>
              <a:spcBef>
                <a:spcPts val="480"/>
              </a:spcBef>
              <a:spcAft>
                <a:spcPts val="0"/>
              </a:spcAft>
              <a:buClr>
                <a:schemeClr val="dk1"/>
              </a:buClr>
              <a:buSzPts val="2400"/>
              <a:buFont typeface="Arial"/>
              <a:buNone/>
            </a:pPr>
            <a:r>
              <a:t/>
            </a:r>
            <a:endParaRPr sz="2400">
              <a:latin typeface="Consolas"/>
              <a:ea typeface="Consolas"/>
              <a:cs typeface="Consolas"/>
              <a:sym typeface="Consolas"/>
            </a:endParaRPr>
          </a:p>
        </p:txBody>
      </p:sp>
      <p:sp>
        <p:nvSpPr>
          <p:cNvPr id="399" name="Google Shape;399;p4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873429"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Solution Example</a:t>
            </a:r>
            <a:endParaRPr/>
          </a:p>
        </p:txBody>
      </p:sp>
      <p:sp>
        <p:nvSpPr>
          <p:cNvPr id="405" name="Google Shape;405;p44"/>
          <p:cNvSpPr txBox="1"/>
          <p:nvPr/>
        </p:nvSpPr>
        <p:spPr>
          <a:xfrm>
            <a:off x="230256" y="1447800"/>
            <a:ext cx="8686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C14DE"/>
                </a:solidFill>
                <a:latin typeface="Consolas"/>
                <a:ea typeface="Consolas"/>
                <a:cs typeface="Consolas"/>
                <a:sym typeface="Consolas"/>
              </a:rPr>
              <a:t>Employee Employee::operator+(Employee&amp; emp)</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total(999,0);  // dummy values</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total.salary = salary + emp.salary;</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return(total);</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p:txBody>
      </p:sp>
      <p:sp>
        <p:nvSpPr>
          <p:cNvPr id="406" name="Google Shape;406;p4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914400" y="0"/>
            <a:ext cx="8193156"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Client Code for Class Employee</a:t>
            </a:r>
            <a:endParaRPr/>
          </a:p>
        </p:txBody>
      </p:sp>
      <p:sp>
        <p:nvSpPr>
          <p:cNvPr id="412" name="Google Shape;412;p45"/>
          <p:cNvSpPr txBox="1"/>
          <p:nvPr/>
        </p:nvSpPr>
        <p:spPr>
          <a:xfrm>
            <a:off x="304800" y="1447800"/>
            <a:ext cx="8534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void main()</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Clerk(115, 20000.00);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Driver(256, 15500.55);</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Secretary(567, 34200.00);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sum(0, 0.0);</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r>
              <a:rPr b="1" lang="en-US" sz="2400">
                <a:solidFill>
                  <a:srgbClr val="002060"/>
                </a:solidFill>
                <a:latin typeface="Consolas"/>
                <a:ea typeface="Consolas"/>
                <a:cs typeface="Consolas"/>
                <a:sym typeface="Consolas"/>
              </a:rPr>
              <a:t> </a:t>
            </a:r>
            <a:r>
              <a:rPr b="1" lang="en-US" sz="2400">
                <a:solidFill>
                  <a:srgbClr val="2C14DE"/>
                </a:solidFill>
                <a:latin typeface="Consolas"/>
                <a:ea typeface="Consolas"/>
                <a:cs typeface="Consolas"/>
                <a:sym typeface="Consolas"/>
              </a:rPr>
              <a:t>sum = Clerk + Driver + Secretary;</a:t>
            </a:r>
            <a:endParaRPr b="1" sz="2400">
              <a:solidFill>
                <a:srgbClr val="2C14DE"/>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p:txBody>
      </p:sp>
      <p:sp>
        <p:nvSpPr>
          <p:cNvPr id="413" name="Google Shape;413;p4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6"/>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Overloading &gt; operator</a:t>
            </a:r>
            <a:endParaRPr/>
          </a:p>
        </p:txBody>
      </p:sp>
      <p:sp>
        <p:nvSpPr>
          <p:cNvPr id="419" name="Google Shape;419;p46"/>
          <p:cNvSpPr txBox="1"/>
          <p:nvPr>
            <p:ph idx="1" type="body"/>
          </p:nvPr>
        </p:nvSpPr>
        <p:spPr>
          <a:xfrm>
            <a:off x="152400" y="1219200"/>
            <a:ext cx="88392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2800"/>
              <a:buFont typeface="Consolas"/>
              <a:buNone/>
            </a:pPr>
            <a:r>
              <a:rPr b="1" lang="en-US" sz="2800">
                <a:solidFill>
                  <a:srgbClr val="2C14DE"/>
                </a:solidFill>
                <a:latin typeface="Consolas"/>
                <a:ea typeface="Consolas"/>
                <a:cs typeface="Consolas"/>
                <a:sym typeface="Consolas"/>
              </a:rPr>
              <a:t>bool Employee::operator&gt;(Employee&amp; e)</a:t>
            </a:r>
            <a:endParaRPr/>
          </a:p>
          <a:p>
            <a:pPr indent="-342900" lvl="0" marL="342900" rtl="0" algn="l">
              <a:spcBef>
                <a:spcPts val="560"/>
              </a:spcBef>
              <a:spcAft>
                <a:spcPts val="0"/>
              </a:spcAft>
              <a:buClr>
                <a:schemeClr val="dk1"/>
              </a:buClr>
              <a:buSzPts val="2800"/>
              <a:buFont typeface="Consolas"/>
              <a:buNone/>
            </a:pPr>
            <a:r>
              <a:rPr b="1" lang="en-US" sz="2800">
                <a:latin typeface="Consolas"/>
                <a:ea typeface="Consolas"/>
                <a:cs typeface="Consolas"/>
                <a:sym typeface="Consolas"/>
              </a:rPr>
              <a:t>{</a:t>
            </a:r>
            <a:endParaRPr/>
          </a:p>
          <a:p>
            <a:pPr indent="-342900" lvl="0" marL="342900" rtl="0" algn="l">
              <a:spcBef>
                <a:spcPts val="560"/>
              </a:spcBef>
              <a:spcAft>
                <a:spcPts val="0"/>
              </a:spcAft>
              <a:buClr>
                <a:schemeClr val="dk1"/>
              </a:buClr>
              <a:buSzPts val="2800"/>
              <a:buFont typeface="Consolas"/>
              <a:buNone/>
            </a:pPr>
            <a:r>
              <a:rPr b="1" lang="en-US" sz="2800">
                <a:latin typeface="Consolas"/>
                <a:ea typeface="Consolas"/>
                <a:cs typeface="Consolas"/>
                <a:sym typeface="Consolas"/>
              </a:rPr>
              <a:t>		return(seniority &gt; e.seniority);</a:t>
            </a:r>
            <a:endParaRPr/>
          </a:p>
          <a:p>
            <a:pPr indent="-342900" lvl="0" marL="342900" rtl="0" algn="l">
              <a:spcBef>
                <a:spcPts val="560"/>
              </a:spcBef>
              <a:spcAft>
                <a:spcPts val="0"/>
              </a:spcAft>
              <a:buClr>
                <a:schemeClr val="dk1"/>
              </a:buClr>
              <a:buSzPts val="2800"/>
              <a:buFont typeface="Consolas"/>
              <a:buNone/>
            </a:pPr>
            <a:r>
              <a:rPr b="1" lang="en-US" sz="2800">
                <a:latin typeface="Consolas"/>
                <a:ea typeface="Consolas"/>
                <a:cs typeface="Consolas"/>
                <a:sym typeface="Consolas"/>
              </a:rPr>
              <a:t>}</a:t>
            </a:r>
            <a:endParaRPr/>
          </a:p>
          <a:p>
            <a:pPr indent="-215900" lvl="0" marL="342900" rtl="0" algn="l">
              <a:spcBef>
                <a:spcPts val="400"/>
              </a:spcBef>
              <a:spcAft>
                <a:spcPts val="0"/>
              </a:spcAft>
              <a:buClr>
                <a:schemeClr val="dk1"/>
              </a:buClr>
              <a:buSzPts val="2000"/>
              <a:buNone/>
            </a:pPr>
            <a:r>
              <a:t/>
            </a:r>
            <a:endParaRPr b="1" sz="2000">
              <a:latin typeface="Courier New"/>
              <a:ea typeface="Courier New"/>
              <a:cs typeface="Courier New"/>
              <a:sym typeface="Courier New"/>
            </a:endParaRPr>
          </a:p>
          <a:p>
            <a:pPr indent="-215900" lvl="0" marL="342900" rtl="0" algn="l">
              <a:spcBef>
                <a:spcPts val="400"/>
              </a:spcBef>
              <a:spcAft>
                <a:spcPts val="0"/>
              </a:spcAft>
              <a:buClr>
                <a:schemeClr val="dk1"/>
              </a:buClr>
              <a:buSzPts val="2000"/>
              <a:buNone/>
            </a:pPr>
            <a:r>
              <a:t/>
            </a:r>
            <a:endParaRPr b="1" sz="2000">
              <a:latin typeface="Courier New"/>
              <a:ea typeface="Courier New"/>
              <a:cs typeface="Courier New"/>
              <a:sym typeface="Courier New"/>
            </a:endParaRPr>
          </a:p>
          <a:p>
            <a:pPr indent="-342900" lvl="0" marL="342900" rtl="0" algn="l">
              <a:spcBef>
                <a:spcPts val="480"/>
              </a:spcBef>
              <a:spcAft>
                <a:spcPts val="0"/>
              </a:spcAft>
              <a:buClr>
                <a:schemeClr val="dk1"/>
              </a:buClr>
              <a:buSzPts val="2400"/>
              <a:buFont typeface="Calibri"/>
              <a:buNone/>
            </a:pPr>
            <a:r>
              <a:rPr b="1" lang="en-US" sz="2400">
                <a:latin typeface="Calibri"/>
                <a:ea typeface="Calibri"/>
                <a:cs typeface="Calibri"/>
                <a:sym typeface="Calibri"/>
              </a:rPr>
              <a:t>called from the program like this:</a:t>
            </a:r>
            <a:endParaRPr b="1" sz="2400">
              <a:latin typeface="Consolas"/>
              <a:ea typeface="Consolas"/>
              <a:cs typeface="Consolas"/>
              <a:sym typeface="Consolas"/>
            </a:endParaRPr>
          </a:p>
          <a:p>
            <a:pPr indent="-342900" lvl="0" marL="342900" rtl="0" algn="l">
              <a:spcBef>
                <a:spcPts val="480"/>
              </a:spcBef>
              <a:spcAft>
                <a:spcPts val="0"/>
              </a:spcAft>
              <a:buClr>
                <a:srgbClr val="2C14DE"/>
              </a:buClr>
              <a:buSzPts val="2400"/>
              <a:buFont typeface="Consolas"/>
              <a:buNone/>
            </a:pPr>
            <a:r>
              <a:rPr b="1" lang="en-US" sz="2400">
                <a:solidFill>
                  <a:srgbClr val="2C14DE"/>
                </a:solidFill>
                <a:latin typeface="Consolas"/>
                <a:ea typeface="Consolas"/>
                <a:cs typeface="Consolas"/>
                <a:sym typeface="Consolas"/>
              </a:rPr>
              <a:t>    if (emp1 &gt; emp2)</a:t>
            </a:r>
            <a:r>
              <a:rPr b="1" lang="en-US" sz="2400">
                <a:solidFill>
                  <a:srgbClr val="2C14DE"/>
                </a:solidFill>
                <a:latin typeface="Calibri"/>
                <a:ea typeface="Calibri"/>
                <a:cs typeface="Calibri"/>
                <a:sym typeface="Calibri"/>
              </a:rPr>
              <a:t> </a:t>
            </a:r>
            <a:endParaRPr/>
          </a:p>
        </p:txBody>
      </p:sp>
      <p:sp>
        <p:nvSpPr>
          <p:cNvPr id="420" name="Google Shape;420;p4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46"/>
          <p:cNvSpPr/>
          <p:nvPr/>
        </p:nvSpPr>
        <p:spPr>
          <a:xfrm>
            <a:off x="-30683" y="1624519"/>
            <a:ext cx="1917849" cy="2986392"/>
          </a:xfrm>
          <a:custGeom>
            <a:rect b="b" l="l" r="r" t="t"/>
            <a:pathLst>
              <a:path extrusionOk="0" h="2986392" w="1917849">
                <a:moveTo>
                  <a:pt x="1917849" y="2986392"/>
                </a:moveTo>
                <a:cubicBezTo>
                  <a:pt x="980751" y="2403543"/>
                  <a:pt x="43653" y="1820694"/>
                  <a:pt x="1500" y="1322962"/>
                </a:cubicBezTo>
                <a:cubicBezTo>
                  <a:pt x="-40653" y="825230"/>
                  <a:pt x="812138" y="412615"/>
                  <a:pt x="1664930" y="0"/>
                </a:cubicBezTo>
              </a:path>
            </a:pathLst>
          </a:custGeom>
          <a:noFill/>
          <a:ln cap="flat" cmpd="sng" w="25400">
            <a:solidFill>
              <a:srgbClr val="D2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46"/>
          <p:cNvSpPr/>
          <p:nvPr/>
        </p:nvSpPr>
        <p:spPr>
          <a:xfrm>
            <a:off x="3151763" y="1624519"/>
            <a:ext cx="5077838" cy="2976952"/>
          </a:xfrm>
          <a:custGeom>
            <a:rect b="b" l="l" r="r" t="t"/>
            <a:pathLst>
              <a:path extrusionOk="0" h="2976952" w="5217139">
                <a:moveTo>
                  <a:pt x="0" y="2966936"/>
                </a:moveTo>
                <a:cubicBezTo>
                  <a:pt x="2133599" y="2990444"/>
                  <a:pt x="4267199" y="3013953"/>
                  <a:pt x="4951378" y="2519464"/>
                </a:cubicBezTo>
                <a:cubicBezTo>
                  <a:pt x="5635557" y="2024975"/>
                  <a:pt x="4870314" y="1012487"/>
                  <a:pt x="4105072" y="0"/>
                </a:cubicBezTo>
              </a:path>
            </a:pathLst>
          </a:custGeom>
          <a:noFill/>
          <a:ln cap="flat" cmpd="sng" w="25400">
            <a:solidFill>
              <a:srgbClr val="2C14D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954156" y="0"/>
            <a:ext cx="81534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Operator Overloading Syntax</a:t>
            </a:r>
            <a:endParaRPr/>
          </a:p>
        </p:txBody>
      </p:sp>
      <p:sp>
        <p:nvSpPr>
          <p:cNvPr id="428" name="Google Shape;428;p47"/>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000"/>
              <a:buChar char="•"/>
            </a:pPr>
            <a:r>
              <a:rPr b="1" lang="en-US" sz="3000"/>
              <a:t>Although,</a:t>
            </a:r>
            <a:r>
              <a:rPr lang="en-US" sz="3000"/>
              <a:t> the </a:t>
            </a:r>
            <a:r>
              <a:rPr b="1" lang="en-US" sz="3000">
                <a:solidFill>
                  <a:srgbClr val="C00000"/>
                </a:solidFill>
              </a:rPr>
              <a:t>syntax of defining prototype</a:t>
            </a:r>
            <a:r>
              <a:rPr lang="en-US" sz="3000"/>
              <a:t>:</a:t>
            </a:r>
            <a:endParaRPr/>
          </a:p>
          <a:p>
            <a:pPr indent="0" lvl="1" marL="457200" rtl="0" algn="l">
              <a:spcBef>
                <a:spcPts val="480"/>
              </a:spcBef>
              <a:spcAft>
                <a:spcPts val="0"/>
              </a:spcAft>
              <a:buClr>
                <a:srgbClr val="2C14DE"/>
              </a:buClr>
              <a:buSzPts val="2400"/>
              <a:buNone/>
            </a:pPr>
            <a:r>
              <a:rPr b="1" lang="en-US" sz="2400">
                <a:solidFill>
                  <a:srgbClr val="2C14DE"/>
                </a:solidFill>
                <a:latin typeface="Courier New"/>
                <a:ea typeface="Courier New"/>
                <a:cs typeface="Courier New"/>
                <a:sym typeface="Courier New"/>
              </a:rPr>
              <a:t>datatype operator+ (datatype)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00"/>
              </a:spcBef>
              <a:spcAft>
                <a:spcPts val="0"/>
              </a:spcAft>
              <a:buClr>
                <a:schemeClr val="dk1"/>
              </a:buClr>
              <a:buSzPts val="3000"/>
              <a:buChar char="•"/>
            </a:pPr>
            <a:r>
              <a:rPr b="1" lang="en-US" sz="3000"/>
              <a:t>However</a:t>
            </a:r>
            <a:r>
              <a:rPr lang="en-US" sz="3000"/>
              <a:t>, for </a:t>
            </a:r>
            <a:r>
              <a:rPr b="1" lang="en-US" sz="3000">
                <a:solidFill>
                  <a:srgbClr val="B80000"/>
                </a:solidFill>
              </a:rPr>
              <a:t>some operators</a:t>
            </a:r>
            <a:r>
              <a:rPr lang="en-US" sz="3000"/>
              <a:t>, there is </a:t>
            </a:r>
            <a:r>
              <a:rPr b="1" lang="en-US" sz="3000" u="sng">
                <a:solidFill>
                  <a:srgbClr val="B80000"/>
                </a:solidFill>
              </a:rPr>
              <a:t>little bit change </a:t>
            </a:r>
            <a:r>
              <a:rPr lang="en-US" sz="3000"/>
              <a:t>in the above </a:t>
            </a:r>
            <a:r>
              <a:rPr b="1" lang="en-US" sz="3000" u="sng">
                <a:solidFill>
                  <a:srgbClr val="B80000"/>
                </a:solidFill>
              </a:rPr>
              <a:t>syntax</a:t>
            </a:r>
            <a:r>
              <a:rPr b="1" lang="en-US" sz="3000"/>
              <a:t>:</a:t>
            </a:r>
            <a:endParaRPr/>
          </a:p>
          <a:p>
            <a:pPr indent="0" lvl="1" marL="457200" rtl="0" algn="l">
              <a:spcBef>
                <a:spcPts val="560"/>
              </a:spcBef>
              <a:spcAft>
                <a:spcPts val="0"/>
              </a:spcAft>
              <a:buClr>
                <a:schemeClr val="dk1"/>
              </a:buClr>
              <a:buSzPts val="2800"/>
              <a:buNone/>
            </a:pPr>
            <a:r>
              <a:rPr lang="en-US"/>
              <a:t>	</a:t>
            </a:r>
            <a:r>
              <a:rPr b="1" lang="en-US">
                <a:solidFill>
                  <a:srgbClr val="2C14DE"/>
                </a:solidFill>
              </a:rPr>
              <a:t>++</a:t>
            </a:r>
            <a:r>
              <a:rPr lang="en-US"/>
              <a:t>, </a:t>
            </a:r>
            <a:r>
              <a:rPr b="1" lang="en-US">
                <a:solidFill>
                  <a:srgbClr val="2C14DE"/>
                </a:solidFill>
              </a:rPr>
              <a:t>--</a:t>
            </a:r>
            <a:r>
              <a:rPr lang="en-US"/>
              <a:t> operators</a:t>
            </a:r>
            <a:endParaRPr/>
          </a:p>
          <a:p>
            <a:pPr indent="0" lvl="1" marL="457200" rtl="0" algn="l">
              <a:spcBef>
                <a:spcPts val="560"/>
              </a:spcBef>
              <a:spcAft>
                <a:spcPts val="0"/>
              </a:spcAft>
              <a:buClr>
                <a:schemeClr val="dk1"/>
              </a:buClr>
              <a:buSzPts val="2800"/>
              <a:buNone/>
            </a:pPr>
            <a:r>
              <a:rPr lang="en-US"/>
              <a:t>	</a:t>
            </a:r>
            <a:r>
              <a:rPr b="1" lang="en-US">
                <a:solidFill>
                  <a:srgbClr val="2C14DE"/>
                </a:solidFill>
              </a:rPr>
              <a:t>&gt;&gt;</a:t>
            </a:r>
            <a:r>
              <a:rPr lang="en-US"/>
              <a:t>, </a:t>
            </a:r>
            <a:r>
              <a:rPr b="1" lang="en-US">
                <a:solidFill>
                  <a:srgbClr val="2C14DE"/>
                </a:solidFill>
              </a:rPr>
              <a:t>&lt;&lt;</a:t>
            </a:r>
            <a:r>
              <a:rPr lang="en-US">
                <a:solidFill>
                  <a:srgbClr val="2C14DE"/>
                </a:solidFill>
              </a:rPr>
              <a:t> </a:t>
            </a:r>
            <a:r>
              <a:rPr lang="en-US"/>
              <a:t>operators</a:t>
            </a:r>
            <a:endParaRPr/>
          </a:p>
          <a:p>
            <a:pPr indent="0" lvl="1" marL="457200" rtl="0" algn="l">
              <a:spcBef>
                <a:spcPts val="560"/>
              </a:spcBef>
              <a:spcAft>
                <a:spcPts val="0"/>
              </a:spcAft>
              <a:buClr>
                <a:schemeClr val="dk1"/>
              </a:buClr>
              <a:buSzPts val="2800"/>
              <a:buNone/>
            </a:pPr>
            <a:r>
              <a:rPr lang="en-US"/>
              <a:t>	</a:t>
            </a:r>
            <a:r>
              <a:rPr b="1" lang="en-US">
                <a:solidFill>
                  <a:srgbClr val="2C14DE"/>
                </a:solidFill>
              </a:rPr>
              <a:t>&amp;</a:t>
            </a:r>
            <a:r>
              <a:rPr lang="en-US">
                <a:solidFill>
                  <a:srgbClr val="2C14DE"/>
                </a:solidFill>
              </a:rPr>
              <a:t> </a:t>
            </a:r>
            <a:r>
              <a:rPr lang="en-US"/>
              <a:t>and </a:t>
            </a:r>
            <a:r>
              <a:rPr b="1" lang="en-US">
                <a:solidFill>
                  <a:srgbClr val="2C14DE"/>
                </a:solidFill>
              </a:rPr>
              <a:t>[ ]</a:t>
            </a:r>
            <a:r>
              <a:rPr lang="en-US">
                <a:solidFill>
                  <a:srgbClr val="2C14DE"/>
                </a:solidFill>
              </a:rPr>
              <a:t> </a:t>
            </a:r>
            <a:r>
              <a:rPr lang="en-US"/>
              <a:t>operators</a:t>
            </a:r>
            <a:endParaRPr/>
          </a:p>
        </p:txBody>
      </p:sp>
      <p:sp>
        <p:nvSpPr>
          <p:cNvPr id="429" name="Google Shape;429;p4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990600" y="0"/>
            <a:ext cx="81534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Overloading ++ and --</a:t>
            </a:r>
            <a:endParaRPr/>
          </a:p>
        </p:txBody>
      </p:sp>
      <p:sp>
        <p:nvSpPr>
          <p:cNvPr id="435" name="Google Shape;435;p48"/>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000"/>
              <a:buChar char="•"/>
            </a:pPr>
            <a:r>
              <a:rPr b="1" lang="en-US" sz="3000">
                <a:latin typeface="Calibri"/>
                <a:ea typeface="Calibri"/>
                <a:cs typeface="Calibri"/>
                <a:sym typeface="Calibri"/>
              </a:rPr>
              <a:t>Operator</a:t>
            </a:r>
            <a:r>
              <a:rPr lang="en-US" sz="3000">
                <a:latin typeface="Calibri"/>
                <a:ea typeface="Calibri"/>
                <a:cs typeface="Calibri"/>
                <a:sym typeface="Calibri"/>
              </a:rPr>
              <a:t> </a:t>
            </a:r>
            <a:r>
              <a:rPr b="1" lang="en-US" sz="3000">
                <a:solidFill>
                  <a:srgbClr val="B80000"/>
                </a:solidFill>
                <a:latin typeface="Calibri"/>
                <a:ea typeface="Calibri"/>
                <a:cs typeface="Calibri"/>
                <a:sym typeface="Calibri"/>
              </a:rPr>
              <a:t>++</a:t>
            </a:r>
            <a:r>
              <a:rPr lang="en-US" sz="3000">
                <a:solidFill>
                  <a:srgbClr val="B80000"/>
                </a:solidFill>
                <a:latin typeface="Calibri"/>
                <a:ea typeface="Calibri"/>
                <a:cs typeface="Calibri"/>
                <a:sym typeface="Calibri"/>
              </a:rPr>
              <a:t> </a:t>
            </a:r>
            <a:r>
              <a:rPr lang="en-US" sz="3000">
                <a:latin typeface="Calibri"/>
                <a:ea typeface="Calibri"/>
                <a:cs typeface="Calibri"/>
                <a:sym typeface="Calibri"/>
              </a:rPr>
              <a:t>and </a:t>
            </a:r>
            <a:r>
              <a:rPr b="1" lang="en-US" sz="3000">
                <a:solidFill>
                  <a:srgbClr val="B80000"/>
                </a:solidFill>
                <a:latin typeface="Calibri"/>
                <a:ea typeface="Calibri"/>
                <a:cs typeface="Calibri"/>
                <a:sym typeface="Calibri"/>
              </a:rPr>
              <a:t>--</a:t>
            </a:r>
            <a:r>
              <a:rPr lang="en-US" sz="3000">
                <a:solidFill>
                  <a:srgbClr val="B80000"/>
                </a:solidFill>
                <a:latin typeface="Calibri"/>
                <a:ea typeface="Calibri"/>
                <a:cs typeface="Calibri"/>
                <a:sym typeface="Calibri"/>
              </a:rPr>
              <a:t> </a:t>
            </a:r>
            <a:r>
              <a:rPr lang="en-US" sz="3000">
                <a:latin typeface="Calibri"/>
                <a:ea typeface="Calibri"/>
                <a:cs typeface="Calibri"/>
                <a:sym typeface="Calibri"/>
              </a:rPr>
              <a:t>are </a:t>
            </a:r>
            <a:r>
              <a:rPr b="1" lang="en-US" sz="3000">
                <a:solidFill>
                  <a:srgbClr val="B80000"/>
                </a:solidFill>
                <a:latin typeface="Calibri"/>
                <a:ea typeface="Calibri"/>
                <a:cs typeface="Calibri"/>
                <a:sym typeface="Calibri"/>
              </a:rPr>
              <a:t>different</a:t>
            </a:r>
            <a:r>
              <a:rPr lang="en-US" sz="3000">
                <a:solidFill>
                  <a:srgbClr val="B80000"/>
                </a:solidFill>
                <a:latin typeface="Calibri"/>
                <a:ea typeface="Calibri"/>
                <a:cs typeface="Calibri"/>
                <a:sym typeface="Calibri"/>
              </a:rPr>
              <a:t> </a:t>
            </a:r>
            <a:r>
              <a:rPr lang="en-US" sz="3000">
                <a:latin typeface="Calibri"/>
                <a:ea typeface="Calibri"/>
                <a:cs typeface="Calibri"/>
                <a:sym typeface="Calibri"/>
              </a:rPr>
              <a:t>to </a:t>
            </a:r>
            <a:r>
              <a:rPr b="1" lang="en-US" sz="3000">
                <a:solidFill>
                  <a:srgbClr val="B80000"/>
                </a:solidFill>
                <a:latin typeface="Calibri"/>
                <a:ea typeface="Calibri"/>
                <a:cs typeface="Calibri"/>
                <a:sym typeface="Calibri"/>
              </a:rPr>
              <a:t>other operators of C++</a:t>
            </a:r>
            <a:endParaRPr/>
          </a:p>
          <a:p>
            <a:pPr indent="-152400" lvl="0" marL="342900" rtl="0" algn="l">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b="1" lang="en-US" sz="3000">
                <a:latin typeface="Calibri"/>
                <a:ea typeface="Calibri"/>
                <a:cs typeface="Calibri"/>
                <a:sym typeface="Calibri"/>
              </a:rPr>
              <a:t>We can call them: </a:t>
            </a:r>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either in the form of </a:t>
            </a:r>
            <a:r>
              <a:rPr b="1" lang="en-US" u="sng">
                <a:solidFill>
                  <a:srgbClr val="008000"/>
                </a:solidFill>
                <a:latin typeface="Calibri"/>
                <a:ea typeface="Calibri"/>
                <a:cs typeface="Calibri"/>
                <a:sym typeface="Calibri"/>
              </a:rPr>
              <a:t>prefix</a:t>
            </a:r>
            <a:r>
              <a:rPr lang="en-US">
                <a:solidFill>
                  <a:srgbClr val="008000"/>
                </a:solidFill>
                <a:latin typeface="Calibri"/>
                <a:ea typeface="Calibri"/>
                <a:cs typeface="Calibri"/>
                <a:sym typeface="Calibri"/>
              </a:rPr>
              <a:t> </a:t>
            </a:r>
            <a:r>
              <a:rPr lang="en-US">
                <a:latin typeface="Calibri"/>
                <a:ea typeface="Calibri"/>
                <a:cs typeface="Calibri"/>
                <a:sym typeface="Calibri"/>
              </a:rPr>
              <a:t>(</a:t>
            </a:r>
            <a:r>
              <a:rPr b="1" lang="en-US">
                <a:latin typeface="Calibri"/>
                <a:ea typeface="Calibri"/>
                <a:cs typeface="Calibri"/>
                <a:sym typeface="Calibri"/>
              </a:rPr>
              <a:t>++i</a:t>
            </a:r>
            <a:r>
              <a:rPr lang="en-US">
                <a:latin typeface="Calibri"/>
                <a:ea typeface="Calibri"/>
                <a:cs typeface="Calibri"/>
                <a:sym typeface="Calibri"/>
              </a:rPr>
              <a:t>) </a:t>
            </a:r>
            <a:r>
              <a:rPr b="1" lang="en-US">
                <a:solidFill>
                  <a:srgbClr val="2C14DE"/>
                </a:solidFill>
                <a:latin typeface="Calibri"/>
                <a:ea typeface="Calibri"/>
                <a:cs typeface="Calibri"/>
                <a:sym typeface="Calibri"/>
              </a:rPr>
              <a:t>before an object</a:t>
            </a:r>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or in the form of </a:t>
            </a:r>
            <a:r>
              <a:rPr b="1" lang="en-US" u="sng">
                <a:solidFill>
                  <a:srgbClr val="008000"/>
                </a:solidFill>
                <a:latin typeface="Calibri"/>
                <a:ea typeface="Calibri"/>
                <a:cs typeface="Calibri"/>
                <a:sym typeface="Calibri"/>
              </a:rPr>
              <a:t>postfix</a:t>
            </a:r>
            <a:r>
              <a:rPr lang="en-US">
                <a:solidFill>
                  <a:srgbClr val="008000"/>
                </a:solidFill>
                <a:latin typeface="Calibri"/>
                <a:ea typeface="Calibri"/>
                <a:cs typeface="Calibri"/>
                <a:sym typeface="Calibri"/>
              </a:rPr>
              <a:t> </a:t>
            </a:r>
            <a:r>
              <a:rPr lang="en-US">
                <a:latin typeface="Calibri"/>
                <a:ea typeface="Calibri"/>
                <a:cs typeface="Calibri"/>
                <a:sym typeface="Calibri"/>
              </a:rPr>
              <a:t>(</a:t>
            </a:r>
            <a:r>
              <a:rPr b="1" lang="en-US">
                <a:latin typeface="Calibri"/>
                <a:ea typeface="Calibri"/>
                <a:cs typeface="Calibri"/>
                <a:sym typeface="Calibri"/>
              </a:rPr>
              <a:t>i++</a:t>
            </a:r>
            <a:r>
              <a:rPr lang="en-US">
                <a:latin typeface="Calibri"/>
                <a:ea typeface="Calibri"/>
                <a:cs typeface="Calibri"/>
                <a:sym typeface="Calibri"/>
              </a:rPr>
              <a:t>) </a:t>
            </a:r>
            <a:r>
              <a:rPr b="1" lang="en-US">
                <a:solidFill>
                  <a:srgbClr val="2C14DE"/>
                </a:solidFill>
                <a:latin typeface="Calibri"/>
                <a:ea typeface="Calibri"/>
                <a:cs typeface="Calibri"/>
                <a:sym typeface="Calibri"/>
              </a:rPr>
              <a:t>after an object</a:t>
            </a:r>
            <a:endParaRPr/>
          </a:p>
          <a:p>
            <a:pPr indent="-285750" lvl="1" marL="742950" rtl="0" algn="l">
              <a:spcBef>
                <a:spcPts val="560"/>
              </a:spcBef>
              <a:spcAft>
                <a:spcPts val="0"/>
              </a:spcAft>
              <a:buClr>
                <a:schemeClr val="dk1"/>
              </a:buClr>
              <a:buSzPts val="2800"/>
              <a:buChar char="–"/>
            </a:pPr>
            <a:r>
              <a:rPr lang="en-US" u="sng">
                <a:latin typeface="Calibri"/>
                <a:ea typeface="Calibri"/>
                <a:cs typeface="Calibri"/>
                <a:sym typeface="Calibri"/>
              </a:rPr>
              <a:t>But in </a:t>
            </a:r>
            <a:r>
              <a:rPr b="1" lang="en-US" u="sng">
                <a:solidFill>
                  <a:srgbClr val="D20000"/>
                </a:solidFill>
                <a:latin typeface="Calibri"/>
                <a:ea typeface="Calibri"/>
                <a:cs typeface="Calibri"/>
                <a:sym typeface="Calibri"/>
              </a:rPr>
              <a:t>both cases</a:t>
            </a:r>
            <a:r>
              <a:rPr lang="en-US" u="sng">
                <a:latin typeface="Calibri"/>
                <a:ea typeface="Calibri"/>
                <a:cs typeface="Calibri"/>
                <a:sym typeface="Calibri"/>
              </a:rPr>
              <a:t>, the </a:t>
            </a:r>
            <a:r>
              <a:rPr b="1" lang="en-US" u="sng">
                <a:solidFill>
                  <a:srgbClr val="D20000"/>
                </a:solidFill>
                <a:latin typeface="Calibri"/>
                <a:ea typeface="Calibri"/>
                <a:cs typeface="Calibri"/>
                <a:sym typeface="Calibri"/>
              </a:rPr>
              <a:t>calling object </a:t>
            </a:r>
            <a:r>
              <a:rPr b="1" lang="en-US" u="sng">
                <a:latin typeface="Calibri"/>
                <a:ea typeface="Calibri"/>
                <a:cs typeface="Calibri"/>
                <a:sym typeface="Calibri"/>
              </a:rPr>
              <a:t>will be</a:t>
            </a:r>
            <a:r>
              <a:rPr lang="en-US" u="sng">
                <a:latin typeface="Calibri"/>
                <a:ea typeface="Calibri"/>
                <a:cs typeface="Calibri"/>
                <a:sym typeface="Calibri"/>
              </a:rPr>
              <a:t> </a:t>
            </a:r>
            <a:r>
              <a:rPr b="1" lang="en-US" u="sng">
                <a:solidFill>
                  <a:srgbClr val="D20000"/>
                </a:solidFill>
                <a:latin typeface="Calibri"/>
                <a:ea typeface="Calibri"/>
                <a:cs typeface="Calibri"/>
                <a:sym typeface="Calibri"/>
              </a:rPr>
              <a:t>i</a:t>
            </a:r>
            <a:r>
              <a:rPr lang="en-US" u="sng">
                <a:latin typeface="Calibri"/>
                <a:ea typeface="Calibri"/>
                <a:cs typeface="Calibri"/>
                <a:sym typeface="Calibri"/>
              </a:rPr>
              <a:t>.</a:t>
            </a:r>
            <a:endParaRPr/>
          </a:p>
        </p:txBody>
      </p:sp>
      <p:sp>
        <p:nvSpPr>
          <p:cNvPr id="436" name="Google Shape;436;p4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9"/>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i++ and ++i ?</a:t>
            </a:r>
            <a:endParaRPr/>
          </a:p>
        </p:txBody>
      </p:sp>
      <p:sp>
        <p:nvSpPr>
          <p:cNvPr id="443" name="Google Shape;443;p49"/>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B80000"/>
              </a:buClr>
              <a:buSzPts val="3000"/>
              <a:buChar char="•"/>
            </a:pPr>
            <a:r>
              <a:rPr b="1" lang="en-US" sz="3000">
                <a:solidFill>
                  <a:srgbClr val="B80000"/>
                </a:solidFill>
              </a:rPr>
              <a:t>Prefix</a:t>
            </a:r>
            <a:r>
              <a:rPr lang="en-US" sz="3000">
                <a:solidFill>
                  <a:srgbClr val="B80000"/>
                </a:solidFill>
              </a:rPr>
              <a:t> </a:t>
            </a:r>
            <a:r>
              <a:rPr b="1" lang="en-US" sz="3000">
                <a:solidFill>
                  <a:srgbClr val="2C14DE"/>
                </a:solidFill>
              </a:rPr>
              <a:t>makes the change</a:t>
            </a:r>
            <a:r>
              <a:rPr lang="en-US" sz="3000"/>
              <a:t>, and then it </a:t>
            </a:r>
            <a:r>
              <a:rPr b="1" lang="en-US" sz="3000">
                <a:solidFill>
                  <a:srgbClr val="2C14DE"/>
                </a:solidFill>
              </a:rPr>
              <a:t>processes the variable</a:t>
            </a:r>
            <a:r>
              <a:rPr b="1" lang="en-US" sz="3000"/>
              <a:t> </a:t>
            </a:r>
            <a:endParaRPr sz="3000"/>
          </a:p>
          <a:p>
            <a:pPr indent="-342900" lvl="0" marL="342900" rtl="0" algn="just">
              <a:spcBef>
                <a:spcPts val="600"/>
              </a:spcBef>
              <a:spcAft>
                <a:spcPts val="0"/>
              </a:spcAft>
              <a:buClr>
                <a:srgbClr val="B80000"/>
              </a:buClr>
              <a:buSzPts val="3000"/>
              <a:buChar char="•"/>
            </a:pPr>
            <a:r>
              <a:rPr b="1" lang="en-US" sz="3000">
                <a:solidFill>
                  <a:srgbClr val="B80000"/>
                </a:solidFill>
              </a:rPr>
              <a:t>Postfix</a:t>
            </a:r>
            <a:r>
              <a:rPr lang="en-US" sz="3000">
                <a:solidFill>
                  <a:srgbClr val="B80000"/>
                </a:solidFill>
              </a:rPr>
              <a:t> </a:t>
            </a:r>
            <a:r>
              <a:rPr b="1" lang="en-US" sz="3000">
                <a:solidFill>
                  <a:srgbClr val="2C14DE"/>
                </a:solidFill>
              </a:rPr>
              <a:t>processes the variable</a:t>
            </a:r>
            <a:r>
              <a:rPr lang="en-US" sz="3000"/>
              <a:t>, then it </a:t>
            </a:r>
            <a:r>
              <a:rPr b="1" lang="en-US" sz="3000">
                <a:solidFill>
                  <a:srgbClr val="2C14DE"/>
                </a:solidFill>
              </a:rPr>
              <a:t>makes the change</a:t>
            </a:r>
            <a:r>
              <a:rPr b="1" lang="en-US" sz="3000"/>
              <a:t>.</a:t>
            </a:r>
            <a:endParaRPr/>
          </a:p>
          <a:p>
            <a:pPr indent="-139700" lvl="0" marL="342900" rtl="0" algn="l">
              <a:spcBef>
                <a:spcPts val="640"/>
              </a:spcBef>
              <a:spcAft>
                <a:spcPts val="0"/>
              </a:spcAft>
              <a:buClr>
                <a:schemeClr val="dk1"/>
              </a:buClr>
              <a:buSzPts val="3200"/>
              <a:buNone/>
            </a:pPr>
            <a:r>
              <a:t/>
            </a:r>
            <a:endParaRPr/>
          </a:p>
        </p:txBody>
      </p:sp>
      <p:sp>
        <p:nvSpPr>
          <p:cNvPr id="444" name="Google Shape;444;p49"/>
          <p:cNvSpPr/>
          <p:nvPr/>
        </p:nvSpPr>
        <p:spPr>
          <a:xfrm>
            <a:off x="228600" y="3878530"/>
            <a:ext cx="3886200" cy="138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 </a:t>
            </a:r>
            <a:r>
              <a:rPr b="1" lang="en-US" sz="2800">
                <a:solidFill>
                  <a:schemeClr val="dk1"/>
                </a:solidFill>
                <a:latin typeface="Consolas"/>
                <a:ea typeface="Consolas"/>
                <a:cs typeface="Consolas"/>
                <a:sym typeface="Consolas"/>
              </a:rPr>
              <a:t>i = 1;</a:t>
            </a:r>
            <a:endParaRPr/>
          </a:p>
          <a:p>
            <a:pPr indent="0" lvl="0" marL="0" marR="0" rtl="0" algn="l">
              <a:spcBef>
                <a:spcPts val="0"/>
              </a:spcBef>
              <a:spcAft>
                <a:spcPts val="0"/>
              </a:spcAft>
              <a:buNone/>
            </a:pPr>
            <a:r>
              <a:rPr b="1" lang="en-US" sz="2800">
                <a:solidFill>
                  <a:schemeClr val="dk1"/>
                </a:solidFill>
                <a:latin typeface="Consolas"/>
                <a:ea typeface="Consolas"/>
                <a:cs typeface="Consolas"/>
                <a:sym typeface="Consolas"/>
              </a:rPr>
              <a:t> j = ++i;</a:t>
            </a:r>
            <a:endParaRPr/>
          </a:p>
          <a:p>
            <a:pPr indent="0" lvl="0" marL="0" marR="0" rtl="0" algn="l">
              <a:spcBef>
                <a:spcPts val="0"/>
              </a:spcBef>
              <a:spcAft>
                <a:spcPts val="0"/>
              </a:spcAft>
              <a:buNone/>
            </a:pPr>
            <a:r>
              <a:rPr b="1" lang="en-US" sz="2800">
                <a:solidFill>
                  <a:schemeClr val="dk1"/>
                </a:solidFill>
                <a:latin typeface="Consolas"/>
                <a:ea typeface="Consolas"/>
                <a:cs typeface="Consolas"/>
                <a:sym typeface="Consolas"/>
              </a:rPr>
              <a:t> (i is 2, j is 2)</a:t>
            </a:r>
            <a:endParaRPr b="1" sz="2800">
              <a:solidFill>
                <a:schemeClr val="dk1"/>
              </a:solidFill>
              <a:latin typeface="Consolas"/>
              <a:ea typeface="Consolas"/>
              <a:cs typeface="Consolas"/>
              <a:sym typeface="Consolas"/>
            </a:endParaRPr>
          </a:p>
        </p:txBody>
      </p:sp>
      <p:sp>
        <p:nvSpPr>
          <p:cNvPr id="445" name="Google Shape;445;p49"/>
          <p:cNvSpPr/>
          <p:nvPr/>
        </p:nvSpPr>
        <p:spPr>
          <a:xfrm>
            <a:off x="4800600" y="3878530"/>
            <a:ext cx="4038600" cy="138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 </a:t>
            </a:r>
            <a:r>
              <a:rPr b="1" lang="en-US" sz="2800">
                <a:solidFill>
                  <a:schemeClr val="dk1"/>
                </a:solidFill>
                <a:latin typeface="Consolas"/>
                <a:ea typeface="Consolas"/>
                <a:cs typeface="Consolas"/>
                <a:sym typeface="Consolas"/>
              </a:rPr>
              <a:t>i = 1;</a:t>
            </a:r>
            <a:endParaRPr/>
          </a:p>
          <a:p>
            <a:pPr indent="0" lvl="0" marL="0" marR="0" rtl="0" algn="l">
              <a:spcBef>
                <a:spcPts val="0"/>
              </a:spcBef>
              <a:spcAft>
                <a:spcPts val="0"/>
              </a:spcAft>
              <a:buNone/>
            </a:pPr>
            <a:r>
              <a:rPr b="1" lang="en-US" sz="2800">
                <a:solidFill>
                  <a:schemeClr val="dk1"/>
                </a:solidFill>
                <a:latin typeface="Consolas"/>
                <a:ea typeface="Consolas"/>
                <a:cs typeface="Consolas"/>
                <a:sym typeface="Consolas"/>
              </a:rPr>
              <a:t> j = i++;</a:t>
            </a:r>
            <a:endParaRPr/>
          </a:p>
          <a:p>
            <a:pPr indent="0" lvl="0" marL="0" marR="0" rtl="0" algn="l">
              <a:spcBef>
                <a:spcPts val="0"/>
              </a:spcBef>
              <a:spcAft>
                <a:spcPts val="0"/>
              </a:spcAft>
              <a:buNone/>
            </a:pPr>
            <a:r>
              <a:rPr b="1" lang="en-US" sz="2800">
                <a:solidFill>
                  <a:schemeClr val="dk1"/>
                </a:solidFill>
                <a:latin typeface="Consolas"/>
                <a:ea typeface="Consolas"/>
                <a:cs typeface="Consolas"/>
                <a:sym typeface="Consolas"/>
              </a:rPr>
              <a:t> (i is 2, j is 1)</a:t>
            </a:r>
            <a:endParaRPr b="1" sz="2800">
              <a:solidFill>
                <a:schemeClr val="dk1"/>
              </a:solidFill>
              <a:latin typeface="Consolas"/>
              <a:ea typeface="Consolas"/>
              <a:cs typeface="Consolas"/>
              <a:sym typeface="Consolas"/>
            </a:endParaRPr>
          </a:p>
        </p:txBody>
      </p:sp>
      <p:sp>
        <p:nvSpPr>
          <p:cNvPr id="446" name="Google Shape;446;p4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7" name="Google Shape;447;p49"/>
          <p:cNvCxnSpPr/>
          <p:nvPr/>
        </p:nvCxnSpPr>
        <p:spPr>
          <a:xfrm>
            <a:off x="4424464" y="3276600"/>
            <a:ext cx="22698" cy="3048000"/>
          </a:xfrm>
          <a:prstGeom prst="straightConnector1">
            <a:avLst/>
          </a:prstGeom>
          <a:noFill/>
          <a:ln cap="flat" cmpd="sng" w="114300">
            <a:solidFill>
              <a:srgbClr val="DAE5F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4294967295" type="title"/>
          </p:nvPr>
        </p:nvSpPr>
        <p:spPr>
          <a:xfrm>
            <a:off x="924062" y="69850"/>
            <a:ext cx="8113644" cy="10426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latin typeface="Calibri"/>
                <a:ea typeface="Calibri"/>
                <a:cs typeface="Calibri"/>
                <a:sym typeface="Calibri"/>
              </a:rPr>
              <a:t>Operator Overloading Motivation</a:t>
            </a:r>
            <a:endParaRPr/>
          </a:p>
        </p:txBody>
      </p:sp>
      <p:sp>
        <p:nvSpPr>
          <p:cNvPr id="113" name="Google Shape;113;p5"/>
          <p:cNvSpPr txBox="1"/>
          <p:nvPr>
            <p:ph idx="4294967295" type="body"/>
          </p:nvPr>
        </p:nvSpPr>
        <p:spPr>
          <a:xfrm>
            <a:off x="17122" y="1118555"/>
            <a:ext cx="9090434" cy="57394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Char char="•"/>
            </a:pPr>
            <a:r>
              <a:rPr b="1" lang="en-US" sz="2800" u="sng">
                <a:solidFill>
                  <a:srgbClr val="FF0000"/>
                </a:solidFill>
                <a:latin typeface="Calibri"/>
                <a:ea typeface="Calibri"/>
                <a:cs typeface="Calibri"/>
                <a:sym typeface="Calibri"/>
              </a:rPr>
              <a:t>Don’t</a:t>
            </a:r>
            <a:r>
              <a:rPr lang="en-US" sz="2800" u="sng">
                <a:solidFill>
                  <a:srgbClr val="FF0000"/>
                </a:solidFill>
                <a:latin typeface="Calibri"/>
                <a:ea typeface="Calibri"/>
                <a:cs typeface="Calibri"/>
                <a:sym typeface="Calibri"/>
              </a:rPr>
              <a:t> </a:t>
            </a:r>
            <a:r>
              <a:rPr b="1" lang="en-US" sz="2800" u="sng">
                <a:solidFill>
                  <a:srgbClr val="FF0000"/>
                </a:solidFill>
                <a:latin typeface="Calibri"/>
                <a:ea typeface="Calibri"/>
                <a:cs typeface="Calibri"/>
                <a:sym typeface="Calibri"/>
              </a:rPr>
              <a:t>want to create new operators</a:t>
            </a:r>
            <a:r>
              <a:rPr lang="en-US" sz="2800" u="sng">
                <a:solidFill>
                  <a:srgbClr val="FF0000"/>
                </a:solidFill>
                <a:latin typeface="Calibri"/>
                <a:ea typeface="Calibri"/>
                <a:cs typeface="Calibri"/>
                <a:sym typeface="Calibri"/>
              </a:rPr>
              <a:t> </a:t>
            </a:r>
            <a:r>
              <a:rPr lang="en-US" sz="2800">
                <a:latin typeface="Calibri"/>
                <a:ea typeface="Calibri"/>
                <a:cs typeface="Calibri"/>
                <a:sym typeface="Calibri"/>
              </a:rPr>
              <a:t>for </a:t>
            </a:r>
            <a:r>
              <a:rPr b="1" lang="en-US" sz="2800">
                <a:solidFill>
                  <a:srgbClr val="2C14DE"/>
                </a:solidFill>
                <a:latin typeface="Calibri"/>
                <a:ea typeface="Calibri"/>
                <a:cs typeface="Calibri"/>
                <a:sym typeface="Calibri"/>
              </a:rPr>
              <a:t>user-defined data types</a:t>
            </a:r>
            <a:endParaRPr/>
          </a:p>
          <a:p>
            <a:pPr indent="-342900" lvl="0" marL="342900" rtl="0" algn="l">
              <a:spcBef>
                <a:spcPts val="560"/>
              </a:spcBef>
              <a:spcAft>
                <a:spcPts val="0"/>
              </a:spcAft>
              <a:buClr>
                <a:schemeClr val="dk1"/>
              </a:buClr>
              <a:buSzPts val="2800"/>
              <a:buChar char="•"/>
            </a:pPr>
            <a:r>
              <a:rPr b="1" lang="en-US" sz="2800">
                <a:latin typeface="Calibri"/>
                <a:ea typeface="Calibri"/>
                <a:cs typeface="Calibri"/>
                <a:sym typeface="Calibri"/>
              </a:rPr>
              <a:t>Conclusively, Operator overloading:</a:t>
            </a:r>
            <a:endParaRPr b="1" sz="2800">
              <a:latin typeface="Calibri"/>
              <a:ea typeface="Calibri"/>
              <a:cs typeface="Calibri"/>
              <a:sym typeface="Calibri"/>
            </a:endParaRPr>
          </a:p>
          <a:p>
            <a:pPr indent="-285750" lvl="1" marL="742950" rtl="0" algn="just">
              <a:spcBef>
                <a:spcPts val="560"/>
              </a:spcBef>
              <a:spcAft>
                <a:spcPts val="0"/>
              </a:spcAft>
              <a:buClr>
                <a:schemeClr val="dk1"/>
              </a:buClr>
              <a:buSzPts val="2800"/>
              <a:buChar char="–"/>
            </a:pPr>
            <a:r>
              <a:rPr lang="en-US">
                <a:latin typeface="Calibri"/>
                <a:ea typeface="Calibri"/>
                <a:cs typeface="Calibri"/>
                <a:sym typeface="Calibri"/>
              </a:rPr>
              <a:t> </a:t>
            </a:r>
            <a:r>
              <a:rPr b="1" lang="en-US">
                <a:solidFill>
                  <a:srgbClr val="2C14DE"/>
                </a:solidFill>
                <a:latin typeface="Calibri"/>
                <a:ea typeface="Calibri"/>
                <a:cs typeface="Calibri"/>
                <a:sym typeface="Calibri"/>
              </a:rPr>
              <a:t>Enabling</a:t>
            </a:r>
            <a:r>
              <a:rPr lang="en-US">
                <a:solidFill>
                  <a:srgbClr val="2C14DE"/>
                </a:solidFill>
                <a:latin typeface="Calibri"/>
                <a:ea typeface="Calibri"/>
                <a:cs typeface="Calibri"/>
                <a:sym typeface="Calibri"/>
              </a:rPr>
              <a:t> </a:t>
            </a:r>
            <a:r>
              <a:rPr lang="en-US">
                <a:latin typeface="Calibri"/>
                <a:ea typeface="Calibri"/>
                <a:cs typeface="Calibri"/>
                <a:sym typeface="Calibri"/>
              </a:rPr>
              <a:t>C++’s </a:t>
            </a:r>
            <a:r>
              <a:rPr b="1" lang="en-US">
                <a:solidFill>
                  <a:srgbClr val="2C14DE"/>
                </a:solidFill>
                <a:latin typeface="Calibri"/>
                <a:ea typeface="Calibri"/>
                <a:cs typeface="Calibri"/>
                <a:sym typeface="Calibri"/>
              </a:rPr>
              <a:t>operators</a:t>
            </a:r>
            <a:r>
              <a:rPr lang="en-US">
                <a:solidFill>
                  <a:srgbClr val="2C14DE"/>
                </a:solidFill>
                <a:latin typeface="Calibri"/>
                <a:ea typeface="Calibri"/>
                <a:cs typeface="Calibri"/>
                <a:sym typeface="Calibri"/>
              </a:rPr>
              <a:t> </a:t>
            </a:r>
            <a:r>
              <a:rPr lang="en-US">
                <a:latin typeface="Calibri"/>
                <a:ea typeface="Calibri"/>
                <a:cs typeface="Calibri"/>
                <a:sym typeface="Calibri"/>
              </a:rPr>
              <a:t>to </a:t>
            </a:r>
            <a:r>
              <a:rPr b="1" lang="en-US">
                <a:solidFill>
                  <a:srgbClr val="2C14DE"/>
                </a:solidFill>
                <a:latin typeface="Calibri"/>
                <a:ea typeface="Calibri"/>
                <a:cs typeface="Calibri"/>
                <a:sym typeface="Calibri"/>
              </a:rPr>
              <a:t>work</a:t>
            </a:r>
            <a:r>
              <a:rPr lang="en-US">
                <a:solidFill>
                  <a:srgbClr val="2C14DE"/>
                </a:solidFill>
                <a:latin typeface="Calibri"/>
                <a:ea typeface="Calibri"/>
                <a:cs typeface="Calibri"/>
                <a:sym typeface="Calibri"/>
              </a:rPr>
              <a:t> </a:t>
            </a:r>
            <a:r>
              <a:rPr lang="en-US">
                <a:latin typeface="Calibri"/>
                <a:ea typeface="Calibri"/>
                <a:cs typeface="Calibri"/>
                <a:sym typeface="Calibri"/>
              </a:rPr>
              <a:t>with </a:t>
            </a:r>
            <a:r>
              <a:rPr b="1" lang="en-US">
                <a:solidFill>
                  <a:srgbClr val="2C14DE"/>
                </a:solidFill>
                <a:latin typeface="Calibri"/>
                <a:ea typeface="Calibri"/>
                <a:cs typeface="Calibri"/>
                <a:sym typeface="Calibri"/>
              </a:rPr>
              <a:t>class objects</a:t>
            </a:r>
            <a:endParaRPr/>
          </a:p>
          <a:p>
            <a:pPr indent="-285750" lvl="1" marL="742950" rtl="0" algn="just">
              <a:spcBef>
                <a:spcPts val="560"/>
              </a:spcBef>
              <a:spcAft>
                <a:spcPts val="0"/>
              </a:spcAft>
              <a:buClr>
                <a:schemeClr val="dk1"/>
              </a:buClr>
              <a:buSzPts val="2800"/>
              <a:buChar char="–"/>
            </a:pPr>
            <a:r>
              <a:rPr lang="en-US">
                <a:latin typeface="Calibri"/>
                <a:ea typeface="Calibri"/>
                <a:cs typeface="Calibri"/>
                <a:sym typeface="Calibri"/>
              </a:rPr>
              <a:t> </a:t>
            </a:r>
            <a:r>
              <a:rPr b="1" lang="en-US">
                <a:latin typeface="Calibri"/>
                <a:ea typeface="Calibri"/>
                <a:cs typeface="Calibri"/>
                <a:sym typeface="Calibri"/>
              </a:rPr>
              <a:t>Using</a:t>
            </a:r>
            <a:r>
              <a:rPr lang="en-US">
                <a:latin typeface="Calibri"/>
                <a:ea typeface="Calibri"/>
                <a:cs typeface="Calibri"/>
                <a:sym typeface="Calibri"/>
              </a:rPr>
              <a:t> </a:t>
            </a:r>
            <a:r>
              <a:rPr b="1" lang="en-US">
                <a:solidFill>
                  <a:srgbClr val="2C14DE"/>
                </a:solidFill>
                <a:latin typeface="Calibri"/>
                <a:ea typeface="Calibri"/>
                <a:cs typeface="Calibri"/>
                <a:sym typeface="Calibri"/>
              </a:rPr>
              <a:t>traditional operators</a:t>
            </a:r>
            <a:r>
              <a:rPr lang="en-US">
                <a:solidFill>
                  <a:srgbClr val="2C14DE"/>
                </a:solidFill>
                <a:latin typeface="Calibri"/>
                <a:ea typeface="Calibri"/>
                <a:cs typeface="Calibri"/>
                <a:sym typeface="Calibri"/>
              </a:rPr>
              <a:t> </a:t>
            </a:r>
            <a:r>
              <a:rPr lang="en-US">
                <a:latin typeface="Calibri"/>
                <a:ea typeface="Calibri"/>
                <a:cs typeface="Calibri"/>
                <a:sym typeface="Calibri"/>
              </a:rPr>
              <a:t>with </a:t>
            </a:r>
            <a:r>
              <a:rPr b="1" lang="en-US">
                <a:solidFill>
                  <a:srgbClr val="2C14DE"/>
                </a:solidFill>
                <a:latin typeface="Calibri"/>
                <a:ea typeface="Calibri"/>
                <a:cs typeface="Calibri"/>
                <a:sym typeface="Calibri"/>
              </a:rPr>
              <a:t>user-defined objects</a:t>
            </a:r>
            <a:endParaRPr/>
          </a:p>
          <a:p>
            <a:pPr indent="-285750" lvl="1" marL="742950" rtl="0" algn="just">
              <a:spcBef>
                <a:spcPts val="560"/>
              </a:spcBef>
              <a:spcAft>
                <a:spcPts val="0"/>
              </a:spcAft>
              <a:buClr>
                <a:schemeClr val="dk1"/>
              </a:buClr>
              <a:buSzPts val="2800"/>
              <a:buChar char="–"/>
            </a:pPr>
            <a:r>
              <a:rPr lang="en-US">
                <a:latin typeface="Calibri"/>
                <a:ea typeface="Calibri"/>
                <a:cs typeface="Calibri"/>
                <a:sym typeface="Calibri"/>
              </a:rPr>
              <a:t> </a:t>
            </a:r>
            <a:r>
              <a:rPr b="1" lang="en-US">
                <a:solidFill>
                  <a:srgbClr val="FF0000"/>
                </a:solidFill>
                <a:latin typeface="Calibri"/>
                <a:ea typeface="Calibri"/>
                <a:cs typeface="Calibri"/>
                <a:sym typeface="Calibri"/>
              </a:rPr>
              <a:t>Requires great care</a:t>
            </a:r>
            <a:r>
              <a:rPr lang="en-US">
                <a:latin typeface="Calibri"/>
                <a:ea typeface="Calibri"/>
                <a:cs typeface="Calibri"/>
                <a:sym typeface="Calibri"/>
              </a:rPr>
              <a:t>; </a:t>
            </a:r>
            <a:r>
              <a:rPr b="1" lang="en-US">
                <a:latin typeface="Calibri"/>
                <a:ea typeface="Calibri"/>
                <a:cs typeface="Calibri"/>
                <a:sym typeface="Calibri"/>
              </a:rPr>
              <a:t>when</a:t>
            </a:r>
            <a:r>
              <a:rPr lang="en-US">
                <a:latin typeface="Calibri"/>
                <a:ea typeface="Calibri"/>
                <a:cs typeface="Calibri"/>
                <a:sym typeface="Calibri"/>
              </a:rPr>
              <a:t> </a:t>
            </a:r>
            <a:r>
              <a:rPr b="1" lang="en-US" u="sng">
                <a:solidFill>
                  <a:srgbClr val="FF0000"/>
                </a:solidFill>
                <a:latin typeface="Calibri"/>
                <a:ea typeface="Calibri"/>
                <a:cs typeface="Calibri"/>
                <a:sym typeface="Calibri"/>
              </a:rPr>
              <a:t>overloading is misused,  program difficult to understand</a:t>
            </a:r>
            <a:endParaRPr b="1" u="sng">
              <a:solidFill>
                <a:srgbClr val="FF0000"/>
              </a:solidFill>
              <a:latin typeface="Calibri"/>
              <a:ea typeface="Calibri"/>
              <a:cs typeface="Calibri"/>
              <a:sym typeface="Calibri"/>
            </a:endParaRPr>
          </a:p>
          <a:p>
            <a:pPr indent="-107950" lvl="1" marL="742950" rtl="0" algn="l">
              <a:spcBef>
                <a:spcPts val="560"/>
              </a:spcBef>
              <a:spcAft>
                <a:spcPts val="0"/>
              </a:spcAft>
              <a:buClr>
                <a:schemeClr val="dk1"/>
              </a:buClr>
              <a:buSzPts val="2800"/>
              <a:buNone/>
            </a:pPr>
            <a:r>
              <a:t/>
            </a:r>
            <a:endParaRPr>
              <a:latin typeface="Calibri"/>
              <a:ea typeface="Calibri"/>
              <a:cs typeface="Calibri"/>
              <a:sym typeface="Calibri"/>
            </a:endParaRPr>
          </a:p>
          <a:p>
            <a:pPr indent="-285750" lvl="1" marL="742950" rtl="0" algn="l">
              <a:spcBef>
                <a:spcPts val="560"/>
              </a:spcBef>
              <a:spcAft>
                <a:spcPts val="0"/>
              </a:spcAft>
              <a:buClr>
                <a:schemeClr val="dk1"/>
              </a:buClr>
              <a:buSzPts val="2800"/>
              <a:buChar char="–"/>
            </a:pPr>
            <a:r>
              <a:rPr lang="en-US">
                <a:latin typeface="Calibri"/>
                <a:ea typeface="Calibri"/>
                <a:cs typeface="Calibri"/>
                <a:sym typeface="Calibri"/>
              </a:rPr>
              <a:t> Examples of </a:t>
            </a:r>
            <a:r>
              <a:rPr b="1" lang="en-US">
                <a:solidFill>
                  <a:srgbClr val="B80000"/>
                </a:solidFill>
                <a:latin typeface="Calibri"/>
                <a:ea typeface="Calibri"/>
                <a:cs typeface="Calibri"/>
                <a:sym typeface="Calibri"/>
              </a:rPr>
              <a:t>already overloaded operators</a:t>
            </a:r>
            <a:r>
              <a:rPr lang="en-US">
                <a:latin typeface="Calibri"/>
                <a:ea typeface="Calibri"/>
                <a:cs typeface="Calibri"/>
                <a:sym typeface="Calibri"/>
              </a:rPr>
              <a:t>:</a:t>
            </a:r>
            <a:endParaRPr/>
          </a:p>
          <a:p>
            <a:pPr indent="-228600" lvl="2" marL="1143000" rtl="0" algn="just">
              <a:spcBef>
                <a:spcPts val="560"/>
              </a:spcBef>
              <a:spcAft>
                <a:spcPts val="0"/>
              </a:spcAft>
              <a:buClr>
                <a:schemeClr val="dk1"/>
              </a:buClr>
              <a:buSzPts val="2800"/>
              <a:buChar char="•"/>
            </a:pPr>
            <a:r>
              <a:rPr lang="en-US" sz="2800">
                <a:latin typeface="Calibri"/>
                <a:ea typeface="Calibri"/>
                <a:cs typeface="Calibri"/>
                <a:sym typeface="Calibri"/>
              </a:rPr>
              <a:t> Operator </a:t>
            </a:r>
            <a:r>
              <a:rPr b="1" lang="en-US" sz="2800">
                <a:solidFill>
                  <a:srgbClr val="B80000"/>
                </a:solidFill>
                <a:latin typeface="Calibri"/>
                <a:ea typeface="Calibri"/>
                <a:cs typeface="Calibri"/>
                <a:sym typeface="Calibri"/>
              </a:rPr>
              <a:t>&lt;&lt;</a:t>
            </a:r>
            <a:r>
              <a:rPr lang="en-US" sz="2800">
                <a:solidFill>
                  <a:srgbClr val="B80000"/>
                </a:solidFill>
                <a:latin typeface="Calibri"/>
                <a:ea typeface="Calibri"/>
                <a:cs typeface="Calibri"/>
                <a:sym typeface="Calibri"/>
              </a:rPr>
              <a:t> </a:t>
            </a:r>
            <a:r>
              <a:rPr lang="en-US" sz="2800">
                <a:latin typeface="Calibri"/>
                <a:ea typeface="Calibri"/>
                <a:cs typeface="Calibri"/>
                <a:sym typeface="Calibri"/>
              </a:rPr>
              <a:t>is both the </a:t>
            </a:r>
            <a:r>
              <a:rPr b="1" lang="en-US" sz="2800">
                <a:solidFill>
                  <a:srgbClr val="2C14DE"/>
                </a:solidFill>
                <a:latin typeface="Calibri"/>
                <a:ea typeface="Calibri"/>
                <a:cs typeface="Calibri"/>
                <a:sym typeface="Calibri"/>
              </a:rPr>
              <a:t>stream-insertion</a:t>
            </a:r>
            <a:r>
              <a:rPr lang="en-US" sz="2800">
                <a:latin typeface="Calibri"/>
                <a:ea typeface="Calibri"/>
                <a:cs typeface="Calibri"/>
                <a:sym typeface="Calibri"/>
              </a:rPr>
              <a:t> operator and the </a:t>
            </a:r>
            <a:r>
              <a:rPr b="1" lang="en-US" sz="2800">
                <a:solidFill>
                  <a:srgbClr val="2C14DE"/>
                </a:solidFill>
                <a:latin typeface="Calibri"/>
                <a:ea typeface="Calibri"/>
                <a:cs typeface="Calibri"/>
                <a:sym typeface="Calibri"/>
              </a:rPr>
              <a:t>bitwise left-shift operator</a:t>
            </a:r>
            <a:endParaRPr/>
          </a:p>
        </p:txBody>
      </p:sp>
      <p:sp>
        <p:nvSpPr>
          <p:cNvPr id="114" name="Google Shape;114;p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type="title"/>
          </p:nvPr>
        </p:nvSpPr>
        <p:spPr>
          <a:xfrm>
            <a:off x="914400" y="0"/>
            <a:ext cx="8202964"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Overloaded ++</a:t>
            </a:r>
            <a:endParaRPr/>
          </a:p>
        </p:txBody>
      </p:sp>
      <p:sp>
        <p:nvSpPr>
          <p:cNvPr id="453" name="Google Shape;453;p50"/>
          <p:cNvSpPr txBox="1"/>
          <p:nvPr/>
        </p:nvSpPr>
        <p:spPr>
          <a:xfrm>
            <a:off x="228600" y="1295400"/>
            <a:ext cx="85344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olas"/>
                <a:ea typeface="Consolas"/>
                <a:cs typeface="Consolas"/>
                <a:sym typeface="Consolas"/>
              </a:rPr>
              <a:t>class Inventory</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private:</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int stockNum;</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int numSold;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public:</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Inventory(int stknum, int sold);</a:t>
            </a:r>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	void operator++();</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void Inventory::operator++()</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numSold++;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p:txBody>
      </p:sp>
      <p:sp>
        <p:nvSpPr>
          <p:cNvPr id="454" name="Google Shape;454;p5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9144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Use of the operator ++</a:t>
            </a:r>
            <a:endParaRPr/>
          </a:p>
        </p:txBody>
      </p:sp>
      <p:sp>
        <p:nvSpPr>
          <p:cNvPr id="461" name="Google Shape;461;p51"/>
          <p:cNvSpPr txBox="1"/>
          <p:nvPr/>
        </p:nvSpPr>
        <p:spPr>
          <a:xfrm>
            <a:off x="381000" y="1676400"/>
            <a:ext cx="83820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 someItem(789, 84);</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 the stockNum is 789</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 the numSold is 84</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++someItem;</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 Item2 = ++someItem;</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r>
              <a:rPr b="1" i="1" lang="en-US" sz="2000">
                <a:solidFill>
                  <a:srgbClr val="FF0000"/>
                </a:solidFill>
                <a:latin typeface="Consolas"/>
                <a:ea typeface="Consolas"/>
                <a:cs typeface="Consolas"/>
                <a:sym typeface="Consolas"/>
              </a:rPr>
              <a:t>//will this instruction work</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p:txBody>
      </p:sp>
      <p:sp>
        <p:nvSpPr>
          <p:cNvPr id="462" name="Google Shape;462;p51"/>
          <p:cNvSpPr/>
          <p:nvPr/>
        </p:nvSpPr>
        <p:spPr>
          <a:xfrm>
            <a:off x="1066800" y="4191000"/>
            <a:ext cx="4953000" cy="1066800"/>
          </a:xfrm>
          <a:prstGeom prst="rect">
            <a:avLst/>
          </a:prstGeom>
          <a:solidFill>
            <a:schemeClr val="lt1">
              <a:alpha val="0"/>
            </a:schemeClr>
          </a:solidFill>
          <a:ln cap="flat" cmpd="sng" w="476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5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2"/>
          <p:cNvSpPr txBox="1"/>
          <p:nvPr>
            <p:ph type="title"/>
          </p:nvPr>
        </p:nvSpPr>
        <p:spPr>
          <a:xfrm>
            <a:off x="420756" y="0"/>
            <a:ext cx="86868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Overloaded ++</a:t>
            </a:r>
            <a:endParaRPr/>
          </a:p>
        </p:txBody>
      </p:sp>
      <p:sp>
        <p:nvSpPr>
          <p:cNvPr id="469" name="Google Shape;469;p52"/>
          <p:cNvSpPr txBox="1"/>
          <p:nvPr/>
        </p:nvSpPr>
        <p:spPr>
          <a:xfrm>
            <a:off x="228600" y="1197114"/>
            <a:ext cx="85344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olas"/>
                <a:ea typeface="Consolas"/>
                <a:cs typeface="Consolas"/>
                <a:sym typeface="Consolas"/>
              </a:rPr>
              <a:t>class Inventory</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private:</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int stockNum;</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int numSold;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public:</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Inventory(int stknum, int sold);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r>
              <a:rPr b="1" lang="en-US" sz="2000">
                <a:solidFill>
                  <a:srgbClr val="2C14DE"/>
                </a:solidFill>
                <a:latin typeface="Consolas"/>
                <a:ea typeface="Consolas"/>
                <a:cs typeface="Consolas"/>
                <a:sym typeface="Consolas"/>
              </a:rPr>
              <a:t>Inventory&amp; operator++();</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Inventory&amp; Inventory::operator++()</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 *object = new Inventory(0,0);</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numSold++;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object-&gt;numSold = numSold;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return(*object);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p:txBody>
      </p:sp>
      <p:sp>
        <p:nvSpPr>
          <p:cNvPr id="470" name="Google Shape;470;p5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53"/>
          <p:cNvPicPr preferRelativeResize="0"/>
          <p:nvPr/>
        </p:nvPicPr>
        <p:blipFill rotWithShape="1">
          <a:blip r:embed="rId3">
            <a:alphaModFix/>
          </a:blip>
          <a:srcRect b="0" l="0" r="0" t="0"/>
          <a:stretch/>
        </p:blipFill>
        <p:spPr>
          <a:xfrm>
            <a:off x="12970" y="32426"/>
            <a:ext cx="7772400" cy="6769510"/>
          </a:xfrm>
          <a:prstGeom prst="rect">
            <a:avLst/>
          </a:prstGeom>
          <a:noFill/>
          <a:ln>
            <a:noFill/>
          </a:ln>
        </p:spPr>
      </p:pic>
      <p:sp>
        <p:nvSpPr>
          <p:cNvPr id="477" name="Google Shape;477;p53"/>
          <p:cNvSpPr txBox="1"/>
          <p:nvPr>
            <p:ph type="title"/>
          </p:nvPr>
        </p:nvSpPr>
        <p:spPr>
          <a:xfrm>
            <a:off x="5486400" y="304800"/>
            <a:ext cx="3393541"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3200"/>
              <a:buFont typeface="Calibri"/>
              <a:buNone/>
            </a:pPr>
            <a:r>
              <a:rPr b="1" lang="en-US" sz="3200" u="sng">
                <a:solidFill>
                  <a:srgbClr val="B80000"/>
                </a:solidFill>
              </a:rPr>
              <a:t>Using ++ </a:t>
            </a:r>
            <a:br>
              <a:rPr b="1" lang="en-US" sz="3200" u="sng">
                <a:solidFill>
                  <a:srgbClr val="B80000"/>
                </a:solidFill>
              </a:rPr>
            </a:br>
            <a:r>
              <a:rPr b="1" lang="en-US" sz="3200" u="sng">
                <a:solidFill>
                  <a:srgbClr val="B80000"/>
                </a:solidFill>
              </a:rPr>
              <a:t>(Prefix Notation)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4"/>
          <p:cNvSpPr txBox="1"/>
          <p:nvPr>
            <p:ph type="title"/>
          </p:nvPr>
        </p:nvSpPr>
        <p:spPr>
          <a:xfrm>
            <a:off x="954156"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Problem</a:t>
            </a:r>
            <a:endParaRPr/>
          </a:p>
        </p:txBody>
      </p:sp>
      <p:sp>
        <p:nvSpPr>
          <p:cNvPr id="483" name="Google Shape;483;p54"/>
          <p:cNvSpPr txBox="1"/>
          <p:nvPr>
            <p:ph idx="1" type="body"/>
          </p:nvPr>
        </p:nvSpPr>
        <p:spPr>
          <a:xfrm>
            <a:off x="54844" y="1219200"/>
            <a:ext cx="9012955" cy="5562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a:t>
            </a:r>
            <a:r>
              <a:rPr b="1" lang="en-US" sz="2800"/>
              <a:t>definition</a:t>
            </a:r>
            <a:r>
              <a:rPr lang="en-US" sz="2800"/>
              <a:t> of the </a:t>
            </a:r>
            <a:r>
              <a:rPr b="1" lang="en-US" sz="2800">
                <a:solidFill>
                  <a:srgbClr val="008000"/>
                </a:solidFill>
              </a:rPr>
              <a:t>prefix operator is easy enough</a:t>
            </a:r>
            <a:r>
              <a:rPr lang="en-US" sz="2800"/>
              <a:t>.  It </a:t>
            </a:r>
            <a:r>
              <a:rPr b="1" lang="en-US" sz="2800">
                <a:solidFill>
                  <a:srgbClr val="2C14DE"/>
                </a:solidFill>
              </a:rPr>
              <a:t>increments</a:t>
            </a:r>
            <a:r>
              <a:rPr lang="en-US" sz="2800">
                <a:solidFill>
                  <a:srgbClr val="2C14DE"/>
                </a:solidFill>
              </a:rPr>
              <a:t> </a:t>
            </a:r>
            <a:r>
              <a:rPr lang="en-US" sz="2800"/>
              <a:t>the </a:t>
            </a:r>
            <a:r>
              <a:rPr b="1" lang="en-US" sz="2800">
                <a:solidFill>
                  <a:srgbClr val="2C14DE"/>
                </a:solidFill>
              </a:rPr>
              <a:t>value before any other operation</a:t>
            </a:r>
            <a:r>
              <a:rPr lang="en-US" sz="2800"/>
              <a:t>.</a:t>
            </a:r>
            <a:endParaRPr/>
          </a:p>
          <a:p>
            <a:pPr indent="-139700" lvl="0" marL="342900" rtl="0" algn="l">
              <a:spcBef>
                <a:spcPts val="640"/>
              </a:spcBef>
              <a:spcAft>
                <a:spcPts val="0"/>
              </a:spcAft>
              <a:buClr>
                <a:schemeClr val="dk1"/>
              </a:buClr>
              <a:buSzPts val="3200"/>
              <a:buNone/>
            </a:pPr>
            <a:r>
              <a:t/>
            </a:r>
            <a:endParaRPr/>
          </a:p>
          <a:p>
            <a:pPr indent="-342900" lvl="0" marL="342900" rtl="0" algn="just">
              <a:spcBef>
                <a:spcPts val="560"/>
              </a:spcBef>
              <a:spcAft>
                <a:spcPts val="0"/>
              </a:spcAft>
              <a:buClr>
                <a:schemeClr val="dk1"/>
              </a:buClr>
              <a:buSzPts val="2800"/>
              <a:buChar char="•"/>
            </a:pPr>
            <a:r>
              <a:rPr lang="en-US" sz="2800"/>
              <a:t>But, </a:t>
            </a:r>
            <a:r>
              <a:rPr b="1" lang="en-US" sz="2800" u="sng">
                <a:solidFill>
                  <a:srgbClr val="FF0000"/>
                </a:solidFill>
              </a:rPr>
              <a:t>How will C++ be able to tell the difference between a prefix ++ operator and a postfix ++ operator?</a:t>
            </a:r>
            <a:endParaRPr/>
          </a:p>
          <a:p>
            <a:pPr indent="-139700" lvl="0" marL="342900" rtl="0" algn="l">
              <a:spcBef>
                <a:spcPts val="640"/>
              </a:spcBef>
              <a:spcAft>
                <a:spcPts val="0"/>
              </a:spcAft>
              <a:buClr>
                <a:schemeClr val="dk1"/>
              </a:buClr>
              <a:buSzPts val="3200"/>
              <a:buNone/>
            </a:pPr>
            <a:r>
              <a:t/>
            </a:r>
            <a:endParaRPr/>
          </a:p>
          <a:p>
            <a:pPr indent="-342900" lvl="0" marL="342900" rtl="0" algn="just">
              <a:spcBef>
                <a:spcPts val="560"/>
              </a:spcBef>
              <a:spcAft>
                <a:spcPts val="0"/>
              </a:spcAft>
              <a:buClr>
                <a:srgbClr val="008000"/>
              </a:buClr>
              <a:buSzPts val="2800"/>
              <a:buChar char="•"/>
            </a:pPr>
            <a:r>
              <a:rPr b="1" lang="en-US" sz="2800">
                <a:solidFill>
                  <a:srgbClr val="008000"/>
                </a:solidFill>
              </a:rPr>
              <a:t>Answer: </a:t>
            </a:r>
            <a:r>
              <a:rPr b="1" lang="en-US" sz="2800">
                <a:solidFill>
                  <a:srgbClr val="2C14DE"/>
                </a:solidFill>
              </a:rPr>
              <a:t>overloaded postfix operators </a:t>
            </a:r>
            <a:r>
              <a:rPr b="1" lang="en-US" sz="2800"/>
              <a:t>take a </a:t>
            </a:r>
            <a:r>
              <a:rPr b="1" lang="en-US" sz="2800">
                <a:solidFill>
                  <a:srgbClr val="2C14DE"/>
                </a:solidFill>
              </a:rPr>
              <a:t>dummy argument</a:t>
            </a:r>
            <a:r>
              <a:rPr b="1" lang="en-US" sz="2800">
                <a:solidFill>
                  <a:srgbClr val="008000"/>
                </a:solidFill>
              </a:rPr>
              <a:t> </a:t>
            </a:r>
            <a:r>
              <a:rPr i="1" lang="en-US" sz="2800">
                <a:solidFill>
                  <a:srgbClr val="FF3300"/>
                </a:solidFill>
              </a:rPr>
              <a:t>(</a:t>
            </a:r>
            <a:r>
              <a:rPr b="1" i="1" lang="en-US" sz="2800">
                <a:solidFill>
                  <a:srgbClr val="FF3300"/>
                </a:solidFill>
              </a:rPr>
              <a:t>just for differentiation between </a:t>
            </a:r>
            <a:r>
              <a:rPr b="1" i="1" lang="en-US" sz="2800" u="sng">
                <a:solidFill>
                  <a:srgbClr val="FF3300"/>
                </a:solidFill>
              </a:rPr>
              <a:t>postfix</a:t>
            </a:r>
            <a:r>
              <a:rPr b="1" i="1" lang="en-US" sz="2800">
                <a:solidFill>
                  <a:srgbClr val="FF3300"/>
                </a:solidFill>
              </a:rPr>
              <a:t> and </a:t>
            </a:r>
            <a:r>
              <a:rPr b="1" i="1" lang="en-US" sz="2800" u="sng">
                <a:solidFill>
                  <a:srgbClr val="FF3300"/>
                </a:solidFill>
              </a:rPr>
              <a:t>prefix</a:t>
            </a:r>
            <a:r>
              <a:rPr i="1" lang="en-US" sz="2800">
                <a:solidFill>
                  <a:srgbClr val="FF3300"/>
                </a:solidFill>
              </a:rPr>
              <a:t>).</a:t>
            </a:r>
            <a:endParaRPr/>
          </a:p>
        </p:txBody>
      </p:sp>
      <p:sp>
        <p:nvSpPr>
          <p:cNvPr id="484" name="Google Shape;484;p5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909873" y="38100"/>
            <a:ext cx="8229600" cy="1028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Postfix operator</a:t>
            </a:r>
            <a:endParaRPr/>
          </a:p>
        </p:txBody>
      </p:sp>
      <p:sp>
        <p:nvSpPr>
          <p:cNvPr id="490" name="Google Shape;490;p55"/>
          <p:cNvSpPr txBox="1"/>
          <p:nvPr/>
        </p:nvSpPr>
        <p:spPr>
          <a:xfrm>
            <a:off x="49484" y="1367122"/>
            <a:ext cx="8956675"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2C14DE"/>
                </a:solidFill>
                <a:latin typeface="Consolas"/>
                <a:ea typeface="Consolas"/>
                <a:cs typeface="Consolas"/>
                <a:sym typeface="Consolas"/>
              </a:rPr>
              <a:t>Inventory&amp; Inventory::operator++()  </a:t>
            </a:r>
            <a:r>
              <a:rPr b="1" lang="en-US" sz="2000" u="sng">
                <a:solidFill>
                  <a:srgbClr val="008000"/>
                </a:solidFill>
                <a:latin typeface="Consolas"/>
                <a:ea typeface="Consolas"/>
                <a:cs typeface="Consolas"/>
                <a:sym typeface="Consolas"/>
              </a:rPr>
              <a:t>// prefix version</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 *object = new Inventory(0,0);</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numSold++;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object-&gt;numSold = numSold;</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return(*object);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Inventory&amp; Inventory::operator++(int)  </a:t>
            </a:r>
            <a:r>
              <a:rPr b="1" lang="en-US" sz="2000" u="sng">
                <a:solidFill>
                  <a:srgbClr val="008000"/>
                </a:solidFill>
                <a:latin typeface="Consolas"/>
                <a:ea typeface="Consolas"/>
                <a:cs typeface="Consolas"/>
                <a:sym typeface="Consolas"/>
              </a:rPr>
              <a:t>// postfix version</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Inventory *object = new Inventory(0,0);</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object-&gt;numSold = numSold;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numSold++;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return(*object);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b="1" sz="2000">
              <a:solidFill>
                <a:schemeClr val="dk1"/>
              </a:solidFill>
              <a:latin typeface="Consolas"/>
              <a:ea typeface="Consolas"/>
              <a:cs typeface="Consolas"/>
              <a:sym typeface="Consolas"/>
            </a:endParaRPr>
          </a:p>
        </p:txBody>
      </p:sp>
      <p:sp>
        <p:nvSpPr>
          <p:cNvPr id="491" name="Google Shape;491;p55"/>
          <p:cNvSpPr txBox="1"/>
          <p:nvPr/>
        </p:nvSpPr>
        <p:spPr>
          <a:xfrm>
            <a:off x="5257800" y="6164719"/>
            <a:ext cx="32766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D20000"/>
                </a:solidFill>
                <a:latin typeface="Arial"/>
                <a:ea typeface="Arial"/>
                <a:cs typeface="Arial"/>
                <a:sym typeface="Arial"/>
              </a:rPr>
              <a:t>dummy argument</a:t>
            </a:r>
            <a:endParaRPr/>
          </a:p>
        </p:txBody>
      </p:sp>
      <p:sp>
        <p:nvSpPr>
          <p:cNvPr id="492" name="Google Shape;492;p5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55"/>
          <p:cNvSpPr/>
          <p:nvPr/>
        </p:nvSpPr>
        <p:spPr>
          <a:xfrm>
            <a:off x="5204298" y="4727643"/>
            <a:ext cx="1848255" cy="1527242"/>
          </a:xfrm>
          <a:custGeom>
            <a:rect b="b" l="l" r="r" t="t"/>
            <a:pathLst>
              <a:path extrusionOk="0" h="1527242" w="1848255">
                <a:moveTo>
                  <a:pt x="1848255" y="1527242"/>
                </a:moveTo>
                <a:cubicBezTo>
                  <a:pt x="1768812" y="1109763"/>
                  <a:pt x="1689370" y="692284"/>
                  <a:pt x="1381328" y="437744"/>
                </a:cubicBezTo>
                <a:cubicBezTo>
                  <a:pt x="1073286" y="183204"/>
                  <a:pt x="536643" y="91602"/>
                  <a:pt x="0" y="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56"/>
          <p:cNvPicPr preferRelativeResize="0"/>
          <p:nvPr/>
        </p:nvPicPr>
        <p:blipFill rotWithShape="1">
          <a:blip r:embed="rId3">
            <a:alphaModFix/>
          </a:blip>
          <a:srcRect b="0" l="0" r="0" t="0"/>
          <a:stretch/>
        </p:blipFill>
        <p:spPr>
          <a:xfrm>
            <a:off x="76200" y="38100"/>
            <a:ext cx="7592320" cy="6819900"/>
          </a:xfrm>
          <a:prstGeom prst="rect">
            <a:avLst/>
          </a:prstGeom>
          <a:noFill/>
          <a:ln>
            <a:noFill/>
          </a:ln>
        </p:spPr>
      </p:pic>
      <p:pic>
        <p:nvPicPr>
          <p:cNvPr id="500" name="Google Shape;500;p56"/>
          <p:cNvPicPr preferRelativeResize="0"/>
          <p:nvPr/>
        </p:nvPicPr>
        <p:blipFill rotWithShape="1">
          <a:blip r:embed="rId4">
            <a:alphaModFix/>
          </a:blip>
          <a:srcRect b="0" l="0" r="0" t="0"/>
          <a:stretch/>
        </p:blipFill>
        <p:spPr>
          <a:xfrm>
            <a:off x="6172200" y="4495800"/>
            <a:ext cx="2676525" cy="20859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501" name="Google Shape;501;p56"/>
          <p:cNvSpPr txBox="1"/>
          <p:nvPr>
            <p:ph type="title"/>
          </p:nvPr>
        </p:nvSpPr>
        <p:spPr>
          <a:xfrm>
            <a:off x="5257800" y="152400"/>
            <a:ext cx="3748982"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3200"/>
              <a:buFont typeface="Calibri"/>
              <a:buNone/>
            </a:pPr>
            <a:r>
              <a:rPr b="1" lang="en-US" sz="3200" u="sng">
                <a:solidFill>
                  <a:srgbClr val="B80000"/>
                </a:solidFill>
              </a:rPr>
              <a:t>Postfix and Prefix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909643" y="3469"/>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Assignment Operator (=)</a:t>
            </a:r>
            <a:endParaRPr/>
          </a:p>
        </p:txBody>
      </p:sp>
      <p:sp>
        <p:nvSpPr>
          <p:cNvPr id="507" name="Google Shape;507;p57"/>
          <p:cNvSpPr txBox="1"/>
          <p:nvPr/>
        </p:nvSpPr>
        <p:spPr>
          <a:xfrm>
            <a:off x="230256" y="1175044"/>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class Employee</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private:</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int idNum;</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double salary;</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public:</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Employee ( ) { idNum = 0, salary  = 0.0; }</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void setValues (int a, int b);</a:t>
            </a:r>
            <a:endParaRPr/>
          </a:p>
          <a:p>
            <a:pPr indent="-285750" lvl="1" marL="742950" marR="0" rtl="0" algn="l">
              <a:lnSpc>
                <a:spcPct val="80000"/>
              </a:lnSpc>
              <a:spcBef>
                <a:spcPts val="400"/>
              </a:spcBef>
              <a:spcAft>
                <a:spcPts val="0"/>
              </a:spcAft>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2C14DE"/>
                </a:solidFill>
                <a:latin typeface="Consolas"/>
                <a:ea typeface="Consolas"/>
                <a:cs typeface="Consolas"/>
                <a:sym typeface="Consolas"/>
              </a:rPr>
              <a:t>void operator= (double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void Employee::setValues ( int idN , double sal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salary = sal; 	idNum  = idN;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void Employee::operator = (double sal)</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salary = sal;        }</a:t>
            </a:r>
            <a:endParaRPr/>
          </a:p>
        </p:txBody>
      </p:sp>
      <p:sp>
        <p:nvSpPr>
          <p:cNvPr id="508" name="Google Shape;508;p5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927980" y="2112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Assignment Operator (=)</a:t>
            </a:r>
            <a:endParaRPr/>
          </a:p>
        </p:txBody>
      </p:sp>
      <p:sp>
        <p:nvSpPr>
          <p:cNvPr id="514" name="Google Shape;514;p58"/>
          <p:cNvSpPr txBox="1"/>
          <p:nvPr/>
        </p:nvSpPr>
        <p:spPr>
          <a:xfrm>
            <a:off x="152400" y="1219200"/>
            <a:ext cx="88392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emp1;</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emp1.setValues(10,33.5);</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emp2;</a:t>
            </a:r>
            <a:endParaRPr/>
          </a:p>
          <a:p>
            <a:pPr indent="0" lvl="0" marL="0" marR="0" rtl="0" algn="l">
              <a:spcBef>
                <a:spcPts val="0"/>
              </a:spcBef>
              <a:spcAft>
                <a:spcPts val="0"/>
              </a:spcAft>
              <a:buNone/>
            </a:pPr>
            <a:r>
              <a:rPr b="1" lang="en-US" sz="2400">
                <a:solidFill>
                  <a:srgbClr val="2C14DE"/>
                </a:solidFill>
                <a:latin typeface="Consolas"/>
                <a:ea typeface="Consolas"/>
                <a:cs typeface="Consolas"/>
                <a:sym typeface="Consolas"/>
              </a:rPr>
              <a:t>	emp2 = 44.6; </a:t>
            </a:r>
            <a:r>
              <a:rPr b="1" i="1" lang="en-US" sz="2400">
                <a:solidFill>
                  <a:srgbClr val="D20000"/>
                </a:solidFill>
                <a:latin typeface="Consolas"/>
                <a:ea typeface="Consolas"/>
                <a:cs typeface="Consolas"/>
                <a:sym typeface="Consolas"/>
              </a:rPr>
              <a:t>// emp2 is calling object</a:t>
            </a:r>
            <a:endParaRPr/>
          </a:p>
          <a:p>
            <a:pPr indent="0" lvl="0" marL="0" marR="0" rtl="0" algn="l">
              <a:spcBef>
                <a:spcPts val="0"/>
              </a:spcBef>
              <a:spcAft>
                <a:spcPts val="0"/>
              </a:spcAft>
              <a:buNone/>
            </a:pPr>
            <a:r>
              <a:t/>
            </a:r>
            <a:endParaRPr b="1" i="1" sz="2400">
              <a:solidFill>
                <a:srgbClr val="FF0000"/>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p:txBody>
      </p:sp>
      <p:sp>
        <p:nvSpPr>
          <p:cNvPr id="515" name="Google Shape;515;p5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9"/>
          <p:cNvSpPr txBox="1"/>
          <p:nvPr>
            <p:ph type="title"/>
          </p:nvPr>
        </p:nvSpPr>
        <p:spPr>
          <a:xfrm>
            <a:off x="877956"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Assignment Operator (=)</a:t>
            </a:r>
            <a:endParaRPr/>
          </a:p>
        </p:txBody>
      </p:sp>
      <p:sp>
        <p:nvSpPr>
          <p:cNvPr id="521" name="Google Shape;521;p59"/>
          <p:cNvSpPr txBox="1"/>
          <p:nvPr/>
        </p:nvSpPr>
        <p:spPr>
          <a:xfrm>
            <a:off x="154056" y="1295400"/>
            <a:ext cx="8837544"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class Employee</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private:</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int idNum;</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double salary;</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public:</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Employee ( ) { idNum = 0, salary  = 0.0; }</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void setValues (int a, int b);</a:t>
            </a:r>
            <a:endParaRPr/>
          </a:p>
          <a:p>
            <a:pPr indent="-285750" lvl="1" marL="742950" marR="0" rtl="0" algn="l">
              <a:lnSpc>
                <a:spcPct val="80000"/>
              </a:lnSpc>
              <a:spcBef>
                <a:spcPts val="400"/>
              </a:spcBef>
              <a:spcAft>
                <a:spcPts val="0"/>
              </a:spcAft>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2C14DE"/>
                </a:solidFill>
                <a:latin typeface="Consolas"/>
                <a:ea typeface="Consolas"/>
                <a:cs typeface="Consolas"/>
                <a:sym typeface="Consolas"/>
              </a:rPr>
              <a:t>void operator= (Employee &amp;emp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void Employee::setValues ( int idN , double sal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salary = sal; 	idNum  = idN; 	}</a:t>
            </a:r>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void Employee::operator = (Employee &amp;emp)</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salary = emp.salary;        }</a:t>
            </a:r>
            <a:endParaRPr/>
          </a:p>
        </p:txBody>
      </p:sp>
      <p:sp>
        <p:nvSpPr>
          <p:cNvPr id="522" name="Google Shape;522;p5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4294967295" type="title"/>
          </p:nvPr>
        </p:nvSpPr>
        <p:spPr>
          <a:xfrm>
            <a:off x="924062" y="69850"/>
            <a:ext cx="8113644" cy="10426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latin typeface="Calibri"/>
                <a:ea typeface="Calibri"/>
                <a:cs typeface="Calibri"/>
                <a:sym typeface="Calibri"/>
              </a:rPr>
              <a:t>Operator Overloading</a:t>
            </a:r>
            <a:endParaRPr/>
          </a:p>
        </p:txBody>
      </p:sp>
      <p:sp>
        <p:nvSpPr>
          <p:cNvPr id="120" name="Google Shape;120;p6"/>
          <p:cNvSpPr txBox="1"/>
          <p:nvPr>
            <p:ph idx="4294967295" type="body"/>
          </p:nvPr>
        </p:nvSpPr>
        <p:spPr>
          <a:xfrm>
            <a:off x="17122" y="1118555"/>
            <a:ext cx="9090434" cy="57394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C14DE"/>
              </a:buClr>
              <a:buSzPts val="2800"/>
              <a:buChar char="•"/>
            </a:pPr>
            <a:r>
              <a:rPr b="1" lang="en-US" sz="2800" u="sng">
                <a:solidFill>
                  <a:srgbClr val="2C14DE"/>
                </a:solidFill>
                <a:latin typeface="Calibri"/>
                <a:ea typeface="Calibri"/>
                <a:cs typeface="Calibri"/>
                <a:sym typeface="Calibri"/>
              </a:rPr>
              <a:t>Example (already overloaded operator):</a:t>
            </a:r>
            <a:endParaRPr b="1" sz="2800">
              <a:solidFill>
                <a:srgbClr val="2C14DE"/>
              </a:solidFill>
              <a:latin typeface="Calibri"/>
              <a:ea typeface="Calibri"/>
              <a:cs typeface="Calibri"/>
              <a:sym typeface="Calibri"/>
            </a:endParaRPr>
          </a:p>
        </p:txBody>
      </p:sp>
      <p:sp>
        <p:nvSpPr>
          <p:cNvPr id="121" name="Google Shape;121;p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ptgmedia.pearsoncmg.com/images/chap3_0672326973/elementLinks/03fig04.jpg" id="122" name="Google Shape;122;p6"/>
          <p:cNvPicPr preferRelativeResize="0"/>
          <p:nvPr/>
        </p:nvPicPr>
        <p:blipFill rotWithShape="1">
          <a:blip r:embed="rId3">
            <a:alphaModFix/>
          </a:blip>
          <a:srcRect b="0" l="0" r="0" t="0"/>
          <a:stretch/>
        </p:blipFill>
        <p:spPr>
          <a:xfrm>
            <a:off x="924062" y="1676400"/>
            <a:ext cx="7609618" cy="4800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877956" y="-1788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Assignment Operator (=)</a:t>
            </a:r>
            <a:endParaRPr/>
          </a:p>
        </p:txBody>
      </p:sp>
      <p:sp>
        <p:nvSpPr>
          <p:cNvPr id="528" name="Google Shape;528;p60"/>
          <p:cNvSpPr txBox="1"/>
          <p:nvPr/>
        </p:nvSpPr>
        <p:spPr>
          <a:xfrm>
            <a:off x="228600" y="1371600"/>
            <a:ext cx="83820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emp1;</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emp1.setValues(10,33.5);</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emp2;</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emp2 = emp1; </a:t>
            </a:r>
            <a:r>
              <a:rPr b="1" i="1" lang="en-US" sz="2400">
                <a:solidFill>
                  <a:srgbClr val="FF0000"/>
                </a:solidFill>
                <a:latin typeface="Consolas"/>
                <a:ea typeface="Consolas"/>
                <a:cs typeface="Consolas"/>
                <a:sym typeface="Consolas"/>
              </a:rPr>
              <a:t>// emp2 is calling object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p:txBody>
      </p:sp>
      <p:sp>
        <p:nvSpPr>
          <p:cNvPr id="529" name="Google Shape;529;p6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1"/>
          <p:cNvSpPr txBox="1"/>
          <p:nvPr>
            <p:ph type="title"/>
          </p:nvPr>
        </p:nvSpPr>
        <p:spPr>
          <a:xfrm>
            <a:off x="877956" y="-53341"/>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Comparison Operator (==)</a:t>
            </a:r>
            <a:endParaRPr/>
          </a:p>
        </p:txBody>
      </p:sp>
      <p:sp>
        <p:nvSpPr>
          <p:cNvPr id="535" name="Google Shape;535;p61"/>
          <p:cNvSpPr txBox="1"/>
          <p:nvPr/>
        </p:nvSpPr>
        <p:spPr>
          <a:xfrm>
            <a:off x="152400" y="1295400"/>
            <a:ext cx="8915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class Employee</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private:</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int idNum;</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double salary;</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public:</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Employee ( ) { idNum = 0, salary  = 0.0; }</a:t>
            </a:r>
            <a:endParaRPr/>
          </a:p>
          <a:p>
            <a:pPr indent="-285750" lvl="1" marL="742950" marR="0" rtl="0" algn="l">
              <a:lnSpc>
                <a:spcPct val="80000"/>
              </a:lnSpc>
              <a:spcBef>
                <a:spcPts val="400"/>
              </a:spcBef>
              <a:spcAft>
                <a:spcPts val="0"/>
              </a:spcAft>
              <a:buNone/>
            </a:pPr>
            <a:r>
              <a:rPr b="1" i="0" lang="en-US" sz="2000" u="none" cap="none" strike="noStrike">
                <a:solidFill>
                  <a:schemeClr val="dk1"/>
                </a:solidFill>
                <a:latin typeface="Consolas"/>
                <a:ea typeface="Consolas"/>
                <a:cs typeface="Consolas"/>
                <a:sym typeface="Consolas"/>
              </a:rPr>
              <a:t>	  void setValues (int a, int b);</a:t>
            </a:r>
            <a:endParaRPr/>
          </a:p>
          <a:p>
            <a:pPr indent="-285750" lvl="1" marL="742950" marR="0" rtl="0" algn="l">
              <a:lnSpc>
                <a:spcPct val="80000"/>
              </a:lnSpc>
              <a:spcBef>
                <a:spcPts val="400"/>
              </a:spcBef>
              <a:spcAft>
                <a:spcPts val="0"/>
              </a:spcAft>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2C14DE"/>
                </a:solidFill>
                <a:latin typeface="Consolas"/>
                <a:ea typeface="Consolas"/>
                <a:cs typeface="Consolas"/>
                <a:sym typeface="Consolas"/>
              </a:rPr>
              <a:t>  bool operator== (Employee &amp;emp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void Employee::setValues ( int idN , double sal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salary = sal; 	idNum  = idN; 	}</a:t>
            </a:r>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t/>
            </a:r>
            <a:endParaRPr b="1"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bool Employee::operator == (Employee &amp;emp)</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return (salary == emp.salary);        }</a:t>
            </a:r>
            <a:endParaRPr/>
          </a:p>
        </p:txBody>
      </p:sp>
      <p:sp>
        <p:nvSpPr>
          <p:cNvPr id="536" name="Google Shape;536;p6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2"/>
          <p:cNvSpPr txBox="1"/>
          <p:nvPr>
            <p:ph type="title"/>
          </p:nvPr>
        </p:nvSpPr>
        <p:spPr>
          <a:xfrm>
            <a:off x="873429"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Comparison Operator (==)</a:t>
            </a:r>
            <a:endParaRPr b="1">
              <a:solidFill>
                <a:srgbClr val="B80000"/>
              </a:solidFill>
            </a:endParaRPr>
          </a:p>
        </p:txBody>
      </p:sp>
      <p:sp>
        <p:nvSpPr>
          <p:cNvPr id="542" name="Google Shape;542;p62"/>
          <p:cNvSpPr txBox="1"/>
          <p:nvPr/>
        </p:nvSpPr>
        <p:spPr>
          <a:xfrm>
            <a:off x="152400" y="1225550"/>
            <a:ext cx="8382000" cy="5632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Employee emp1;</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emp1.setValues(10,33.5);</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Employee emp2;</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emp2.setValues(10,33.1);</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000">
                <a:solidFill>
                  <a:srgbClr val="002060"/>
                </a:solidFill>
                <a:latin typeface="Consolas"/>
                <a:ea typeface="Consolas"/>
                <a:cs typeface="Consolas"/>
                <a:sym typeface="Consolas"/>
              </a:rPr>
              <a:t>	</a:t>
            </a:r>
            <a:r>
              <a:rPr b="1" lang="en-US" sz="2000">
                <a:solidFill>
                  <a:srgbClr val="2C14DE"/>
                </a:solidFill>
                <a:latin typeface="Consolas"/>
                <a:ea typeface="Consolas"/>
                <a:cs typeface="Consolas"/>
                <a:sym typeface="Consolas"/>
              </a:rPr>
              <a:t>if ( emp2 == emp1 )</a:t>
            </a:r>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          cout &lt;&lt;“Both objects have equal value”;</a:t>
            </a:r>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	else</a:t>
            </a:r>
            <a:endParaRPr/>
          </a:p>
          <a:p>
            <a:pPr indent="0" lvl="0" marL="0" marR="0" rtl="0" algn="l">
              <a:spcBef>
                <a:spcPts val="0"/>
              </a:spcBef>
              <a:spcAft>
                <a:spcPts val="0"/>
              </a:spcAft>
              <a:buNone/>
            </a:pPr>
            <a:r>
              <a:rPr b="1" lang="en-US" sz="2000">
                <a:solidFill>
                  <a:srgbClr val="2C14DE"/>
                </a:solidFill>
                <a:latin typeface="Consolas"/>
                <a:ea typeface="Consolas"/>
                <a:cs typeface="Consolas"/>
                <a:sym typeface="Consolas"/>
              </a:rPr>
              <a:t>	    cout &lt;&lt;“objects do not have equal value”;</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p:txBody>
      </p:sp>
      <p:sp>
        <p:nvSpPr>
          <p:cNvPr id="543" name="Google Shape;543;p6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954156" y="-3772"/>
            <a:ext cx="8153400" cy="10705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Subscript operator [ ]</a:t>
            </a:r>
            <a:endParaRPr/>
          </a:p>
        </p:txBody>
      </p:sp>
      <p:sp>
        <p:nvSpPr>
          <p:cNvPr id="549" name="Google Shape;549;p63"/>
          <p:cNvSpPr txBox="1"/>
          <p:nvPr>
            <p:ph idx="1" type="body"/>
          </p:nvPr>
        </p:nvSpPr>
        <p:spPr>
          <a:xfrm>
            <a:off x="152400" y="1219200"/>
            <a:ext cx="8839200" cy="5562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t>With the help of </a:t>
            </a:r>
            <a:r>
              <a:rPr b="1" lang="en-US" sz="3000">
                <a:solidFill>
                  <a:srgbClr val="B80000"/>
                </a:solidFill>
              </a:rPr>
              <a:t>[ ] operator</a:t>
            </a:r>
            <a:r>
              <a:rPr lang="en-US" sz="3000"/>
              <a:t>, we can </a:t>
            </a:r>
            <a:r>
              <a:rPr b="1" lang="en-US" sz="3000">
                <a:solidFill>
                  <a:srgbClr val="2C14DE"/>
                </a:solidFill>
              </a:rPr>
              <a:t>define array style syntax</a:t>
            </a:r>
            <a:r>
              <a:rPr b="1" lang="en-US" sz="3000"/>
              <a:t> </a:t>
            </a:r>
            <a:r>
              <a:rPr lang="en-US" sz="3000"/>
              <a:t>for </a:t>
            </a:r>
            <a:r>
              <a:rPr b="1" lang="en-US" sz="3000">
                <a:solidFill>
                  <a:srgbClr val="2C14DE"/>
                </a:solidFill>
              </a:rPr>
              <a:t>accessing</a:t>
            </a:r>
            <a:r>
              <a:rPr lang="en-US" sz="3000">
                <a:solidFill>
                  <a:srgbClr val="2C14DE"/>
                </a:solidFill>
              </a:rPr>
              <a:t> </a:t>
            </a:r>
            <a:r>
              <a:rPr lang="en-US" sz="3000"/>
              <a:t>or </a:t>
            </a:r>
            <a:r>
              <a:rPr b="1" lang="en-US" sz="3000" u="sng"/>
              <a:t>assigning individual elements</a:t>
            </a:r>
            <a:r>
              <a:rPr lang="en-US" sz="3000"/>
              <a:t> of </a:t>
            </a:r>
            <a:r>
              <a:rPr b="1" lang="en-US" sz="3000" u="sng"/>
              <a:t>classes</a:t>
            </a:r>
            <a:endParaRPr/>
          </a:p>
          <a:p>
            <a:pPr indent="-228600" lvl="2" marL="1143000" rtl="0" algn="l">
              <a:spcBef>
                <a:spcPts val="480"/>
              </a:spcBef>
              <a:spcAft>
                <a:spcPts val="0"/>
              </a:spcAft>
              <a:buClr>
                <a:schemeClr val="dk1"/>
              </a:buClr>
              <a:buSzPts val="2400"/>
              <a:buFont typeface="Calibri"/>
              <a:buNone/>
            </a:pPr>
            <a:r>
              <a:t/>
            </a:r>
            <a:endParaRPr/>
          </a:p>
          <a:p>
            <a:pPr indent="-228600" lvl="2" marL="1143000" rtl="0" algn="l">
              <a:spcBef>
                <a:spcPts val="480"/>
              </a:spcBef>
              <a:spcAft>
                <a:spcPts val="0"/>
              </a:spcAft>
              <a:buClr>
                <a:schemeClr val="dk1"/>
              </a:buClr>
              <a:buSzPts val="2400"/>
              <a:buFont typeface="Courier New"/>
              <a:buNone/>
            </a:pPr>
            <a:r>
              <a:rPr b="1" lang="en-US">
                <a:latin typeface="Courier New"/>
                <a:ea typeface="Courier New"/>
                <a:cs typeface="Courier New"/>
                <a:sym typeface="Courier New"/>
              </a:rPr>
              <a:t>Student semesterGPA;</a:t>
            </a:r>
            <a:endParaRPr/>
          </a:p>
          <a:p>
            <a:pPr indent="-228600" lvl="2" marL="1143000" rtl="0" algn="l">
              <a:spcBef>
                <a:spcPts val="480"/>
              </a:spcBef>
              <a:spcAft>
                <a:spcPts val="0"/>
              </a:spcAft>
              <a:buClr>
                <a:schemeClr val="dk1"/>
              </a:buClr>
              <a:buSzPts val="2400"/>
              <a:buFont typeface="Courier New"/>
              <a:buNone/>
            </a:pPr>
            <a:r>
              <a:rPr b="1" lang="en-US">
                <a:latin typeface="Courier New"/>
                <a:ea typeface="Courier New"/>
                <a:cs typeface="Courier New"/>
                <a:sym typeface="Courier New"/>
              </a:rPr>
              <a:t>semesterGPA[0] = 3.5;</a:t>
            </a:r>
            <a:endParaRPr/>
          </a:p>
          <a:p>
            <a:pPr indent="-228600" lvl="2" marL="1143000" rtl="0" algn="l">
              <a:spcBef>
                <a:spcPts val="480"/>
              </a:spcBef>
              <a:spcAft>
                <a:spcPts val="0"/>
              </a:spcAft>
              <a:buClr>
                <a:schemeClr val="dk1"/>
              </a:buClr>
              <a:buSzPts val="2400"/>
              <a:buFont typeface="Courier New"/>
              <a:buNone/>
            </a:pPr>
            <a:r>
              <a:rPr b="1" lang="en-US">
                <a:latin typeface="Courier New"/>
                <a:ea typeface="Courier New"/>
                <a:cs typeface="Courier New"/>
                <a:sym typeface="Courier New"/>
              </a:rPr>
              <a:t>semesterGPA[1] = 3.3;</a:t>
            </a:r>
            <a:endParaRPr b="1" sz="3200">
              <a:latin typeface="Courier New"/>
              <a:ea typeface="Courier New"/>
              <a:cs typeface="Courier New"/>
              <a:sym typeface="Courier New"/>
            </a:endParaRPr>
          </a:p>
        </p:txBody>
      </p:sp>
      <p:sp>
        <p:nvSpPr>
          <p:cNvPr id="550" name="Google Shape;550;p6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4"/>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Subscript operator[ ]</a:t>
            </a:r>
            <a:endParaRPr/>
          </a:p>
        </p:txBody>
      </p:sp>
      <p:sp>
        <p:nvSpPr>
          <p:cNvPr id="556" name="Google Shape;556;p64"/>
          <p:cNvSpPr txBox="1"/>
          <p:nvPr/>
        </p:nvSpPr>
        <p:spPr>
          <a:xfrm>
            <a:off x="228600" y="1219200"/>
            <a:ext cx="8878956"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class Student</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a:t>
            </a:r>
            <a:r>
              <a:rPr lang="en-US" sz="2000">
                <a:solidFill>
                  <a:schemeClr val="dk1"/>
                </a:solidFill>
                <a:latin typeface="Consolas"/>
                <a:ea typeface="Consolas"/>
                <a:cs typeface="Consolas"/>
                <a:sym typeface="Consolas"/>
              </a:rPr>
              <a:t> </a:t>
            </a:r>
            <a:r>
              <a:rPr b="1" lang="en-US" sz="2000">
                <a:solidFill>
                  <a:srgbClr val="7F7F7F"/>
                </a:solidFill>
                <a:latin typeface="Consolas"/>
                <a:ea typeface="Consolas"/>
                <a:cs typeface="Consolas"/>
                <a:sym typeface="Consolas"/>
              </a:rPr>
              <a:t>private:</a:t>
            </a:r>
            <a:endParaRPr/>
          </a:p>
          <a:p>
            <a:pPr indent="-285750" lvl="1" marL="742950" marR="0" rtl="0" algn="l">
              <a:lnSpc>
                <a:spcPct val="80000"/>
              </a:lnSpc>
              <a:spcBef>
                <a:spcPts val="400"/>
              </a:spcBef>
              <a:spcAft>
                <a:spcPts val="0"/>
              </a:spcAft>
              <a:buNone/>
            </a:pPr>
            <a:r>
              <a:rPr b="0" i="0" lang="en-US" sz="2000" u="none" cap="none" strike="noStrike">
                <a:solidFill>
                  <a:schemeClr val="dk1"/>
                </a:solidFill>
                <a:latin typeface="Consolas"/>
                <a:ea typeface="Consolas"/>
                <a:cs typeface="Consolas"/>
                <a:sym typeface="Consolas"/>
              </a:rPr>
              <a:t>		double gpa[8];</a:t>
            </a:r>
            <a:endParaRPr/>
          </a:p>
          <a:p>
            <a:pPr indent="-342900" lvl="1" marL="342900" marR="0" rtl="0" algn="l">
              <a:lnSpc>
                <a:spcPct val="80000"/>
              </a:lnSpc>
              <a:spcBef>
                <a:spcPts val="400"/>
              </a:spcBef>
              <a:spcAft>
                <a:spcPts val="0"/>
              </a:spcAft>
              <a:buNone/>
            </a:pPr>
            <a:r>
              <a:rPr b="0" i="0" lang="en-US" sz="2000" u="none" cap="none" strike="noStrike">
                <a:solidFill>
                  <a:schemeClr val="dk1"/>
                </a:solidFill>
                <a:latin typeface="Consolas"/>
                <a:ea typeface="Consolas"/>
                <a:cs typeface="Consolas"/>
                <a:sym typeface="Consolas"/>
              </a:rPr>
              <a:t> 	  </a:t>
            </a:r>
            <a:r>
              <a:rPr b="1" i="0" lang="en-US" sz="2000" u="none" cap="none" strike="noStrike">
                <a:solidFill>
                  <a:srgbClr val="7F7F7F"/>
                </a:solidFill>
                <a:latin typeface="Consolas"/>
                <a:ea typeface="Consolas"/>
                <a:cs typeface="Consolas"/>
                <a:sym typeface="Consolas"/>
              </a:rPr>
              <a:t>public:</a:t>
            </a:r>
            <a:endParaRPr/>
          </a:p>
          <a:p>
            <a:pPr indent="-285750" lvl="1" marL="742950" marR="0" rtl="0" algn="l">
              <a:lnSpc>
                <a:spcPct val="80000"/>
              </a:lnSpc>
              <a:spcBef>
                <a:spcPts val="400"/>
              </a:spcBef>
              <a:spcAft>
                <a:spcPts val="0"/>
              </a:spcAft>
              <a:buNone/>
            </a:pPr>
            <a:r>
              <a:rPr b="0" i="0" lang="en-US" sz="2000" u="none" cap="none" strike="noStrike">
                <a:solidFill>
                  <a:schemeClr val="dk1"/>
                </a:solidFill>
                <a:latin typeface="Consolas"/>
                <a:ea typeface="Consolas"/>
                <a:cs typeface="Consolas"/>
                <a:sym typeface="Consolas"/>
              </a:rPr>
              <a:t>		Student () </a:t>
            </a:r>
            <a:endParaRPr/>
          </a:p>
          <a:p>
            <a:pPr indent="-285750" lvl="1" marL="742950" marR="0" rtl="0" algn="l">
              <a:lnSpc>
                <a:spcPct val="80000"/>
              </a:lnSpc>
              <a:spcBef>
                <a:spcPts val="400"/>
              </a:spcBef>
              <a:spcAft>
                <a:spcPts val="0"/>
              </a:spcAft>
              <a:buNone/>
            </a:pPr>
            <a:r>
              <a:rPr b="0" i="0" lang="en-US" sz="2000" u="none" cap="none" strike="noStrike">
                <a:solidFill>
                  <a:schemeClr val="dk1"/>
                </a:solidFill>
                <a:latin typeface="Consolas"/>
                <a:ea typeface="Consolas"/>
                <a:cs typeface="Consolas"/>
                <a:sym typeface="Consolas"/>
              </a:rPr>
              <a:t>   {    </a:t>
            </a:r>
            <a:r>
              <a:rPr b="0" i="0" lang="en-US" sz="1800" u="none" cap="none" strike="noStrike">
                <a:solidFill>
                  <a:schemeClr val="dk1"/>
                </a:solidFill>
                <a:latin typeface="Consolas"/>
                <a:ea typeface="Consolas"/>
                <a:cs typeface="Consolas"/>
                <a:sym typeface="Consolas"/>
              </a:rPr>
              <a:t>gpa[0]=3.5;  gpa[1]=3.2;   gpa[2]=4;    gpa[3]=3.3; </a:t>
            </a:r>
            <a:endParaRPr/>
          </a:p>
          <a:p>
            <a:pPr indent="-285750" lvl="1" marL="742950" marR="0" rtl="0" algn="l">
              <a:lnSpc>
                <a:spcPct val="80000"/>
              </a:lnSpc>
              <a:spcBef>
                <a:spcPts val="360"/>
              </a:spcBef>
              <a:spcAft>
                <a:spcPts val="0"/>
              </a:spcAft>
              <a:buNone/>
            </a:pPr>
            <a:r>
              <a:rPr b="0" i="0" lang="en-US" sz="1800" u="none" cap="none" strike="noStrike">
                <a:solidFill>
                  <a:schemeClr val="dk1"/>
                </a:solidFill>
                <a:latin typeface="Consolas"/>
                <a:ea typeface="Consolas"/>
                <a:cs typeface="Consolas"/>
                <a:sym typeface="Consolas"/>
              </a:rPr>
              <a:t>         gpa[4]=3.8;  gpa[5]=3.6;   gpa[6]=3.5;  gpa[7]=3.8;</a:t>
            </a:r>
            <a:endParaRPr b="0" i="0" sz="2800" u="none" cap="none" strike="noStrike">
              <a:solidFill>
                <a:schemeClr val="dk1"/>
              </a:solidFill>
              <a:latin typeface="Consolas"/>
              <a:ea typeface="Consolas"/>
              <a:cs typeface="Consolas"/>
              <a:sym typeface="Consolas"/>
            </a:endParaRPr>
          </a:p>
          <a:p>
            <a:pPr indent="-285750" lvl="1" marL="742950" marR="0" rtl="0" algn="l">
              <a:lnSpc>
                <a:spcPct val="80000"/>
              </a:lnSpc>
              <a:spcBef>
                <a:spcPts val="400"/>
              </a:spcBef>
              <a:spcAft>
                <a:spcPts val="0"/>
              </a:spcAft>
              <a:buNone/>
            </a:pPr>
            <a:r>
              <a:rPr b="0" i="0" lang="en-US" sz="2000" u="none" cap="none" strike="noStrike">
                <a:solidFill>
                  <a:schemeClr val="dk1"/>
                </a:solidFill>
                <a:latin typeface="Consolas"/>
                <a:ea typeface="Consolas"/>
                <a:cs typeface="Consolas"/>
                <a:sym typeface="Consolas"/>
              </a:rPr>
              <a:t>   }</a:t>
            </a:r>
            <a:endParaRPr b="0" i="0" sz="2000" u="none" cap="none" strike="noStrike">
              <a:solidFill>
                <a:schemeClr val="dk1"/>
              </a:solidFill>
              <a:latin typeface="Consolas"/>
              <a:ea typeface="Consolas"/>
              <a:cs typeface="Consolas"/>
              <a:sym typeface="Consolas"/>
            </a:endParaRPr>
          </a:p>
          <a:p>
            <a:pPr indent="-285750" lvl="1" marL="742950" marR="0" rtl="0" algn="l">
              <a:lnSpc>
                <a:spcPct val="80000"/>
              </a:lnSpc>
              <a:spcBef>
                <a:spcPts val="400"/>
              </a:spcBef>
              <a:spcAft>
                <a:spcPts val="0"/>
              </a:spcAft>
              <a:buNone/>
            </a:pPr>
            <a:r>
              <a:rPr b="0" i="0" lang="en-US" sz="2000" u="none" cap="none" strike="noStrike">
                <a:solidFill>
                  <a:srgbClr val="B80000"/>
                </a:solidFill>
                <a:latin typeface="Consolas"/>
                <a:ea typeface="Consolas"/>
                <a:cs typeface="Consolas"/>
                <a:sym typeface="Consolas"/>
              </a:rPr>
              <a:t>	 </a:t>
            </a:r>
            <a:r>
              <a:rPr b="1" i="0" lang="en-US" sz="2000" u="none" cap="none" strike="noStrike">
                <a:solidFill>
                  <a:srgbClr val="B80000"/>
                </a:solidFill>
                <a:latin typeface="Consolas"/>
                <a:ea typeface="Consolas"/>
                <a:cs typeface="Consolas"/>
                <a:sym typeface="Consolas"/>
              </a:rPr>
              <a:t>double&amp; opeator[] (int Index);</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a:p>
          <a:p>
            <a:pPr indent="-342900" lvl="0" marL="342900" marR="0" rtl="0" algn="l">
              <a:lnSpc>
                <a:spcPct val="80000"/>
              </a:lnSpc>
              <a:spcBef>
                <a:spcPts val="400"/>
              </a:spcBef>
              <a:spcAft>
                <a:spcPts val="0"/>
              </a:spcAft>
              <a:buClr>
                <a:schemeClr val="dk1"/>
              </a:buClr>
              <a:buSzPts val="2000"/>
              <a:buFont typeface="Arial"/>
              <a:buNone/>
            </a:pPr>
            <a:r>
              <a:t/>
            </a:r>
            <a:endParaRPr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chemeClr val="dk1"/>
              </a:buClr>
              <a:buSzPts val="2000"/>
              <a:buFont typeface="Arial"/>
              <a:buNone/>
            </a:pPr>
            <a:r>
              <a:t/>
            </a:r>
            <a:endParaRPr sz="2000">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double&amp; Student::operator [ ] (int Index)</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		return gpa[Index];        </a:t>
            </a:r>
            <a:endParaRPr/>
          </a:p>
          <a:p>
            <a:pPr indent="-342900" lvl="0" marL="342900" marR="0" rtl="0" algn="l">
              <a:lnSpc>
                <a:spcPct val="80000"/>
              </a:lnSpc>
              <a:spcBef>
                <a:spcPts val="400"/>
              </a:spcBef>
              <a:spcAft>
                <a:spcPts val="0"/>
              </a:spcAft>
              <a:buClr>
                <a:schemeClr val="dk1"/>
              </a:buClr>
              <a:buSzPts val="2000"/>
              <a:buFont typeface="Arial"/>
              <a:buNone/>
            </a:pPr>
            <a:r>
              <a:rPr b="1" lang="en-US" sz="2000">
                <a:solidFill>
                  <a:schemeClr val="dk1"/>
                </a:solidFill>
                <a:latin typeface="Consolas"/>
                <a:ea typeface="Consolas"/>
                <a:cs typeface="Consolas"/>
                <a:sym typeface="Consolas"/>
              </a:rPr>
              <a:t>}</a:t>
            </a:r>
            <a:endParaRPr/>
          </a:p>
        </p:txBody>
      </p:sp>
      <p:sp>
        <p:nvSpPr>
          <p:cNvPr id="557" name="Google Shape;557;p6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5"/>
          <p:cNvSpPr txBox="1"/>
          <p:nvPr>
            <p:ph type="title"/>
          </p:nvPr>
        </p:nvSpPr>
        <p:spPr>
          <a:xfrm>
            <a:off x="877956" y="-40341"/>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Subscript operator[ ]</a:t>
            </a:r>
            <a:endParaRPr/>
          </a:p>
        </p:txBody>
      </p:sp>
      <p:sp>
        <p:nvSpPr>
          <p:cNvPr id="563" name="Google Shape;563;p65"/>
          <p:cNvSpPr txBox="1"/>
          <p:nvPr/>
        </p:nvSpPr>
        <p:spPr>
          <a:xfrm>
            <a:off x="228600" y="1371600"/>
            <a:ext cx="83820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Student semesterGPA;</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semesterGPA[0] = 3.7;</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double gpa = semesterGPA[4];</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1800">
              <a:solidFill>
                <a:schemeClr val="dk1"/>
              </a:solidFill>
              <a:latin typeface="Consolas"/>
              <a:ea typeface="Consolas"/>
              <a:cs typeface="Consolas"/>
              <a:sym typeface="Consolas"/>
            </a:endParaRPr>
          </a:p>
        </p:txBody>
      </p:sp>
      <p:sp>
        <p:nvSpPr>
          <p:cNvPr id="564" name="Google Shape;564;p6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954741"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Subscript operator[ ]</a:t>
            </a:r>
            <a:endParaRPr/>
          </a:p>
        </p:txBody>
      </p:sp>
      <p:sp>
        <p:nvSpPr>
          <p:cNvPr id="570" name="Google Shape;570;p66"/>
          <p:cNvSpPr txBox="1"/>
          <p:nvPr>
            <p:ph idx="1" type="body"/>
          </p:nvPr>
        </p:nvSpPr>
        <p:spPr>
          <a:xfrm>
            <a:off x="76200" y="1219200"/>
            <a:ext cx="8915400" cy="5486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b="1" lang="en-US" sz="2800">
                <a:latin typeface="Calibri"/>
                <a:ea typeface="Calibri"/>
                <a:cs typeface="Calibri"/>
                <a:sym typeface="Calibri"/>
              </a:rPr>
              <a:t>How the statement executes?</a:t>
            </a:r>
            <a:endParaRPr/>
          </a:p>
          <a:p>
            <a:pPr indent="0" lvl="1" marL="457200" rtl="0" algn="just">
              <a:spcBef>
                <a:spcPts val="560"/>
              </a:spcBef>
              <a:spcAft>
                <a:spcPts val="0"/>
              </a:spcAft>
              <a:buClr>
                <a:srgbClr val="2C14DE"/>
              </a:buClr>
              <a:buSzPts val="2800"/>
              <a:buNone/>
            </a:pPr>
            <a:r>
              <a:rPr b="1" lang="en-US">
                <a:solidFill>
                  <a:srgbClr val="2C14DE"/>
                </a:solidFill>
                <a:latin typeface="Calibri"/>
                <a:ea typeface="Calibri"/>
                <a:cs typeface="Calibri"/>
                <a:sym typeface="Calibri"/>
              </a:rPr>
              <a:t>semesterGPA[0]=3.7;</a:t>
            </a:r>
            <a:endParaRPr/>
          </a:p>
          <a:p>
            <a:pPr indent="-107950" lvl="1" marL="742950" rtl="0" algn="just">
              <a:spcBef>
                <a:spcPts val="560"/>
              </a:spcBef>
              <a:spcAft>
                <a:spcPts val="0"/>
              </a:spcAft>
              <a:buClr>
                <a:schemeClr val="dk1"/>
              </a:buClr>
              <a:buSzPts val="2800"/>
              <a:buNone/>
            </a:pPr>
            <a:r>
              <a:t/>
            </a:r>
            <a:endParaRPr>
              <a:latin typeface="Calibri"/>
              <a:ea typeface="Calibri"/>
              <a:cs typeface="Calibri"/>
              <a:sym typeface="Calibri"/>
            </a:endParaRPr>
          </a:p>
          <a:p>
            <a:pPr indent="-342900" lvl="0" marL="342900" rtl="0" algn="just">
              <a:spcBef>
                <a:spcPts val="560"/>
              </a:spcBef>
              <a:spcAft>
                <a:spcPts val="0"/>
              </a:spcAft>
              <a:buClr>
                <a:schemeClr val="dk1"/>
              </a:buClr>
              <a:buSzPts val="2800"/>
              <a:buChar char="•"/>
            </a:pPr>
            <a:r>
              <a:rPr lang="en-US" sz="2800">
                <a:latin typeface="Calibri"/>
                <a:ea typeface="Calibri"/>
                <a:cs typeface="Calibri"/>
                <a:sym typeface="Calibri"/>
              </a:rPr>
              <a:t>The </a:t>
            </a:r>
            <a:r>
              <a:rPr b="1" lang="en-US" sz="2800">
                <a:solidFill>
                  <a:srgbClr val="2C14DE"/>
                </a:solidFill>
                <a:latin typeface="Calibri"/>
                <a:ea typeface="Calibri"/>
                <a:cs typeface="Calibri"/>
                <a:sym typeface="Calibri"/>
              </a:rPr>
              <a:t>[ ] </a:t>
            </a:r>
            <a:r>
              <a:rPr lang="en-US" sz="2800">
                <a:latin typeface="Calibri"/>
                <a:ea typeface="Calibri"/>
                <a:cs typeface="Calibri"/>
                <a:sym typeface="Calibri"/>
              </a:rPr>
              <a:t>has </a:t>
            </a:r>
            <a:r>
              <a:rPr b="1" lang="en-US" sz="2800">
                <a:solidFill>
                  <a:srgbClr val="2C14DE"/>
                </a:solidFill>
                <a:latin typeface="Calibri"/>
                <a:ea typeface="Calibri"/>
                <a:cs typeface="Calibri"/>
                <a:sym typeface="Calibri"/>
              </a:rPr>
              <a:t>highest priority </a:t>
            </a:r>
            <a:r>
              <a:rPr lang="en-US" sz="2800">
                <a:latin typeface="Calibri"/>
                <a:ea typeface="Calibri"/>
                <a:cs typeface="Calibri"/>
                <a:sym typeface="Calibri"/>
              </a:rPr>
              <a:t>than the </a:t>
            </a:r>
            <a:r>
              <a:rPr b="1" lang="en-US" sz="2800">
                <a:solidFill>
                  <a:srgbClr val="2C14DE"/>
                </a:solidFill>
                <a:latin typeface="Calibri"/>
                <a:ea typeface="Calibri"/>
                <a:cs typeface="Calibri"/>
                <a:sym typeface="Calibri"/>
              </a:rPr>
              <a:t>assignment operator</a:t>
            </a:r>
            <a:r>
              <a:rPr lang="en-US" sz="2800">
                <a:latin typeface="Calibri"/>
                <a:ea typeface="Calibri"/>
                <a:cs typeface="Calibri"/>
                <a:sym typeface="Calibri"/>
              </a:rPr>
              <a:t>, therefore </a:t>
            </a:r>
            <a:r>
              <a:rPr b="1" lang="en-US" sz="2800">
                <a:solidFill>
                  <a:srgbClr val="2C14DE"/>
                </a:solidFill>
                <a:latin typeface="Calibri"/>
                <a:ea typeface="Calibri"/>
                <a:cs typeface="Calibri"/>
                <a:sym typeface="Calibri"/>
              </a:rPr>
              <a:t>semesterGPA[0]</a:t>
            </a:r>
            <a:r>
              <a:rPr lang="en-US" sz="2800">
                <a:solidFill>
                  <a:srgbClr val="2C14DE"/>
                </a:solidFill>
                <a:latin typeface="Calibri"/>
                <a:ea typeface="Calibri"/>
                <a:cs typeface="Calibri"/>
                <a:sym typeface="Calibri"/>
              </a:rPr>
              <a:t> </a:t>
            </a:r>
            <a:r>
              <a:rPr lang="en-US" sz="2800">
                <a:latin typeface="Calibri"/>
                <a:ea typeface="Calibri"/>
                <a:cs typeface="Calibri"/>
                <a:sym typeface="Calibri"/>
              </a:rPr>
              <a:t>is </a:t>
            </a:r>
            <a:r>
              <a:rPr b="1" lang="en-US" sz="2800">
                <a:latin typeface="Calibri"/>
                <a:ea typeface="Calibri"/>
                <a:cs typeface="Calibri"/>
                <a:sym typeface="Calibri"/>
              </a:rPr>
              <a:t>processed first</a:t>
            </a:r>
            <a:r>
              <a:rPr lang="en-US" sz="2800">
                <a:latin typeface="Calibri"/>
                <a:ea typeface="Calibri"/>
                <a:cs typeface="Calibri"/>
                <a:sym typeface="Calibri"/>
              </a:rPr>
              <a:t>. </a:t>
            </a:r>
            <a:endParaRPr/>
          </a:p>
          <a:p>
            <a:pPr indent="-165100" lvl="0" marL="342900" rtl="0" algn="just">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rgbClr val="2C14DE"/>
              </a:buClr>
              <a:buSzPts val="2800"/>
              <a:buChar char="•"/>
            </a:pPr>
            <a:r>
              <a:rPr b="1" lang="en-US" sz="2800">
                <a:solidFill>
                  <a:srgbClr val="2C14DE"/>
                </a:solidFill>
                <a:latin typeface="Calibri"/>
                <a:ea typeface="Calibri"/>
                <a:cs typeface="Calibri"/>
                <a:sym typeface="Calibri"/>
              </a:rPr>
              <a:t>semesterGPA[0] </a:t>
            </a:r>
            <a:r>
              <a:rPr lang="en-US" sz="2800">
                <a:latin typeface="Calibri"/>
                <a:ea typeface="Calibri"/>
                <a:cs typeface="Calibri"/>
                <a:sym typeface="Calibri"/>
              </a:rPr>
              <a:t>calls </a:t>
            </a:r>
            <a:r>
              <a:rPr b="1" lang="en-US" sz="2800">
                <a:solidFill>
                  <a:srgbClr val="2C14DE"/>
                </a:solidFill>
                <a:latin typeface="Calibri"/>
                <a:ea typeface="Calibri"/>
                <a:cs typeface="Calibri"/>
                <a:sym typeface="Calibri"/>
              </a:rPr>
              <a:t>operator [ ]</a:t>
            </a:r>
            <a:r>
              <a:rPr lang="en-US" sz="2800">
                <a:latin typeface="Calibri"/>
                <a:ea typeface="Calibri"/>
                <a:cs typeface="Calibri"/>
                <a:sym typeface="Calibri"/>
              </a:rPr>
              <a:t>, which then </a:t>
            </a:r>
            <a:r>
              <a:rPr b="1" lang="en-US" sz="2800">
                <a:latin typeface="Calibri"/>
                <a:ea typeface="Calibri"/>
                <a:cs typeface="Calibri"/>
                <a:sym typeface="Calibri"/>
              </a:rPr>
              <a:t>return</a:t>
            </a:r>
            <a:r>
              <a:rPr lang="en-US" sz="2800">
                <a:latin typeface="Calibri"/>
                <a:ea typeface="Calibri"/>
                <a:cs typeface="Calibri"/>
                <a:sym typeface="Calibri"/>
              </a:rPr>
              <a:t> a </a:t>
            </a:r>
            <a:r>
              <a:rPr b="1" lang="en-US" sz="2800">
                <a:latin typeface="Calibri"/>
                <a:ea typeface="Calibri"/>
                <a:cs typeface="Calibri"/>
                <a:sym typeface="Calibri"/>
              </a:rPr>
              <a:t>reference</a:t>
            </a:r>
            <a:r>
              <a:rPr lang="en-US" sz="2800">
                <a:latin typeface="Calibri"/>
                <a:ea typeface="Calibri"/>
                <a:cs typeface="Calibri"/>
                <a:sym typeface="Calibri"/>
              </a:rPr>
              <a:t> of </a:t>
            </a:r>
            <a:r>
              <a:rPr b="1" lang="en-US" sz="2800">
                <a:solidFill>
                  <a:srgbClr val="2C14DE"/>
                </a:solidFill>
                <a:latin typeface="Calibri"/>
                <a:ea typeface="Calibri"/>
                <a:cs typeface="Calibri"/>
                <a:sym typeface="Calibri"/>
              </a:rPr>
              <a:t>semesterGPA.gpa[0]</a:t>
            </a:r>
            <a:r>
              <a:rPr lang="en-US" sz="2800">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a:solidFill>
                <a:srgbClr val="FF3300"/>
              </a:solidFill>
              <a:latin typeface="Calibri"/>
              <a:ea typeface="Calibri"/>
              <a:cs typeface="Calibri"/>
              <a:sym typeface="Calibri"/>
            </a:endParaRPr>
          </a:p>
        </p:txBody>
      </p:sp>
      <p:sp>
        <p:nvSpPr>
          <p:cNvPr id="571" name="Google Shape;571;p6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Subscript operator[ ]</a:t>
            </a:r>
            <a:endParaRPr/>
          </a:p>
        </p:txBody>
      </p:sp>
      <p:sp>
        <p:nvSpPr>
          <p:cNvPr id="577" name="Google Shape;577;p67"/>
          <p:cNvSpPr txBox="1"/>
          <p:nvPr>
            <p:ph idx="1" type="body"/>
          </p:nvPr>
        </p:nvSpPr>
        <p:spPr>
          <a:xfrm>
            <a:off x="30472" y="1196135"/>
            <a:ext cx="9036424" cy="4876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a:t>
            </a:r>
            <a:r>
              <a:rPr b="1" lang="en-US" sz="2800">
                <a:solidFill>
                  <a:srgbClr val="B80000"/>
                </a:solidFill>
              </a:rPr>
              <a:t>return value </a:t>
            </a:r>
            <a:r>
              <a:rPr lang="en-US" sz="2800"/>
              <a:t>is </a:t>
            </a:r>
            <a:r>
              <a:rPr b="1" lang="en-US" sz="2800">
                <a:solidFill>
                  <a:srgbClr val="2C14DE"/>
                </a:solidFill>
              </a:rPr>
              <a:t>reference</a:t>
            </a:r>
            <a:r>
              <a:rPr lang="en-US" sz="2800">
                <a:solidFill>
                  <a:srgbClr val="2C14DE"/>
                </a:solidFill>
              </a:rPr>
              <a:t> </a:t>
            </a:r>
            <a:r>
              <a:rPr lang="en-US" sz="2800"/>
              <a:t>to </a:t>
            </a:r>
            <a:r>
              <a:rPr b="1" lang="en-US" sz="2800">
                <a:solidFill>
                  <a:srgbClr val="2C14DE"/>
                </a:solidFill>
              </a:rPr>
              <a:t>semesterGPA.gpa[0]</a:t>
            </a:r>
            <a:r>
              <a:rPr lang="en-US" sz="2800"/>
              <a:t>,  and the </a:t>
            </a:r>
            <a:r>
              <a:rPr b="1" lang="en-US" sz="2800"/>
              <a:t>statement</a:t>
            </a:r>
            <a:r>
              <a:rPr lang="en-US" sz="2800"/>
              <a:t> </a:t>
            </a:r>
            <a:r>
              <a:rPr lang="en-US" sz="2800">
                <a:solidFill>
                  <a:srgbClr val="2C14DE"/>
                </a:solidFill>
              </a:rPr>
              <a:t>semesterGPA[0] = 3.7 </a:t>
            </a:r>
            <a:r>
              <a:rPr lang="en-US" sz="2800"/>
              <a:t>is actually </a:t>
            </a:r>
            <a:r>
              <a:rPr b="1" lang="en-US" sz="2800">
                <a:solidFill>
                  <a:srgbClr val="2C14DE"/>
                </a:solidFill>
              </a:rPr>
              <a:t>integer assignment</a:t>
            </a:r>
            <a:r>
              <a:rPr lang="en-US" sz="2800"/>
              <a:t>.</a:t>
            </a:r>
            <a:endParaRPr/>
          </a:p>
          <a:p>
            <a:pPr indent="-139700" lvl="0" marL="342900" rtl="0" algn="l">
              <a:spcBef>
                <a:spcPts val="640"/>
              </a:spcBef>
              <a:spcAft>
                <a:spcPts val="0"/>
              </a:spcAft>
              <a:buClr>
                <a:schemeClr val="dk1"/>
              </a:buClr>
              <a:buSzPts val="3200"/>
              <a:buNone/>
            </a:pPr>
            <a:r>
              <a:t/>
            </a:r>
            <a:endParaRPr>
              <a:solidFill>
                <a:srgbClr val="FF3300"/>
              </a:solidFill>
            </a:endParaRPr>
          </a:p>
          <a:p>
            <a:pPr indent="-139700" lvl="0" marL="342900" rtl="0" algn="l">
              <a:spcBef>
                <a:spcPts val="640"/>
              </a:spcBef>
              <a:spcAft>
                <a:spcPts val="0"/>
              </a:spcAft>
              <a:buClr>
                <a:schemeClr val="dk1"/>
              </a:buClr>
              <a:buSzPts val="3200"/>
              <a:buNone/>
            </a:pPr>
            <a:r>
              <a:t/>
            </a:r>
            <a:endParaRPr>
              <a:solidFill>
                <a:srgbClr val="FF3300"/>
              </a:solidFill>
            </a:endParaRPr>
          </a:p>
        </p:txBody>
      </p:sp>
      <p:sp>
        <p:nvSpPr>
          <p:cNvPr id="578" name="Google Shape;578;p67"/>
          <p:cNvSpPr txBox="1"/>
          <p:nvPr/>
        </p:nvSpPr>
        <p:spPr>
          <a:xfrm>
            <a:off x="357684" y="3092245"/>
            <a:ext cx="83820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Student semesterGPA;</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semesterGPA[0] = 3.7;</a:t>
            </a:r>
            <a:endParaRPr/>
          </a:p>
          <a:p>
            <a:pPr indent="0" lvl="0" marL="0" marR="0" rtl="0" algn="l">
              <a:spcBef>
                <a:spcPts val="0"/>
              </a:spcBef>
              <a:spcAft>
                <a:spcPts val="0"/>
              </a:spcAft>
              <a:buNone/>
            </a:pPr>
            <a:r>
              <a:rPr b="1" lang="en-US" sz="2400">
                <a:solidFill>
                  <a:srgbClr val="FF0000"/>
                </a:solidFill>
                <a:latin typeface="Consolas"/>
                <a:ea typeface="Consolas"/>
                <a:cs typeface="Consolas"/>
                <a:sym typeface="Consolas"/>
              </a:rPr>
              <a:t>	// the above statement is processed like as</a:t>
            </a:r>
            <a:endParaRPr/>
          </a:p>
          <a:p>
            <a:pPr indent="0" lvl="0" marL="0" marR="0" rtl="0" algn="l">
              <a:spcBef>
                <a:spcPts val="0"/>
              </a:spcBef>
              <a:spcAft>
                <a:spcPts val="0"/>
              </a:spcAft>
              <a:buNone/>
            </a:pPr>
            <a:r>
              <a:rPr b="1" lang="en-US" sz="2400">
                <a:solidFill>
                  <a:srgbClr val="FF0000"/>
                </a:solidFill>
                <a:latin typeface="Consolas"/>
                <a:ea typeface="Consolas"/>
                <a:cs typeface="Consolas"/>
                <a:sym typeface="Consolas"/>
              </a:rPr>
              <a:t>	semesterGPA.gpa[0] = 3.7</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p:txBody>
      </p:sp>
      <p:sp>
        <p:nvSpPr>
          <p:cNvPr id="579" name="Google Shape;579;p6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type="ctrTitle"/>
          </p:nvPr>
        </p:nvSpPr>
        <p:spPr>
          <a:xfrm>
            <a:off x="59636" y="1882775"/>
            <a:ext cx="8991600" cy="16224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60C5C"/>
              </a:buClr>
              <a:buSzPts val="4400"/>
              <a:buFont typeface="Calibri"/>
              <a:buNone/>
            </a:pPr>
            <a:r>
              <a:rPr b="1" lang="en-US">
                <a:solidFill>
                  <a:srgbClr val="160C5C"/>
                </a:solidFill>
              </a:rPr>
              <a:t>Operator Overloading</a:t>
            </a:r>
            <a:br>
              <a:rPr lang="en-US"/>
            </a:br>
            <a:r>
              <a:rPr lang="en-US" sz="2600"/>
              <a:t>(CS 217)</a:t>
            </a:r>
            <a:br>
              <a:rPr lang="en-US" sz="2600"/>
            </a:br>
            <a:r>
              <a:rPr lang="en-US" sz="2600" u="sng"/>
              <a:t>(Video Lecture – 25</a:t>
            </a:r>
            <a:r>
              <a:rPr baseline="30000" lang="en-US" sz="2600" u="sng"/>
              <a:t>th</a:t>
            </a:r>
            <a:r>
              <a:rPr lang="en-US" sz="2600" u="sng"/>
              <a:t> March 2020</a:t>
            </a:r>
            <a:r>
              <a:rPr lang="en-US" sz="2600"/>
              <a:t>)</a:t>
            </a:r>
            <a:endParaRPr sz="2600"/>
          </a:p>
        </p:txBody>
      </p:sp>
      <p:sp>
        <p:nvSpPr>
          <p:cNvPr id="586" name="Google Shape;586;p68"/>
          <p:cNvSpPr txBox="1"/>
          <p:nvPr>
            <p:ph idx="1" type="subTitle"/>
          </p:nvPr>
        </p:nvSpPr>
        <p:spPr>
          <a:xfrm>
            <a:off x="228600" y="3962400"/>
            <a:ext cx="8686800" cy="27432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888888"/>
              </a:buClr>
              <a:buSzPts val="2600"/>
              <a:buNone/>
            </a:pPr>
            <a:r>
              <a:t/>
            </a:r>
            <a:endParaRPr sz="2600"/>
          </a:p>
          <a:p>
            <a:pPr indent="0" lvl="0" marL="0" rtl="0" algn="ctr">
              <a:spcBef>
                <a:spcPts val="520"/>
              </a:spcBef>
              <a:spcAft>
                <a:spcPts val="0"/>
              </a:spcAft>
              <a:buClr>
                <a:srgbClr val="888888"/>
              </a:buClr>
              <a:buSzPts val="2600"/>
              <a:buNone/>
            </a:pPr>
            <a:r>
              <a:rPr lang="en-US" sz="2600"/>
              <a:t>Dr. Muhammad Aleem,</a:t>
            </a:r>
            <a:endParaRPr/>
          </a:p>
          <a:p>
            <a:pPr indent="0" lvl="0" marL="0" rtl="0" algn="ctr">
              <a:spcBef>
                <a:spcPts val="520"/>
              </a:spcBef>
              <a:spcAft>
                <a:spcPts val="0"/>
              </a:spcAft>
              <a:buClr>
                <a:srgbClr val="888888"/>
              </a:buClr>
              <a:buSzPts val="2600"/>
              <a:buNone/>
            </a:pPr>
            <a:r>
              <a:t/>
            </a:r>
            <a:endParaRPr sz="2600"/>
          </a:p>
          <a:p>
            <a:pPr indent="0" lvl="0" marL="0" rtl="0" algn="ctr">
              <a:spcBef>
                <a:spcPts val="520"/>
              </a:spcBef>
              <a:spcAft>
                <a:spcPts val="0"/>
              </a:spcAft>
              <a:buClr>
                <a:srgbClr val="888888"/>
              </a:buClr>
              <a:buSzPts val="2600"/>
              <a:buNone/>
            </a:pPr>
            <a:r>
              <a:rPr lang="en-US" sz="2600"/>
              <a:t>Department of Computer Science, </a:t>
            </a:r>
            <a:endParaRPr/>
          </a:p>
          <a:p>
            <a:pPr indent="0" lvl="0" marL="0" rtl="0" algn="ctr">
              <a:spcBef>
                <a:spcPts val="560"/>
              </a:spcBef>
              <a:spcAft>
                <a:spcPts val="0"/>
              </a:spcAft>
              <a:buClr>
                <a:srgbClr val="888888"/>
              </a:buClr>
              <a:buSzPts val="2800"/>
              <a:buNone/>
            </a:pPr>
            <a:r>
              <a:rPr lang="en-US" sz="2800"/>
              <a:t>National University of Computer &amp; Emerging Sciences</a:t>
            </a:r>
            <a:r>
              <a:rPr lang="en-US" sz="2600"/>
              <a:t>, Islamabad Campus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9"/>
          <p:cNvSpPr txBox="1"/>
          <p:nvPr>
            <p:ph type="title"/>
          </p:nvPr>
        </p:nvSpPr>
        <p:spPr>
          <a:xfrm>
            <a:off x="533400" y="2209800"/>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u="sng">
                <a:solidFill>
                  <a:srgbClr val="B80000"/>
                </a:solidFill>
              </a:rPr>
              <a:t>Operator Overloading – Part 3</a:t>
            </a:r>
            <a:endParaRPr b="1" u="sng">
              <a:solidFill>
                <a:srgbClr val="B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4294967295" type="title"/>
          </p:nvPr>
        </p:nvSpPr>
        <p:spPr>
          <a:xfrm>
            <a:off x="990601" y="0"/>
            <a:ext cx="8154154"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latin typeface="Calibri"/>
                <a:ea typeface="Calibri"/>
                <a:cs typeface="Calibri"/>
                <a:sym typeface="Calibri"/>
              </a:rPr>
              <a:t>How to Overload an Operator?</a:t>
            </a:r>
            <a:endParaRPr/>
          </a:p>
        </p:txBody>
      </p:sp>
      <p:sp>
        <p:nvSpPr>
          <p:cNvPr id="129" name="Google Shape;129;p7"/>
          <p:cNvSpPr txBox="1"/>
          <p:nvPr>
            <p:ph idx="4294967295" type="body"/>
          </p:nvPr>
        </p:nvSpPr>
        <p:spPr>
          <a:xfrm>
            <a:off x="76200" y="1219200"/>
            <a:ext cx="9031356"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B80000"/>
              </a:buClr>
              <a:buSzPts val="2800"/>
              <a:buChar char="•"/>
            </a:pPr>
            <a:r>
              <a:rPr b="1" i="1" lang="en-US" sz="2800">
                <a:solidFill>
                  <a:srgbClr val="B80000"/>
                </a:solidFill>
                <a:latin typeface="Calibri"/>
                <a:ea typeface="Calibri"/>
                <a:cs typeface="Calibri"/>
                <a:sym typeface="Calibri"/>
              </a:rPr>
              <a:t>An operator can be overloaded by declaring a special member function in the class</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rgbClr val="C00000"/>
              </a:buClr>
              <a:buSzPts val="2800"/>
              <a:buChar char="•"/>
            </a:pPr>
            <a:r>
              <a:rPr b="1" lang="en-US" sz="2800">
                <a:solidFill>
                  <a:srgbClr val="C00000"/>
                </a:solidFill>
                <a:latin typeface="Calibri"/>
                <a:ea typeface="Calibri"/>
                <a:cs typeface="Calibri"/>
                <a:sym typeface="Calibri"/>
              </a:rPr>
              <a:t>Name</a:t>
            </a:r>
            <a:r>
              <a:rPr b="1" lang="en-US" sz="2800">
                <a:solidFill>
                  <a:srgbClr val="B80000"/>
                </a:solidFill>
                <a:latin typeface="Calibri"/>
                <a:ea typeface="Calibri"/>
                <a:cs typeface="Calibri"/>
                <a:sym typeface="Calibri"/>
              </a:rPr>
              <a:t> </a:t>
            </a:r>
            <a:r>
              <a:rPr b="1" lang="en-US" sz="2800">
                <a:latin typeface="Calibri"/>
                <a:ea typeface="Calibri"/>
                <a:cs typeface="Calibri"/>
                <a:sym typeface="Calibri"/>
              </a:rPr>
              <a:t>of the member</a:t>
            </a:r>
            <a:r>
              <a:rPr b="1" lang="en-US" sz="2800">
                <a:solidFill>
                  <a:srgbClr val="B80000"/>
                </a:solidFill>
                <a:latin typeface="Calibri"/>
                <a:ea typeface="Calibri"/>
                <a:cs typeface="Calibri"/>
                <a:sym typeface="Calibri"/>
              </a:rPr>
              <a:t> function </a:t>
            </a:r>
            <a:r>
              <a:rPr lang="en-US" sz="2800">
                <a:latin typeface="Calibri"/>
                <a:ea typeface="Calibri"/>
                <a:cs typeface="Calibri"/>
                <a:sym typeface="Calibri"/>
              </a:rPr>
              <a:t>is </a:t>
            </a:r>
            <a:r>
              <a:rPr b="1" lang="en-US" sz="2800">
                <a:solidFill>
                  <a:srgbClr val="008000"/>
                </a:solidFill>
                <a:latin typeface="Calibri"/>
                <a:ea typeface="Calibri"/>
                <a:cs typeface="Calibri"/>
                <a:sym typeface="Calibri"/>
              </a:rPr>
              <a:t>operator</a:t>
            </a:r>
            <a:r>
              <a:rPr lang="en-US" sz="2800">
                <a:solidFill>
                  <a:srgbClr val="008000"/>
                </a:solidFill>
                <a:latin typeface="Calibri"/>
                <a:ea typeface="Calibri"/>
                <a:cs typeface="Calibri"/>
                <a:sym typeface="Calibri"/>
              </a:rPr>
              <a:t> </a:t>
            </a:r>
            <a:r>
              <a:rPr lang="en-US" sz="2800">
                <a:latin typeface="Calibri"/>
                <a:ea typeface="Calibri"/>
                <a:cs typeface="Calibri"/>
                <a:sym typeface="Calibri"/>
              </a:rPr>
              <a:t>that is </a:t>
            </a:r>
            <a:r>
              <a:rPr b="1" lang="en-US" sz="2800">
                <a:solidFill>
                  <a:srgbClr val="2C14DE"/>
                </a:solidFill>
                <a:latin typeface="Calibri"/>
                <a:ea typeface="Calibri"/>
                <a:cs typeface="Calibri"/>
                <a:sym typeface="Calibri"/>
              </a:rPr>
              <a:t>followed by operator symbol </a:t>
            </a:r>
            <a:r>
              <a:rPr lang="en-US" sz="2800">
                <a:latin typeface="Calibri"/>
                <a:ea typeface="Calibri"/>
                <a:cs typeface="Calibri"/>
                <a:sym typeface="Calibri"/>
              </a:rPr>
              <a:t>e.g., </a:t>
            </a:r>
            <a:r>
              <a:rPr b="1" lang="en-US" sz="2800">
                <a:latin typeface="Calibri"/>
                <a:ea typeface="Calibri"/>
                <a:cs typeface="Calibri"/>
                <a:sym typeface="Calibri"/>
              </a:rPr>
              <a:t>operator+</a:t>
            </a:r>
            <a:r>
              <a:rPr lang="en-US" sz="2800">
                <a:latin typeface="Calibri"/>
                <a:ea typeface="Calibri"/>
                <a:cs typeface="Calibri"/>
                <a:sym typeface="Calibri"/>
              </a:rPr>
              <a:t>, </a:t>
            </a:r>
            <a:r>
              <a:rPr b="1" lang="en-US" sz="2800">
                <a:latin typeface="Calibri"/>
                <a:ea typeface="Calibri"/>
                <a:cs typeface="Calibri"/>
                <a:sym typeface="Calibri"/>
              </a:rPr>
              <a:t>operator/, </a:t>
            </a:r>
            <a:r>
              <a:rPr lang="en-US" sz="2800">
                <a:latin typeface="Calibri"/>
                <a:ea typeface="Calibri"/>
                <a:cs typeface="Calibri"/>
                <a:sym typeface="Calibri"/>
              </a:rPr>
              <a:t>etc.</a:t>
            </a:r>
            <a:endParaRPr/>
          </a:p>
          <a:p>
            <a:pPr indent="-165100" lvl="0" marL="342900" rtl="0" algn="just">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l">
              <a:spcBef>
                <a:spcPts val="560"/>
              </a:spcBef>
              <a:spcAft>
                <a:spcPts val="0"/>
              </a:spcAft>
              <a:buClr>
                <a:schemeClr val="dk1"/>
              </a:buClr>
              <a:buSzPts val="2800"/>
              <a:buChar char="•"/>
            </a:pPr>
            <a:r>
              <a:rPr lang="en-US" sz="2800">
                <a:latin typeface="Calibri"/>
                <a:ea typeface="Calibri"/>
                <a:cs typeface="Calibri"/>
                <a:sym typeface="Calibri"/>
              </a:rPr>
              <a:t>Can be </a:t>
            </a:r>
            <a:r>
              <a:rPr b="1" lang="en-US" sz="2800">
                <a:solidFill>
                  <a:srgbClr val="2C14DE"/>
                </a:solidFill>
                <a:latin typeface="Calibri"/>
                <a:ea typeface="Calibri"/>
                <a:cs typeface="Calibri"/>
                <a:sym typeface="Calibri"/>
              </a:rPr>
              <a:t>independent function </a:t>
            </a:r>
            <a:r>
              <a:rPr lang="en-US" sz="2800">
                <a:latin typeface="Calibri"/>
                <a:ea typeface="Calibri"/>
                <a:cs typeface="Calibri"/>
                <a:sym typeface="Calibri"/>
              </a:rPr>
              <a:t>(</a:t>
            </a:r>
            <a:r>
              <a:rPr i="1" lang="en-US" sz="2800">
                <a:latin typeface="Calibri"/>
                <a:ea typeface="Calibri"/>
                <a:cs typeface="Calibri"/>
                <a:sym typeface="Calibri"/>
              </a:rPr>
              <a:t>except for the following operators: </a:t>
            </a:r>
            <a:r>
              <a:rPr b="1" i="1" lang="en-US" sz="2800">
                <a:latin typeface="Calibri"/>
                <a:ea typeface="Calibri"/>
                <a:cs typeface="Calibri"/>
                <a:sym typeface="Calibri"/>
              </a:rPr>
              <a:t>( )</a:t>
            </a:r>
            <a:r>
              <a:rPr i="1" lang="en-US" sz="2800">
                <a:latin typeface="Calibri"/>
                <a:ea typeface="Calibri"/>
                <a:cs typeface="Calibri"/>
                <a:sym typeface="Calibri"/>
              </a:rPr>
              <a:t>, </a:t>
            </a:r>
            <a:r>
              <a:rPr b="1" i="1" lang="en-US" sz="2800">
                <a:latin typeface="Calibri"/>
                <a:ea typeface="Calibri"/>
                <a:cs typeface="Calibri"/>
                <a:sym typeface="Calibri"/>
              </a:rPr>
              <a:t>[ ]</a:t>
            </a:r>
            <a:r>
              <a:rPr i="1" lang="en-US" sz="2800">
                <a:latin typeface="Calibri"/>
                <a:ea typeface="Calibri"/>
                <a:cs typeface="Calibri"/>
                <a:sym typeface="Calibri"/>
              </a:rPr>
              <a:t>, </a:t>
            </a:r>
            <a:r>
              <a:rPr b="1" i="1" lang="en-US" sz="2800">
                <a:latin typeface="Calibri"/>
                <a:ea typeface="Calibri"/>
                <a:cs typeface="Calibri"/>
                <a:sym typeface="Calibri"/>
              </a:rPr>
              <a:t>-&gt;</a:t>
            </a:r>
            <a:r>
              <a:rPr i="1" lang="en-US" sz="2800">
                <a:latin typeface="Calibri"/>
                <a:ea typeface="Calibri"/>
                <a:cs typeface="Calibri"/>
                <a:sym typeface="Calibri"/>
              </a:rPr>
              <a:t> or </a:t>
            </a:r>
            <a:r>
              <a:rPr b="1" i="1" lang="en-US" sz="2800">
                <a:latin typeface="Calibri"/>
                <a:ea typeface="Calibri"/>
                <a:cs typeface="Calibri"/>
                <a:sym typeface="Calibri"/>
              </a:rPr>
              <a:t>any of the assignment operators</a:t>
            </a:r>
            <a:r>
              <a:rPr lang="en-US" sz="2800">
                <a:latin typeface="Calibri"/>
                <a:ea typeface="Calibri"/>
                <a:cs typeface="Calibri"/>
                <a:sym typeface="Calibri"/>
              </a:rPr>
              <a:t>)</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342900" lvl="0" marL="342900" rtl="0" algn="just">
              <a:spcBef>
                <a:spcPts val="560"/>
              </a:spcBef>
              <a:spcAft>
                <a:spcPts val="0"/>
              </a:spcAft>
              <a:buClr>
                <a:schemeClr val="dk1"/>
              </a:buClr>
              <a:buSzPts val="2800"/>
              <a:buChar char="•"/>
            </a:pPr>
            <a:r>
              <a:rPr lang="en-US" sz="2800">
                <a:latin typeface="Calibri"/>
                <a:ea typeface="Calibri"/>
                <a:cs typeface="Calibri"/>
                <a:sym typeface="Calibri"/>
              </a:rPr>
              <a:t>Can be a class’s </a:t>
            </a:r>
            <a:r>
              <a:rPr b="1" lang="en-US" sz="2800">
                <a:solidFill>
                  <a:srgbClr val="2C14DE"/>
                </a:solidFill>
                <a:latin typeface="Calibri"/>
                <a:ea typeface="Calibri"/>
                <a:cs typeface="Calibri"/>
                <a:sym typeface="Calibri"/>
              </a:rPr>
              <a:t>member function </a:t>
            </a:r>
            <a:r>
              <a:rPr lang="en-US" sz="2800">
                <a:latin typeface="Calibri"/>
                <a:ea typeface="Calibri"/>
                <a:cs typeface="Calibri"/>
                <a:sym typeface="Calibri"/>
              </a:rPr>
              <a:t>(</a:t>
            </a:r>
            <a:r>
              <a:rPr b="1" lang="en-US" sz="2800">
                <a:solidFill>
                  <a:srgbClr val="D20000"/>
                </a:solidFill>
                <a:latin typeface="Calibri"/>
                <a:ea typeface="Calibri"/>
                <a:cs typeface="Calibri"/>
                <a:sym typeface="Calibri"/>
              </a:rPr>
              <a:t>must be non-static</a:t>
            </a:r>
            <a:r>
              <a:rPr lang="en-US" sz="2800">
                <a:latin typeface="Calibri"/>
                <a:ea typeface="Calibri"/>
                <a:cs typeface="Calibri"/>
                <a:sym typeface="Calibri"/>
              </a:rPr>
              <a:t>)</a:t>
            </a:r>
            <a:endParaRPr/>
          </a:p>
        </p:txBody>
      </p:sp>
      <p:sp>
        <p:nvSpPr>
          <p:cNvPr id="130" name="Google Shape;130;p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0"/>
          <p:cNvSpPr txBox="1"/>
          <p:nvPr>
            <p:ph type="title"/>
          </p:nvPr>
        </p:nvSpPr>
        <p:spPr>
          <a:xfrm>
            <a:off x="39756" y="0"/>
            <a:ext cx="9067800" cy="1036319"/>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Calibri"/>
              <a:buNone/>
            </a:pPr>
            <a:r>
              <a:rPr b="1" lang="en-US" sz="3600">
                <a:solidFill>
                  <a:srgbClr val="C00000"/>
                </a:solidFill>
              </a:rPr>
              <a:t>Calling an overloaded operator from native data types</a:t>
            </a:r>
            <a:endParaRPr/>
          </a:p>
        </p:txBody>
      </p:sp>
      <p:sp>
        <p:nvSpPr>
          <p:cNvPr id="598" name="Google Shape;598;p70"/>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latin typeface="Calibri"/>
                <a:ea typeface="Calibri"/>
                <a:cs typeface="Calibri"/>
                <a:sym typeface="Calibri"/>
              </a:rPr>
              <a:t>In </a:t>
            </a:r>
            <a:r>
              <a:rPr b="1" lang="en-US" sz="2800">
                <a:solidFill>
                  <a:srgbClr val="C00000"/>
                </a:solidFill>
                <a:latin typeface="Calibri"/>
                <a:ea typeface="Calibri"/>
                <a:cs typeface="Calibri"/>
                <a:sym typeface="Calibri"/>
              </a:rPr>
              <a:t>previous lectures</a:t>
            </a:r>
            <a:r>
              <a:rPr lang="en-US" sz="2800">
                <a:latin typeface="Calibri"/>
                <a:ea typeface="Calibri"/>
                <a:cs typeface="Calibri"/>
                <a:sym typeface="Calibri"/>
              </a:rPr>
              <a:t>, we were </a:t>
            </a:r>
            <a:r>
              <a:rPr b="1" lang="en-US" sz="2800">
                <a:solidFill>
                  <a:srgbClr val="2C14DE"/>
                </a:solidFill>
                <a:latin typeface="Calibri"/>
                <a:ea typeface="Calibri"/>
                <a:cs typeface="Calibri"/>
                <a:sym typeface="Calibri"/>
              </a:rPr>
              <a:t>calling an overloaded operator</a:t>
            </a:r>
            <a:r>
              <a:rPr lang="en-US" sz="2800">
                <a:latin typeface="Calibri"/>
                <a:ea typeface="Calibri"/>
                <a:cs typeface="Calibri"/>
                <a:sym typeface="Calibri"/>
              </a:rPr>
              <a:t> of a </a:t>
            </a:r>
            <a:r>
              <a:rPr b="1" lang="en-US" sz="2800">
                <a:solidFill>
                  <a:srgbClr val="2C14DE"/>
                </a:solidFill>
                <a:latin typeface="Calibri"/>
                <a:ea typeface="Calibri"/>
                <a:cs typeface="Calibri"/>
                <a:sym typeface="Calibri"/>
              </a:rPr>
              <a:t>class only with the help of its object (instance)</a:t>
            </a:r>
            <a:endParaRPr/>
          </a:p>
          <a:p>
            <a:pPr indent="-139700" lvl="0" marL="342900" rtl="0" algn="l">
              <a:spcBef>
                <a:spcPts val="640"/>
              </a:spcBef>
              <a:spcAft>
                <a:spcPts val="0"/>
              </a:spcAft>
              <a:buClr>
                <a:schemeClr val="dk1"/>
              </a:buClr>
              <a:buSzPts val="3200"/>
              <a:buNone/>
            </a:pPr>
            <a:r>
              <a:t/>
            </a:r>
            <a:endParaRPr>
              <a:latin typeface="Tahoma"/>
              <a:ea typeface="Tahoma"/>
              <a:cs typeface="Tahoma"/>
              <a:sym typeface="Tahoma"/>
            </a:endParaRPr>
          </a:p>
          <a:p>
            <a:pPr indent="-285750" lvl="1" marL="742950" rtl="0" algn="l">
              <a:spcBef>
                <a:spcPts val="560"/>
              </a:spcBef>
              <a:spcAft>
                <a:spcPts val="0"/>
              </a:spcAft>
              <a:buClr>
                <a:schemeClr val="dk1"/>
              </a:buClr>
              <a:buSzPts val="2800"/>
              <a:buFont typeface="Consolas"/>
              <a:buNone/>
            </a:pPr>
            <a:r>
              <a:rPr b="1" lang="en-US">
                <a:latin typeface="Consolas"/>
                <a:ea typeface="Consolas"/>
                <a:cs typeface="Consolas"/>
                <a:sym typeface="Consolas"/>
              </a:rPr>
              <a:t>Point</a:t>
            </a:r>
            <a:r>
              <a:rPr lang="en-US">
                <a:latin typeface="Consolas"/>
                <a:ea typeface="Consolas"/>
                <a:cs typeface="Consolas"/>
                <a:sym typeface="Consolas"/>
              </a:rPr>
              <a:t> </a:t>
            </a:r>
            <a:r>
              <a:rPr b="1" lang="en-US">
                <a:latin typeface="Consolas"/>
                <a:ea typeface="Consolas"/>
                <a:cs typeface="Consolas"/>
                <a:sym typeface="Consolas"/>
              </a:rPr>
              <a:t>a</a:t>
            </a:r>
            <a:r>
              <a:rPr lang="en-US">
                <a:latin typeface="Consolas"/>
                <a:ea typeface="Consolas"/>
                <a:cs typeface="Consolas"/>
                <a:sym typeface="Consolas"/>
              </a:rPr>
              <a:t>, </a:t>
            </a:r>
            <a:r>
              <a:rPr b="1" lang="en-US">
                <a:latin typeface="Consolas"/>
                <a:ea typeface="Consolas"/>
                <a:cs typeface="Consolas"/>
                <a:sym typeface="Consolas"/>
              </a:rPr>
              <a:t>b</a:t>
            </a:r>
            <a:r>
              <a:rPr lang="en-US">
                <a:latin typeface="Consolas"/>
                <a:ea typeface="Consolas"/>
                <a:cs typeface="Consolas"/>
                <a:sym typeface="Consolas"/>
              </a:rPr>
              <a:t>, </a:t>
            </a:r>
            <a:r>
              <a:rPr b="1" lang="en-US">
                <a:latin typeface="Consolas"/>
                <a:ea typeface="Consolas"/>
                <a:cs typeface="Consolas"/>
                <a:sym typeface="Consolas"/>
              </a:rPr>
              <a:t>c</a:t>
            </a:r>
            <a:r>
              <a:rPr lang="en-US">
                <a:latin typeface="Consolas"/>
                <a:ea typeface="Consolas"/>
                <a:cs typeface="Consolas"/>
                <a:sym typeface="Consolas"/>
              </a:rPr>
              <a:t>;</a:t>
            </a:r>
            <a:endParaRPr/>
          </a:p>
          <a:p>
            <a:pPr indent="-285750" lvl="1" marL="742950" rtl="0" algn="l">
              <a:spcBef>
                <a:spcPts val="560"/>
              </a:spcBef>
              <a:spcAft>
                <a:spcPts val="0"/>
              </a:spcAft>
              <a:buClr>
                <a:schemeClr val="dk1"/>
              </a:buClr>
              <a:buSzPts val="2800"/>
              <a:buNone/>
            </a:pPr>
            <a:r>
              <a:rPr lang="en-US">
                <a:latin typeface="Consolas"/>
                <a:ea typeface="Consolas"/>
                <a:cs typeface="Consolas"/>
                <a:sym typeface="Consolas"/>
              </a:rPr>
              <a:t>// where </a:t>
            </a:r>
            <a:r>
              <a:rPr b="1" lang="en-US">
                <a:solidFill>
                  <a:srgbClr val="2C14DE"/>
                </a:solidFill>
                <a:latin typeface="Consolas"/>
                <a:ea typeface="Consolas"/>
                <a:cs typeface="Consolas"/>
                <a:sym typeface="Consolas"/>
              </a:rPr>
              <a:t>+ is overloaded </a:t>
            </a:r>
            <a:r>
              <a:rPr lang="en-US">
                <a:latin typeface="Consolas"/>
                <a:ea typeface="Consolas"/>
                <a:cs typeface="Consolas"/>
                <a:sym typeface="Consolas"/>
              </a:rPr>
              <a:t>in </a:t>
            </a:r>
            <a:r>
              <a:rPr b="1" lang="en-US">
                <a:latin typeface="Consolas"/>
                <a:ea typeface="Consolas"/>
                <a:cs typeface="Consolas"/>
                <a:sym typeface="Consolas"/>
              </a:rPr>
              <a:t>Point class</a:t>
            </a:r>
            <a:endParaRPr>
              <a:latin typeface="Consolas"/>
              <a:ea typeface="Consolas"/>
              <a:cs typeface="Consolas"/>
              <a:sym typeface="Consolas"/>
            </a:endParaRPr>
          </a:p>
          <a:p>
            <a:pPr indent="-285750" lvl="1" marL="742950" rtl="0" algn="l">
              <a:spcBef>
                <a:spcPts val="560"/>
              </a:spcBef>
              <a:spcAft>
                <a:spcPts val="0"/>
              </a:spcAft>
              <a:buClr>
                <a:schemeClr val="dk1"/>
              </a:buClr>
              <a:buSzPts val="2800"/>
              <a:buFont typeface="Consolas"/>
              <a:buNone/>
            </a:pPr>
            <a:r>
              <a:rPr b="1" lang="en-US">
                <a:latin typeface="Consolas"/>
                <a:ea typeface="Consolas"/>
                <a:cs typeface="Consolas"/>
                <a:sym typeface="Consolas"/>
              </a:rPr>
              <a:t>a</a:t>
            </a:r>
            <a:r>
              <a:rPr lang="en-US">
                <a:latin typeface="Consolas"/>
                <a:ea typeface="Consolas"/>
                <a:cs typeface="Consolas"/>
                <a:sym typeface="Consolas"/>
              </a:rPr>
              <a:t> = </a:t>
            </a:r>
            <a:r>
              <a:rPr b="1" lang="en-US">
                <a:latin typeface="Consolas"/>
                <a:ea typeface="Consolas"/>
                <a:cs typeface="Consolas"/>
                <a:sym typeface="Consolas"/>
              </a:rPr>
              <a:t>b</a:t>
            </a:r>
            <a:r>
              <a:rPr lang="en-US">
                <a:latin typeface="Consolas"/>
                <a:ea typeface="Consolas"/>
                <a:cs typeface="Consolas"/>
                <a:sym typeface="Consolas"/>
              </a:rPr>
              <a:t> + </a:t>
            </a:r>
            <a:r>
              <a:rPr b="1" lang="en-US">
                <a:latin typeface="Consolas"/>
                <a:ea typeface="Consolas"/>
                <a:cs typeface="Consolas"/>
                <a:sym typeface="Consolas"/>
              </a:rPr>
              <a:t>c</a:t>
            </a:r>
            <a:r>
              <a:rPr lang="en-US">
                <a:latin typeface="Consolas"/>
                <a:ea typeface="Consolas"/>
                <a:cs typeface="Consolas"/>
                <a:sym typeface="Consolas"/>
              </a:rPr>
              <a:t>; </a:t>
            </a:r>
            <a:endParaRPr/>
          </a:p>
          <a:p>
            <a:pPr indent="-139700" lvl="0" marL="342900" rtl="0" algn="l">
              <a:spcBef>
                <a:spcPts val="640"/>
              </a:spcBef>
              <a:spcAft>
                <a:spcPts val="0"/>
              </a:spcAft>
              <a:buClr>
                <a:schemeClr val="dk1"/>
              </a:buClr>
              <a:buSzPts val="3200"/>
              <a:buNone/>
            </a:pPr>
            <a:r>
              <a:t/>
            </a:r>
            <a:endParaRPr>
              <a:latin typeface="Trebuchet MS"/>
              <a:ea typeface="Trebuchet MS"/>
              <a:cs typeface="Trebuchet MS"/>
              <a:sym typeface="Trebuchet MS"/>
            </a:endParaRPr>
          </a:p>
          <a:p>
            <a:pPr indent="-139700" lvl="0" marL="342900" rtl="0" algn="l">
              <a:spcBef>
                <a:spcPts val="640"/>
              </a:spcBef>
              <a:spcAft>
                <a:spcPts val="0"/>
              </a:spcAft>
              <a:buClr>
                <a:schemeClr val="dk1"/>
              </a:buClr>
              <a:buSzPts val="3200"/>
              <a:buNone/>
            </a:pPr>
            <a:r>
              <a:t/>
            </a:r>
            <a:endParaRPr>
              <a:latin typeface="Trebuchet MS"/>
              <a:ea typeface="Trebuchet MS"/>
              <a:cs typeface="Trebuchet MS"/>
              <a:sym typeface="Trebuchet MS"/>
            </a:endParaRPr>
          </a:p>
          <a:p>
            <a:pPr indent="-139700" lvl="0" marL="342900" rtl="0" algn="l">
              <a:spcBef>
                <a:spcPts val="640"/>
              </a:spcBef>
              <a:spcAft>
                <a:spcPts val="0"/>
              </a:spcAft>
              <a:buClr>
                <a:schemeClr val="dk1"/>
              </a:buClr>
              <a:buSzPts val="3200"/>
              <a:buNone/>
            </a:pPr>
            <a:r>
              <a:t/>
            </a:r>
            <a:endParaRPr>
              <a:latin typeface="Trebuchet MS"/>
              <a:ea typeface="Trebuchet MS"/>
              <a:cs typeface="Trebuchet MS"/>
              <a:sym typeface="Trebuchet MS"/>
            </a:endParaRPr>
          </a:p>
        </p:txBody>
      </p:sp>
      <p:sp>
        <p:nvSpPr>
          <p:cNvPr id="599" name="Google Shape;599;p7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39756" y="0"/>
            <a:ext cx="9104244" cy="1036319"/>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Calibri"/>
              <a:buNone/>
            </a:pPr>
            <a:r>
              <a:rPr b="1" lang="en-US" sz="3600">
                <a:solidFill>
                  <a:srgbClr val="C00000"/>
                </a:solidFill>
              </a:rPr>
              <a:t>Calling an overloaded operator from native data types</a:t>
            </a:r>
            <a:endParaRPr/>
          </a:p>
        </p:txBody>
      </p:sp>
      <p:sp>
        <p:nvSpPr>
          <p:cNvPr id="605" name="Google Shape;605;p71"/>
          <p:cNvSpPr txBox="1"/>
          <p:nvPr>
            <p:ph idx="1" type="body"/>
          </p:nvPr>
        </p:nvSpPr>
        <p:spPr>
          <a:xfrm>
            <a:off x="0" y="1056688"/>
            <a:ext cx="9144000" cy="58013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But, </a:t>
            </a:r>
            <a:r>
              <a:rPr b="1" lang="en-US" sz="2800">
                <a:solidFill>
                  <a:srgbClr val="008000"/>
                </a:solidFill>
              </a:rPr>
              <a:t>Can we call an overloaded operator of a class from the variables of native data types?</a:t>
            </a:r>
            <a:endParaRPr/>
          </a:p>
          <a:p>
            <a:pPr indent="-285750" lvl="1" marL="742950" rtl="0" algn="l">
              <a:spcBef>
                <a:spcPts val="560"/>
              </a:spcBef>
              <a:spcAft>
                <a:spcPts val="0"/>
              </a:spcAft>
              <a:buClr>
                <a:schemeClr val="dk1"/>
              </a:buClr>
              <a:buSzPts val="2800"/>
              <a:buFont typeface="Calibri"/>
              <a:buNone/>
            </a:pPr>
            <a:r>
              <a:rPr lang="en-US"/>
              <a:t>	</a:t>
            </a:r>
            <a:r>
              <a:rPr b="1" lang="en-US" sz="2400">
                <a:latin typeface="Consolas"/>
                <a:ea typeface="Consolas"/>
                <a:cs typeface="Consolas"/>
                <a:sym typeface="Consolas"/>
              </a:rPr>
              <a:t>int </a:t>
            </a:r>
            <a:r>
              <a:rPr b="1" lang="en-US" sz="2400">
                <a:solidFill>
                  <a:srgbClr val="2C14DE"/>
                </a:solidFill>
                <a:latin typeface="Consolas"/>
                <a:ea typeface="Consolas"/>
                <a:cs typeface="Consolas"/>
                <a:sym typeface="Consolas"/>
              </a:rPr>
              <a:t>variable</a:t>
            </a:r>
            <a:r>
              <a:rPr b="1" lang="en-US" sz="2400">
                <a:latin typeface="Consolas"/>
                <a:ea typeface="Consolas"/>
                <a:cs typeface="Consolas"/>
                <a:sym typeface="Consolas"/>
              </a:rPr>
              <a:t>;</a:t>
            </a:r>
            <a:endParaRPr/>
          </a:p>
          <a:p>
            <a:pPr indent="-285750" lvl="1" marL="742950" rtl="0" algn="l">
              <a:spcBef>
                <a:spcPts val="480"/>
              </a:spcBef>
              <a:spcAft>
                <a:spcPts val="0"/>
              </a:spcAft>
              <a:buClr>
                <a:schemeClr val="dk1"/>
              </a:buClr>
              <a:buSzPts val="2400"/>
              <a:buFont typeface="Consolas"/>
              <a:buNone/>
            </a:pPr>
            <a:r>
              <a:rPr b="1" lang="en-US" sz="2400">
                <a:latin typeface="Consolas"/>
                <a:ea typeface="Consolas"/>
                <a:cs typeface="Consolas"/>
                <a:sym typeface="Consolas"/>
              </a:rPr>
              <a:t>	Point </a:t>
            </a:r>
            <a:r>
              <a:rPr b="1" lang="en-US" sz="2400">
                <a:solidFill>
                  <a:srgbClr val="D20000"/>
                </a:solidFill>
                <a:latin typeface="Consolas"/>
                <a:ea typeface="Consolas"/>
                <a:cs typeface="Consolas"/>
                <a:sym typeface="Consolas"/>
              </a:rPr>
              <a:t>object</a:t>
            </a:r>
            <a:r>
              <a:rPr b="1" lang="en-US" sz="2400">
                <a:latin typeface="Consolas"/>
                <a:ea typeface="Consolas"/>
                <a:cs typeface="Consolas"/>
                <a:sym typeface="Consolas"/>
              </a:rPr>
              <a:t>;</a:t>
            </a:r>
            <a:endParaRPr/>
          </a:p>
          <a:p>
            <a:pPr indent="-285750" lvl="1" marL="742950" rtl="0" algn="l">
              <a:spcBef>
                <a:spcPts val="480"/>
              </a:spcBef>
              <a:spcAft>
                <a:spcPts val="0"/>
              </a:spcAft>
              <a:buClr>
                <a:schemeClr val="dk1"/>
              </a:buClr>
              <a:buSzPts val="2400"/>
              <a:buFont typeface="Consolas"/>
              <a:buNone/>
            </a:pPr>
            <a:r>
              <a:rPr b="1" lang="en-US" sz="2400">
                <a:latin typeface="Consolas"/>
                <a:ea typeface="Consolas"/>
                <a:cs typeface="Consolas"/>
                <a:sym typeface="Consolas"/>
              </a:rPr>
              <a:t>	</a:t>
            </a:r>
            <a:r>
              <a:rPr b="1" lang="en-US" sz="2400">
                <a:solidFill>
                  <a:srgbClr val="2C14DE"/>
                </a:solidFill>
                <a:latin typeface="Consolas"/>
                <a:ea typeface="Consolas"/>
                <a:cs typeface="Consolas"/>
                <a:sym typeface="Consolas"/>
              </a:rPr>
              <a:t>variable</a:t>
            </a:r>
            <a:r>
              <a:rPr b="1" lang="en-US" sz="2400">
                <a:latin typeface="Consolas"/>
                <a:ea typeface="Consolas"/>
                <a:cs typeface="Consolas"/>
                <a:sym typeface="Consolas"/>
              </a:rPr>
              <a:t> = </a:t>
            </a:r>
            <a:r>
              <a:rPr b="1" lang="en-US" sz="2400">
                <a:solidFill>
                  <a:srgbClr val="2C14DE"/>
                </a:solidFill>
                <a:latin typeface="Consolas"/>
                <a:ea typeface="Consolas"/>
                <a:cs typeface="Consolas"/>
                <a:sym typeface="Consolas"/>
              </a:rPr>
              <a:t>variable</a:t>
            </a:r>
            <a:r>
              <a:rPr b="1" lang="en-US" sz="2400">
                <a:latin typeface="Consolas"/>
                <a:ea typeface="Consolas"/>
                <a:cs typeface="Consolas"/>
                <a:sym typeface="Consolas"/>
              </a:rPr>
              <a:t> + </a:t>
            </a:r>
            <a:r>
              <a:rPr b="1" lang="en-US" sz="2400">
                <a:solidFill>
                  <a:srgbClr val="D20000"/>
                </a:solidFill>
                <a:latin typeface="Consolas"/>
                <a:ea typeface="Consolas"/>
                <a:cs typeface="Consolas"/>
                <a:sym typeface="Consolas"/>
              </a:rPr>
              <a:t>object</a:t>
            </a:r>
            <a:r>
              <a:rPr b="1" lang="en-US" sz="2400">
                <a:latin typeface="Consolas"/>
                <a:ea typeface="Consolas"/>
                <a:cs typeface="Consolas"/>
                <a:sym typeface="Consolas"/>
              </a:rPr>
              <a:t>; </a:t>
            </a:r>
            <a:endParaRPr/>
          </a:p>
          <a:p>
            <a:pPr indent="-285750" lvl="1" marL="742950" rtl="0" algn="l">
              <a:spcBef>
                <a:spcPts val="560"/>
              </a:spcBef>
              <a:spcAft>
                <a:spcPts val="0"/>
              </a:spcAft>
              <a:buClr>
                <a:schemeClr val="dk1"/>
              </a:buClr>
              <a:buSzPts val="2800"/>
              <a:buFont typeface="Calibri"/>
              <a:buNone/>
            </a:pPr>
            <a:r>
              <a:t/>
            </a:r>
            <a:endParaRPr/>
          </a:p>
          <a:p>
            <a:pPr indent="-342900" lvl="0" marL="342900" rtl="0" algn="just">
              <a:spcBef>
                <a:spcPts val="560"/>
              </a:spcBef>
              <a:spcAft>
                <a:spcPts val="0"/>
              </a:spcAft>
              <a:buClr>
                <a:schemeClr val="dk1"/>
              </a:buClr>
              <a:buSzPts val="2800"/>
              <a:buChar char="•"/>
            </a:pPr>
            <a:r>
              <a:rPr lang="en-US" sz="2800"/>
              <a:t>In above example, </a:t>
            </a:r>
            <a:r>
              <a:rPr b="1" lang="en-US" sz="2800">
                <a:solidFill>
                  <a:srgbClr val="2C14DE"/>
                </a:solidFill>
              </a:rPr>
              <a:t>it </a:t>
            </a:r>
            <a:r>
              <a:rPr b="1" lang="en-US" sz="2800" u="sng">
                <a:solidFill>
                  <a:srgbClr val="2C14DE"/>
                </a:solidFill>
              </a:rPr>
              <a:t>seems that we need to overload</a:t>
            </a:r>
            <a:r>
              <a:rPr lang="en-US" sz="2800" u="sng">
                <a:solidFill>
                  <a:srgbClr val="2C14DE"/>
                </a:solidFill>
              </a:rPr>
              <a:t> </a:t>
            </a:r>
            <a:r>
              <a:rPr b="1" lang="en-US" sz="2800">
                <a:solidFill>
                  <a:srgbClr val="B80000"/>
                </a:solidFill>
              </a:rPr>
              <a:t>+</a:t>
            </a:r>
            <a:r>
              <a:rPr lang="en-US" sz="2800">
                <a:solidFill>
                  <a:srgbClr val="B80000"/>
                </a:solidFill>
              </a:rPr>
              <a:t> </a:t>
            </a:r>
            <a:r>
              <a:rPr b="1" lang="en-US" sz="2800">
                <a:solidFill>
                  <a:srgbClr val="B80000"/>
                </a:solidFill>
              </a:rPr>
              <a:t>operator</a:t>
            </a:r>
            <a:r>
              <a:rPr lang="en-US" sz="2800">
                <a:solidFill>
                  <a:srgbClr val="B80000"/>
                </a:solidFill>
              </a:rPr>
              <a:t> </a:t>
            </a:r>
            <a:r>
              <a:rPr lang="en-US" sz="2800"/>
              <a:t>for </a:t>
            </a:r>
            <a:r>
              <a:rPr b="1" lang="en-US" sz="2800">
                <a:solidFill>
                  <a:srgbClr val="2C14DE"/>
                </a:solidFill>
              </a:rPr>
              <a:t>int </a:t>
            </a:r>
            <a:r>
              <a:rPr b="1" lang="en-US" sz="2800"/>
              <a:t>(native-data type)</a:t>
            </a:r>
            <a:r>
              <a:rPr lang="en-US" sz="2800"/>
              <a:t>. </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560"/>
              </a:spcBef>
              <a:spcAft>
                <a:spcPts val="0"/>
              </a:spcAft>
              <a:buClr>
                <a:srgbClr val="FF0000"/>
              </a:buClr>
              <a:buSzPts val="2800"/>
              <a:buChar char="•"/>
            </a:pPr>
            <a:r>
              <a:rPr b="1" lang="en-US" sz="2800" u="sng">
                <a:solidFill>
                  <a:srgbClr val="FF0000"/>
                </a:solidFill>
              </a:rPr>
              <a:t>But in operator overloading we can't change the functionality of int data type</a:t>
            </a:r>
            <a:endParaRPr/>
          </a:p>
          <a:p>
            <a:pPr indent="-342900" lvl="0" marL="342900" rtl="0" algn="l">
              <a:spcBef>
                <a:spcPts val="640"/>
              </a:spcBef>
              <a:spcAft>
                <a:spcPts val="0"/>
              </a:spcAft>
              <a:buClr>
                <a:schemeClr val="dk1"/>
              </a:buClr>
              <a:buSzPts val="3200"/>
              <a:buFont typeface="Calibri"/>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06" name="Google Shape;606;p7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2"/>
          <p:cNvSpPr txBox="1"/>
          <p:nvPr>
            <p:ph type="title"/>
          </p:nvPr>
        </p:nvSpPr>
        <p:spPr>
          <a:xfrm>
            <a:off x="0" y="0"/>
            <a:ext cx="9144000" cy="1036319"/>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B80000"/>
              </a:buClr>
              <a:buSzPct val="100000"/>
              <a:buFont typeface="Calibri"/>
              <a:buNone/>
            </a:pPr>
            <a:r>
              <a:rPr b="1" lang="en-US">
                <a:solidFill>
                  <a:srgbClr val="B80000"/>
                </a:solidFill>
              </a:rPr>
              <a:t>Calling an overloaded operator from native data types</a:t>
            </a:r>
            <a:endParaRPr/>
          </a:p>
        </p:txBody>
      </p:sp>
      <p:sp>
        <p:nvSpPr>
          <p:cNvPr id="612" name="Google Shape;612;p72"/>
          <p:cNvSpPr txBox="1"/>
          <p:nvPr>
            <p:ph idx="1" type="body"/>
          </p:nvPr>
        </p:nvSpPr>
        <p:spPr>
          <a:xfrm>
            <a:off x="0" y="1143000"/>
            <a:ext cx="9107556"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B80000"/>
              </a:buClr>
              <a:buSzPts val="3000"/>
              <a:buChar char="•"/>
            </a:pPr>
            <a:r>
              <a:rPr b="1" lang="en-US" sz="3000" u="sng">
                <a:solidFill>
                  <a:srgbClr val="B80000"/>
                </a:solidFill>
              </a:rPr>
              <a:t>Friend functions </a:t>
            </a:r>
            <a:r>
              <a:rPr lang="en-US" sz="3000"/>
              <a:t>can </a:t>
            </a:r>
            <a:r>
              <a:rPr b="1" lang="en-US" sz="3000">
                <a:solidFill>
                  <a:srgbClr val="008000"/>
                </a:solidFill>
              </a:rPr>
              <a:t>help us </a:t>
            </a:r>
            <a:r>
              <a:rPr lang="en-US" sz="3000"/>
              <a:t>in </a:t>
            </a:r>
            <a:r>
              <a:rPr b="1" lang="en-US" sz="3000">
                <a:solidFill>
                  <a:srgbClr val="008000"/>
                </a:solidFill>
              </a:rPr>
              <a:t>solving this problem.</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00"/>
              </a:spcBef>
              <a:spcAft>
                <a:spcPts val="0"/>
              </a:spcAft>
              <a:buClr>
                <a:srgbClr val="B80000"/>
              </a:buClr>
              <a:buSzPts val="3000"/>
              <a:buChar char="•"/>
            </a:pPr>
            <a:r>
              <a:rPr b="1" lang="en-US" sz="3000">
                <a:solidFill>
                  <a:srgbClr val="B80000"/>
                </a:solidFill>
              </a:rPr>
              <a:t>Friend Function: </a:t>
            </a:r>
            <a:r>
              <a:rPr b="1" i="1" lang="en-US" sz="3000">
                <a:solidFill>
                  <a:srgbClr val="2C14DE"/>
                </a:solidFill>
              </a:rPr>
              <a:t>A Friend function does not need an object of a class for its calling</a:t>
            </a:r>
            <a:r>
              <a:rPr lang="en-US" sz="3000"/>
              <a:t>.</a:t>
            </a:r>
            <a:endParaRPr/>
          </a:p>
          <a:p>
            <a:pPr indent="-139700" lvl="0" marL="342900" rtl="0" algn="l">
              <a:spcBef>
                <a:spcPts val="640"/>
              </a:spcBef>
              <a:spcAft>
                <a:spcPts val="0"/>
              </a:spcAft>
              <a:buClr>
                <a:schemeClr val="dk1"/>
              </a:buClr>
              <a:buSzPts val="3200"/>
              <a:buNone/>
            </a:pPr>
            <a:r>
              <a:t/>
            </a:r>
            <a:endParaRPr/>
          </a:p>
          <a:p>
            <a:pPr indent="-342900" lvl="0" marL="342900" rtl="0" algn="just">
              <a:spcBef>
                <a:spcPts val="600"/>
              </a:spcBef>
              <a:spcAft>
                <a:spcPts val="0"/>
              </a:spcAft>
              <a:buClr>
                <a:schemeClr val="dk1"/>
              </a:buClr>
              <a:buSzPts val="3000"/>
              <a:buChar char="•"/>
            </a:pPr>
            <a:r>
              <a:rPr lang="en-US" sz="3000"/>
              <a:t>Thus, </a:t>
            </a:r>
            <a:r>
              <a:rPr b="1" lang="en-US" sz="3000"/>
              <a:t>with a simple trick </a:t>
            </a:r>
            <a:r>
              <a:rPr lang="en-US" sz="3000"/>
              <a:t>we can </a:t>
            </a:r>
            <a:r>
              <a:rPr b="1" lang="en-US" sz="3000">
                <a:solidFill>
                  <a:srgbClr val="2C14DE"/>
                </a:solidFill>
              </a:rPr>
              <a:t>set parameter1 </a:t>
            </a:r>
            <a:r>
              <a:rPr lang="en-US" sz="3000"/>
              <a:t>of an </a:t>
            </a:r>
            <a:r>
              <a:rPr b="1" lang="en-US" sz="3000">
                <a:solidFill>
                  <a:srgbClr val="2C14DE"/>
                </a:solidFill>
              </a:rPr>
              <a:t>overloaded object</a:t>
            </a:r>
            <a:r>
              <a:rPr lang="en-US" sz="3000"/>
              <a:t> to </a:t>
            </a:r>
            <a:r>
              <a:rPr b="1" lang="en-US" sz="3000">
                <a:solidFill>
                  <a:srgbClr val="2C14DE"/>
                </a:solidFill>
              </a:rPr>
              <a:t>native data type </a:t>
            </a:r>
            <a:r>
              <a:rPr lang="en-US" sz="3000"/>
              <a:t>and </a:t>
            </a:r>
            <a:r>
              <a:rPr b="1" lang="en-US" sz="3000">
                <a:solidFill>
                  <a:srgbClr val="2C14DE"/>
                </a:solidFill>
              </a:rPr>
              <a:t>parameter2</a:t>
            </a:r>
            <a:r>
              <a:rPr lang="en-US" sz="3000"/>
              <a:t> to </a:t>
            </a:r>
            <a:r>
              <a:rPr b="1" lang="en-US" sz="3000">
                <a:solidFill>
                  <a:srgbClr val="2C14DE"/>
                </a:solidFill>
              </a:rPr>
              <a:t>class object</a:t>
            </a:r>
            <a:r>
              <a:rPr lang="en-US" sz="3000"/>
              <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13" name="Google Shape;613;p7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3"/>
          <p:cNvSpPr txBox="1"/>
          <p:nvPr>
            <p:ph type="title"/>
          </p:nvPr>
        </p:nvSpPr>
        <p:spPr>
          <a:xfrm>
            <a:off x="0" y="0"/>
            <a:ext cx="9144000" cy="1036319"/>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Friend Functions</a:t>
            </a:r>
            <a:endParaRPr/>
          </a:p>
        </p:txBody>
      </p:sp>
      <p:sp>
        <p:nvSpPr>
          <p:cNvPr id="619" name="Google Shape;619;p73"/>
          <p:cNvSpPr txBox="1"/>
          <p:nvPr>
            <p:ph idx="1" type="body"/>
          </p:nvPr>
        </p:nvSpPr>
        <p:spPr>
          <a:xfrm>
            <a:off x="0" y="1143000"/>
            <a:ext cx="9107556"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B80000"/>
              </a:buClr>
              <a:buSzPts val="3000"/>
              <a:buChar char="•"/>
            </a:pPr>
            <a:r>
              <a:rPr b="1" lang="en-US" sz="3000" u="sng">
                <a:solidFill>
                  <a:srgbClr val="B80000"/>
                </a:solidFill>
              </a:rPr>
              <a:t>Friend functions: </a:t>
            </a:r>
            <a:r>
              <a:rPr lang="en-US" sz="2800"/>
              <a:t>can be </a:t>
            </a:r>
            <a:r>
              <a:rPr b="1" lang="en-US" sz="2800">
                <a:solidFill>
                  <a:srgbClr val="2C14DE"/>
                </a:solidFill>
              </a:rPr>
              <a:t>given special grant to access private</a:t>
            </a:r>
            <a:r>
              <a:rPr b="1" lang="en-US" sz="2800"/>
              <a:t> </a:t>
            </a:r>
            <a:r>
              <a:rPr lang="en-US" sz="2800"/>
              <a:t>and </a:t>
            </a:r>
            <a:r>
              <a:rPr b="1" lang="en-US" sz="2800">
                <a:solidFill>
                  <a:srgbClr val="2C14DE"/>
                </a:solidFill>
              </a:rPr>
              <a:t>protected</a:t>
            </a:r>
            <a:r>
              <a:rPr lang="en-US" sz="2800">
                <a:solidFill>
                  <a:srgbClr val="2C14DE"/>
                </a:solidFill>
              </a:rPr>
              <a:t> </a:t>
            </a:r>
            <a:r>
              <a:rPr b="1" lang="en-US" sz="2800"/>
              <a:t>members</a:t>
            </a:r>
            <a:r>
              <a:rPr lang="en-US" sz="2800"/>
              <a:t>. A </a:t>
            </a:r>
            <a:r>
              <a:rPr b="1" lang="en-US" sz="2800"/>
              <a:t>friend function can be</a:t>
            </a:r>
            <a:r>
              <a:rPr lang="en-US" sz="2800"/>
              <a:t>:</a:t>
            </a:r>
            <a:br>
              <a:rPr lang="en-US" sz="2800"/>
            </a:br>
            <a:r>
              <a:rPr lang="en-US" sz="2800"/>
              <a:t>a) </a:t>
            </a:r>
            <a:r>
              <a:rPr b="1" lang="en-US" sz="2800" u="sng">
                <a:solidFill>
                  <a:srgbClr val="008000"/>
                </a:solidFill>
              </a:rPr>
              <a:t>method of another class</a:t>
            </a:r>
            <a:endParaRPr/>
          </a:p>
          <a:p>
            <a:pPr indent="0" lvl="0" marL="0" rtl="0" algn="just">
              <a:spcBef>
                <a:spcPts val="560"/>
              </a:spcBef>
              <a:spcAft>
                <a:spcPts val="0"/>
              </a:spcAft>
              <a:buClr>
                <a:schemeClr val="dk1"/>
              </a:buClr>
              <a:buSzPts val="2800"/>
              <a:buNone/>
            </a:pPr>
            <a:r>
              <a:rPr lang="en-US" sz="2800"/>
              <a:t>    b) </a:t>
            </a:r>
            <a:r>
              <a:rPr b="1" lang="en-US" sz="2800" u="sng">
                <a:solidFill>
                  <a:srgbClr val="008000"/>
                </a:solidFill>
              </a:rPr>
              <a:t>global function</a:t>
            </a:r>
            <a:endParaRPr b="1" u="sng">
              <a:solidFill>
                <a:srgbClr val="008000"/>
              </a:solidFill>
            </a:endParaRPr>
          </a:p>
          <a:p>
            <a:pPr indent="-139700" lvl="0" marL="342900" rtl="0" algn="l">
              <a:spcBef>
                <a:spcPts val="640"/>
              </a:spcBef>
              <a:spcAft>
                <a:spcPts val="0"/>
              </a:spcAft>
              <a:buClr>
                <a:schemeClr val="dk1"/>
              </a:buClr>
              <a:buSzPts val="3200"/>
              <a:buNone/>
            </a:pPr>
            <a:r>
              <a:t/>
            </a:r>
            <a:endParaRPr/>
          </a:p>
          <a:p>
            <a:pPr indent="-342900" lvl="0" marL="342900" rtl="0" algn="l">
              <a:spcBef>
                <a:spcPts val="600"/>
              </a:spcBef>
              <a:spcAft>
                <a:spcPts val="0"/>
              </a:spcAft>
              <a:buClr>
                <a:srgbClr val="D20000"/>
              </a:buClr>
              <a:buSzPts val="3000"/>
              <a:buChar char="•"/>
            </a:pPr>
            <a:r>
              <a:rPr b="1" lang="en-US" sz="3000">
                <a:solidFill>
                  <a:srgbClr val="D20000"/>
                </a:solidFill>
              </a:rPr>
              <a:t>Friends</a:t>
            </a:r>
            <a:r>
              <a:rPr lang="en-US" sz="3000">
                <a:solidFill>
                  <a:srgbClr val="D20000"/>
                </a:solidFill>
              </a:rPr>
              <a:t> </a:t>
            </a:r>
            <a:r>
              <a:rPr lang="en-US" sz="3000"/>
              <a:t>should be </a:t>
            </a:r>
            <a:r>
              <a:rPr b="1" lang="en-US" sz="3000"/>
              <a:t>used only </a:t>
            </a:r>
            <a:r>
              <a:rPr b="1" lang="en-US" sz="3000">
                <a:solidFill>
                  <a:srgbClr val="2C14DE"/>
                </a:solidFill>
              </a:rPr>
              <a:t>for </a:t>
            </a:r>
            <a:r>
              <a:rPr b="1" lang="en-US" sz="3000" u="sng">
                <a:solidFill>
                  <a:srgbClr val="2C14DE"/>
                </a:solidFill>
              </a:rPr>
              <a:t>limited purpose</a:t>
            </a:r>
            <a:r>
              <a:rPr lang="en-US" sz="3000"/>
              <a:t>, too many </a:t>
            </a:r>
            <a:r>
              <a:rPr b="1" lang="en-US" sz="3000"/>
              <a:t>functions declared as friends </a:t>
            </a:r>
            <a:r>
              <a:rPr lang="en-US" sz="3000"/>
              <a:t>with protected or private data access, </a:t>
            </a:r>
            <a:r>
              <a:rPr b="1" lang="en-US" sz="3000">
                <a:solidFill>
                  <a:srgbClr val="2C14DE"/>
                </a:solidFill>
              </a:rPr>
              <a:t>lessens the value of encapsulation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20" name="Google Shape;620;p7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4"/>
          <p:cNvSpPr txBox="1"/>
          <p:nvPr>
            <p:ph type="title"/>
          </p:nvPr>
        </p:nvSpPr>
        <p:spPr>
          <a:xfrm>
            <a:off x="0" y="0"/>
            <a:ext cx="9144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rPr>
              <a:t>Calling an overloaded operator from native data types</a:t>
            </a:r>
            <a:endParaRPr/>
          </a:p>
        </p:txBody>
      </p:sp>
      <p:sp>
        <p:nvSpPr>
          <p:cNvPr id="626" name="Google Shape;626;p74"/>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b="1" lang="en-US" sz="2800">
                <a:latin typeface="Calibri"/>
                <a:ea typeface="Calibri"/>
                <a:cs typeface="Calibri"/>
                <a:sym typeface="Calibri"/>
              </a:rPr>
              <a:t>For friend function the syntax is changed</a:t>
            </a:r>
            <a:r>
              <a:rPr lang="en-US" sz="2800">
                <a:latin typeface="Calibri"/>
                <a:ea typeface="Calibri"/>
                <a:cs typeface="Calibri"/>
                <a:sym typeface="Calibri"/>
              </a:rPr>
              <a:t>, the </a:t>
            </a:r>
            <a:r>
              <a:rPr b="1" lang="en-US" sz="2800">
                <a:solidFill>
                  <a:srgbClr val="B80000"/>
                </a:solidFill>
                <a:latin typeface="Calibri"/>
                <a:ea typeface="Calibri"/>
                <a:cs typeface="Calibri"/>
                <a:sym typeface="Calibri"/>
              </a:rPr>
              <a:t>first operator</a:t>
            </a:r>
            <a:r>
              <a:rPr lang="en-US" sz="2800">
                <a:latin typeface="Calibri"/>
                <a:ea typeface="Calibri"/>
                <a:cs typeface="Calibri"/>
                <a:sym typeface="Calibri"/>
              </a:rPr>
              <a:t> is moved from </a:t>
            </a:r>
            <a:r>
              <a:rPr b="1" lang="en-US" sz="2800">
                <a:solidFill>
                  <a:srgbClr val="2C14DE"/>
                </a:solidFill>
                <a:latin typeface="Calibri"/>
                <a:ea typeface="Calibri"/>
                <a:cs typeface="Calibri"/>
                <a:sym typeface="Calibri"/>
              </a:rPr>
              <a:t>calling object </a:t>
            </a:r>
            <a:r>
              <a:rPr lang="en-US" sz="2800">
                <a:latin typeface="Calibri"/>
                <a:ea typeface="Calibri"/>
                <a:cs typeface="Calibri"/>
                <a:sym typeface="Calibri"/>
              </a:rPr>
              <a:t>to </a:t>
            </a:r>
            <a:r>
              <a:rPr b="1" lang="en-US" sz="2800">
                <a:solidFill>
                  <a:srgbClr val="2C14DE"/>
                </a:solidFill>
                <a:latin typeface="Calibri"/>
                <a:ea typeface="Calibri"/>
                <a:cs typeface="Calibri"/>
                <a:sym typeface="Calibri"/>
              </a:rPr>
              <a:t>first parameter of function</a:t>
            </a:r>
            <a:r>
              <a:rPr lang="en-US" sz="2800">
                <a:latin typeface="Calibri"/>
                <a:ea typeface="Calibri"/>
                <a:cs typeface="Calibri"/>
                <a:sym typeface="Calibri"/>
              </a:rPr>
              <a:t>.</a:t>
            </a:r>
            <a:endParaRPr/>
          </a:p>
          <a:p>
            <a:pPr indent="0" lvl="0" marL="0" rtl="0" algn="l">
              <a:spcBef>
                <a:spcPts val="480"/>
              </a:spcBef>
              <a:spcAft>
                <a:spcPts val="0"/>
              </a:spcAft>
              <a:buClr>
                <a:srgbClr val="E36C09"/>
              </a:buClr>
              <a:buSzPts val="2400"/>
              <a:buNone/>
            </a:pPr>
            <a:r>
              <a:rPr b="1" lang="en-US" sz="2400">
                <a:solidFill>
                  <a:srgbClr val="E36C09"/>
                </a:solidFill>
                <a:latin typeface="Consolas"/>
                <a:ea typeface="Consolas"/>
                <a:cs typeface="Consolas"/>
                <a:sym typeface="Consolas"/>
              </a:rPr>
              <a:t>  </a:t>
            </a:r>
            <a:r>
              <a:rPr b="1" lang="en-US" sz="2400">
                <a:solidFill>
                  <a:srgbClr val="FF0000"/>
                </a:solidFill>
                <a:latin typeface="Consolas"/>
                <a:ea typeface="Consolas"/>
                <a:cs typeface="Consolas"/>
                <a:sym typeface="Consolas"/>
              </a:rPr>
              <a:t>friend datatype operator+ (datatype, datatype)</a:t>
            </a:r>
            <a:endParaRPr/>
          </a:p>
        </p:txBody>
      </p:sp>
      <p:sp>
        <p:nvSpPr>
          <p:cNvPr id="627" name="Google Shape;627;p74"/>
          <p:cNvSpPr txBox="1"/>
          <p:nvPr/>
        </p:nvSpPr>
        <p:spPr>
          <a:xfrm>
            <a:off x="152400" y="5400133"/>
            <a:ext cx="4114800" cy="70802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return parameter (can be </a:t>
            </a:r>
            <a:r>
              <a:rPr b="1" lang="en-US" sz="2000">
                <a:solidFill>
                  <a:srgbClr val="2C14DE"/>
                </a:solidFill>
                <a:latin typeface="Calibri"/>
                <a:ea typeface="Calibri"/>
                <a:cs typeface="Calibri"/>
                <a:sym typeface="Calibri"/>
              </a:rPr>
              <a:t>native data type</a:t>
            </a:r>
            <a:r>
              <a:rPr b="1" lang="en-US" sz="2000">
                <a:solidFill>
                  <a:schemeClr val="dk1"/>
                </a:solidFill>
                <a:latin typeface="Calibri"/>
                <a:ea typeface="Calibri"/>
                <a:cs typeface="Calibri"/>
                <a:sym typeface="Calibri"/>
              </a:rPr>
              <a:t> or </a:t>
            </a:r>
            <a:r>
              <a:rPr b="1" lang="en-US" sz="2000">
                <a:solidFill>
                  <a:srgbClr val="2C14DE"/>
                </a:solidFill>
                <a:latin typeface="Calibri"/>
                <a:ea typeface="Calibri"/>
                <a:cs typeface="Calibri"/>
                <a:sym typeface="Calibri"/>
              </a:rPr>
              <a:t>user defined data ty</a:t>
            </a:r>
            <a:r>
              <a:rPr b="1" lang="en-US" sz="2000">
                <a:solidFill>
                  <a:schemeClr val="dk1"/>
                </a:solidFill>
                <a:latin typeface="Calibri"/>
                <a:ea typeface="Calibri"/>
                <a:cs typeface="Calibri"/>
                <a:sym typeface="Calibri"/>
              </a:rPr>
              <a:t>pe)</a:t>
            </a:r>
            <a:endParaRPr/>
          </a:p>
        </p:txBody>
      </p:sp>
      <p:cxnSp>
        <p:nvCxnSpPr>
          <p:cNvPr id="628" name="Google Shape;628;p74"/>
          <p:cNvCxnSpPr/>
          <p:nvPr/>
        </p:nvCxnSpPr>
        <p:spPr>
          <a:xfrm flipH="1">
            <a:off x="990600" y="2895600"/>
            <a:ext cx="1143000" cy="2504533"/>
          </a:xfrm>
          <a:prstGeom prst="straightConnector1">
            <a:avLst/>
          </a:prstGeom>
          <a:noFill/>
          <a:ln cap="flat" cmpd="sng" w="38100">
            <a:solidFill>
              <a:schemeClr val="dk1"/>
            </a:solidFill>
            <a:prstDash val="solid"/>
            <a:round/>
            <a:headEnd len="med" w="med" type="none"/>
            <a:tailEnd len="med" w="med" type="triangle"/>
          </a:ln>
        </p:spPr>
      </p:cxnSp>
      <p:sp>
        <p:nvSpPr>
          <p:cNvPr id="629" name="Google Shape;629;p74"/>
          <p:cNvSpPr txBox="1"/>
          <p:nvPr/>
        </p:nvSpPr>
        <p:spPr>
          <a:xfrm>
            <a:off x="4876800" y="4712382"/>
            <a:ext cx="4075946" cy="70802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Second parameter (can be </a:t>
            </a:r>
            <a:r>
              <a:rPr b="1" lang="en-US" sz="2000">
                <a:solidFill>
                  <a:srgbClr val="2C14DE"/>
                </a:solidFill>
                <a:latin typeface="Calibri"/>
                <a:ea typeface="Calibri"/>
                <a:cs typeface="Calibri"/>
                <a:sym typeface="Calibri"/>
              </a:rPr>
              <a:t>native data type</a:t>
            </a:r>
            <a:r>
              <a:rPr b="1" lang="en-US" sz="2000">
                <a:solidFill>
                  <a:schemeClr val="dk1"/>
                </a:solidFill>
                <a:latin typeface="Calibri"/>
                <a:ea typeface="Calibri"/>
                <a:cs typeface="Calibri"/>
                <a:sym typeface="Calibri"/>
              </a:rPr>
              <a:t> or </a:t>
            </a:r>
            <a:r>
              <a:rPr b="1" lang="en-US" sz="2000">
                <a:solidFill>
                  <a:srgbClr val="2C14DE"/>
                </a:solidFill>
                <a:latin typeface="Calibri"/>
                <a:ea typeface="Calibri"/>
                <a:cs typeface="Calibri"/>
                <a:sym typeface="Calibri"/>
              </a:rPr>
              <a:t>user defined data type</a:t>
            </a:r>
            <a:r>
              <a:rPr b="1" lang="en-US" sz="2000">
                <a:solidFill>
                  <a:schemeClr val="dk1"/>
                </a:solidFill>
                <a:latin typeface="Calibri"/>
                <a:ea typeface="Calibri"/>
                <a:cs typeface="Calibri"/>
                <a:sym typeface="Calibri"/>
              </a:rPr>
              <a:t>)</a:t>
            </a:r>
            <a:endParaRPr/>
          </a:p>
        </p:txBody>
      </p:sp>
      <p:sp>
        <p:nvSpPr>
          <p:cNvPr id="630" name="Google Shape;630;p74"/>
          <p:cNvSpPr txBox="1"/>
          <p:nvPr/>
        </p:nvSpPr>
        <p:spPr>
          <a:xfrm>
            <a:off x="2362200" y="3657058"/>
            <a:ext cx="3962400" cy="70802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First parameter (can be </a:t>
            </a:r>
            <a:r>
              <a:rPr b="1" lang="en-US" sz="2000" u="sng">
                <a:solidFill>
                  <a:srgbClr val="2C14DE"/>
                </a:solidFill>
                <a:latin typeface="Calibri"/>
                <a:ea typeface="Calibri"/>
                <a:cs typeface="Calibri"/>
                <a:sym typeface="Calibri"/>
              </a:rPr>
              <a:t>native data </a:t>
            </a:r>
            <a:r>
              <a:rPr b="1" lang="en-US" sz="2000">
                <a:solidFill>
                  <a:schemeClr val="dk1"/>
                </a:solidFill>
                <a:latin typeface="Calibri"/>
                <a:ea typeface="Calibri"/>
                <a:cs typeface="Calibri"/>
                <a:sym typeface="Calibri"/>
              </a:rPr>
              <a:t>type or user </a:t>
            </a:r>
            <a:r>
              <a:rPr b="1" lang="en-US" sz="2000">
                <a:solidFill>
                  <a:srgbClr val="2C14DE"/>
                </a:solidFill>
                <a:latin typeface="Calibri"/>
                <a:ea typeface="Calibri"/>
                <a:cs typeface="Calibri"/>
                <a:sym typeface="Calibri"/>
              </a:rPr>
              <a:t>defined data type</a:t>
            </a:r>
            <a:r>
              <a:rPr b="1" lang="en-US" sz="2000">
                <a:solidFill>
                  <a:schemeClr val="dk1"/>
                </a:solidFill>
                <a:latin typeface="Calibri"/>
                <a:ea typeface="Calibri"/>
                <a:cs typeface="Calibri"/>
                <a:sym typeface="Calibri"/>
              </a:rPr>
              <a:t>)</a:t>
            </a:r>
            <a:endParaRPr/>
          </a:p>
        </p:txBody>
      </p:sp>
      <p:cxnSp>
        <p:nvCxnSpPr>
          <p:cNvPr id="631" name="Google Shape;631;p74"/>
          <p:cNvCxnSpPr/>
          <p:nvPr/>
        </p:nvCxnSpPr>
        <p:spPr>
          <a:xfrm>
            <a:off x="7315200" y="2895600"/>
            <a:ext cx="0" cy="1786301"/>
          </a:xfrm>
          <a:prstGeom prst="straightConnector1">
            <a:avLst/>
          </a:prstGeom>
          <a:noFill/>
          <a:ln cap="flat" cmpd="sng" w="38100">
            <a:solidFill>
              <a:schemeClr val="dk1"/>
            </a:solidFill>
            <a:prstDash val="solid"/>
            <a:round/>
            <a:headEnd len="med" w="med" type="none"/>
            <a:tailEnd len="med" w="med" type="triangle"/>
          </a:ln>
        </p:spPr>
      </p:cxnSp>
      <p:sp>
        <p:nvSpPr>
          <p:cNvPr id="632" name="Google Shape;632;p7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33" name="Google Shape;633;p74"/>
          <p:cNvCxnSpPr/>
          <p:nvPr/>
        </p:nvCxnSpPr>
        <p:spPr>
          <a:xfrm flipH="1">
            <a:off x="4343400" y="2895600"/>
            <a:ext cx="1143000" cy="761458"/>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5"/>
          <p:cNvSpPr txBox="1"/>
          <p:nvPr>
            <p:ph type="title"/>
          </p:nvPr>
        </p:nvSpPr>
        <p:spPr>
          <a:xfrm>
            <a:off x="990600" y="0"/>
            <a:ext cx="81534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Example</a:t>
            </a:r>
            <a:endParaRPr/>
          </a:p>
        </p:txBody>
      </p:sp>
      <p:sp>
        <p:nvSpPr>
          <p:cNvPr id="639" name="Google Shape;639;p75"/>
          <p:cNvSpPr txBox="1"/>
          <p:nvPr>
            <p:ph idx="1" type="body"/>
          </p:nvPr>
        </p:nvSpPr>
        <p:spPr>
          <a:xfrm>
            <a:off x="57863" y="12192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Font typeface="Arial"/>
              <a:buNone/>
            </a:pPr>
            <a:r>
              <a:rPr b="1" lang="en-US" sz="2400">
                <a:latin typeface="Consolas"/>
                <a:ea typeface="Consolas"/>
                <a:cs typeface="Consolas"/>
                <a:sym typeface="Consolas"/>
              </a:rPr>
              <a:t>class Point</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a:t>
            </a:r>
            <a:r>
              <a:rPr b="1" lang="en-US" sz="2400">
                <a:solidFill>
                  <a:srgbClr val="7F7F7F"/>
                </a:solidFill>
                <a:latin typeface="Consolas"/>
                <a:ea typeface="Consolas"/>
                <a:cs typeface="Consolas"/>
                <a:sym typeface="Consolas"/>
              </a:rPr>
              <a:t>private:</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float m_dX, m_dY, m_dZ;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a:t>
            </a:r>
            <a:r>
              <a:rPr b="1" lang="en-US" sz="2400">
                <a:solidFill>
                  <a:srgbClr val="7F7F7F"/>
                </a:solidFill>
                <a:latin typeface="Consolas"/>
                <a:ea typeface="Consolas"/>
                <a:cs typeface="Consolas"/>
                <a:sym typeface="Consolas"/>
              </a:rPr>
              <a:t>public:</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Point(float dX, float dY, float dZ)</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m_dX = dX;</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m_dY = dY;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m_dZ = dZ;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    	</a:t>
            </a:r>
            <a:r>
              <a:rPr b="1" lang="en-US" sz="2400">
                <a:solidFill>
                  <a:srgbClr val="FF0000"/>
                </a:solidFill>
                <a:latin typeface="Consolas"/>
                <a:ea typeface="Consolas"/>
                <a:cs typeface="Consolas"/>
                <a:sym typeface="Consolas"/>
              </a:rPr>
              <a:t>friend float operator+ (float var1, Point &amp;p);</a:t>
            </a:r>
            <a:r>
              <a:rPr b="1" lang="en-US" sz="2400">
                <a:solidFill>
                  <a:srgbClr val="2C14DE"/>
                </a:solidFill>
                <a:latin typeface="Consolas"/>
                <a:ea typeface="Consolas"/>
                <a:cs typeface="Consolas"/>
                <a:sym typeface="Consolas"/>
              </a:rPr>
              <a:t> </a:t>
            </a:r>
            <a:endParaRPr/>
          </a:p>
          <a:p>
            <a:pPr indent="-342900" lvl="0" marL="342900" rtl="0" algn="l">
              <a:lnSpc>
                <a:spcPct val="80000"/>
              </a:lnSpc>
              <a:spcBef>
                <a:spcPts val="48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342900" lvl="0" marL="342900" rtl="0" algn="l">
              <a:lnSpc>
                <a:spcPct val="80000"/>
              </a:lnSpc>
              <a:spcBef>
                <a:spcPts val="240"/>
              </a:spcBef>
              <a:spcAft>
                <a:spcPts val="0"/>
              </a:spcAft>
              <a:buClr>
                <a:schemeClr val="dk1"/>
              </a:buClr>
              <a:buSzPts val="1200"/>
              <a:buFont typeface="Arial"/>
              <a:buNone/>
            </a:pPr>
            <a:r>
              <a:t/>
            </a:r>
            <a:endParaRPr b="1" sz="1200">
              <a:latin typeface="Consolas"/>
              <a:ea typeface="Consolas"/>
              <a:cs typeface="Consolas"/>
              <a:sym typeface="Consolas"/>
            </a:endParaRPr>
          </a:p>
        </p:txBody>
      </p:sp>
      <p:sp>
        <p:nvSpPr>
          <p:cNvPr id="640" name="Google Shape;640;p7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6"/>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Example</a:t>
            </a:r>
            <a:endParaRPr/>
          </a:p>
        </p:txBody>
      </p:sp>
      <p:sp>
        <p:nvSpPr>
          <p:cNvPr id="646" name="Google Shape;646;p76"/>
          <p:cNvSpPr txBox="1"/>
          <p:nvPr/>
        </p:nvSpPr>
        <p:spPr>
          <a:xfrm>
            <a:off x="152400" y="1219200"/>
            <a:ext cx="845820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C14DE"/>
                </a:solidFill>
                <a:latin typeface="Consolas"/>
                <a:ea typeface="Consolas"/>
                <a:cs typeface="Consolas"/>
                <a:sym typeface="Consolas"/>
              </a:rPr>
              <a:t>float operator+(float var1, Point &amp;p)</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return ( var1 + p.m_dX);</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(void)</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float variable = 5.6;</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Point cPoint ( 2, 9.8, 3.3 );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float returnVar;</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a:t>
            </a:r>
            <a:r>
              <a:rPr b="1" lang="en-US" sz="2400">
                <a:solidFill>
                  <a:srgbClr val="2C14DE"/>
                </a:solidFill>
                <a:latin typeface="Consolas"/>
                <a:ea typeface="Consolas"/>
                <a:cs typeface="Consolas"/>
                <a:sym typeface="Consolas"/>
              </a:rPr>
              <a:t>returnVar = variable + cPoint;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cout &lt;&lt; returnVar; // 7.6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return 0;</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b="1" sz="2400">
              <a:solidFill>
                <a:schemeClr val="dk1"/>
              </a:solidFill>
              <a:latin typeface="Consolas"/>
              <a:ea typeface="Consolas"/>
              <a:cs typeface="Consolas"/>
              <a:sym typeface="Consolas"/>
            </a:endParaRPr>
          </a:p>
        </p:txBody>
      </p:sp>
      <p:sp>
        <p:nvSpPr>
          <p:cNvPr id="647" name="Google Shape;647;p7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7"/>
          <p:cNvSpPr txBox="1"/>
          <p:nvPr>
            <p:ph type="title"/>
          </p:nvPr>
        </p:nvSpPr>
        <p:spPr>
          <a:xfrm>
            <a:off x="0" y="0"/>
            <a:ext cx="9144000" cy="1066800"/>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B80000"/>
              </a:buClr>
              <a:buSzPct val="100000"/>
              <a:buFont typeface="Calibri"/>
              <a:buNone/>
            </a:pPr>
            <a:r>
              <a:rPr b="1" lang="en-US">
                <a:solidFill>
                  <a:srgbClr val="B80000"/>
                </a:solidFill>
              </a:rPr>
              <a:t>Overloading iostream operators &gt;&gt; and &lt;&lt;</a:t>
            </a:r>
            <a:endParaRPr/>
          </a:p>
        </p:txBody>
      </p:sp>
      <p:sp>
        <p:nvSpPr>
          <p:cNvPr id="654" name="Google Shape;654;p77"/>
          <p:cNvSpPr txBox="1"/>
          <p:nvPr>
            <p:ph idx="1" type="body"/>
          </p:nvPr>
        </p:nvSpPr>
        <p:spPr>
          <a:xfrm>
            <a:off x="39756" y="1143000"/>
            <a:ext cx="9104244"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t>We can </a:t>
            </a:r>
            <a:r>
              <a:rPr b="1" lang="en-US" sz="3000" u="sng">
                <a:solidFill>
                  <a:srgbClr val="B80000"/>
                </a:solidFill>
              </a:rPr>
              <a:t>use friend function </a:t>
            </a:r>
            <a:r>
              <a:rPr lang="en-US" sz="3000"/>
              <a:t>for </a:t>
            </a:r>
            <a:r>
              <a:rPr b="1" lang="en-US" sz="3000">
                <a:solidFill>
                  <a:srgbClr val="B80000"/>
                </a:solidFill>
              </a:rPr>
              <a:t>overloading iostream operators</a:t>
            </a:r>
            <a:r>
              <a:rPr lang="en-US" sz="3000"/>
              <a:t> ( </a:t>
            </a:r>
            <a:r>
              <a:rPr b="1" lang="en-US" sz="3000">
                <a:solidFill>
                  <a:srgbClr val="2C14DE"/>
                </a:solidFill>
              </a:rPr>
              <a:t>&gt;&gt;</a:t>
            </a:r>
            <a:r>
              <a:rPr lang="en-US" sz="3000"/>
              <a:t> or </a:t>
            </a:r>
            <a:r>
              <a:rPr b="1" lang="en-US" sz="3000">
                <a:solidFill>
                  <a:srgbClr val="2C14DE"/>
                </a:solidFill>
              </a:rPr>
              <a:t>&lt;&lt;</a:t>
            </a:r>
            <a:r>
              <a:rPr lang="en-US" sz="3000"/>
              <a:t>).</a:t>
            </a:r>
            <a:endParaRPr/>
          </a:p>
          <a:p>
            <a:pPr indent="-139700" lvl="0" marL="342900" rtl="0" algn="l">
              <a:spcBef>
                <a:spcPts val="640"/>
              </a:spcBef>
              <a:spcAft>
                <a:spcPts val="0"/>
              </a:spcAft>
              <a:buClr>
                <a:schemeClr val="dk1"/>
              </a:buClr>
              <a:buSzPts val="3200"/>
              <a:buNone/>
            </a:pPr>
            <a:r>
              <a:t/>
            </a:r>
            <a:endParaRPr/>
          </a:p>
          <a:p>
            <a:pPr indent="-342900" lvl="0" marL="342900" rtl="0" algn="just">
              <a:spcBef>
                <a:spcPts val="600"/>
              </a:spcBef>
              <a:spcAft>
                <a:spcPts val="0"/>
              </a:spcAft>
              <a:buClr>
                <a:schemeClr val="dk1"/>
              </a:buClr>
              <a:buSzPts val="3000"/>
              <a:buChar char="•"/>
            </a:pPr>
            <a:r>
              <a:rPr lang="en-US" sz="3000"/>
              <a:t>Usually </a:t>
            </a:r>
            <a:r>
              <a:rPr b="1" lang="en-US" sz="3000">
                <a:solidFill>
                  <a:srgbClr val="D20000"/>
                </a:solidFill>
              </a:rPr>
              <a:t>iostream operators</a:t>
            </a:r>
            <a:r>
              <a:rPr lang="en-US" sz="3000">
                <a:solidFill>
                  <a:srgbClr val="D20000"/>
                </a:solidFill>
              </a:rPr>
              <a:t> </a:t>
            </a:r>
            <a:r>
              <a:rPr lang="en-US" sz="3000"/>
              <a:t>( </a:t>
            </a:r>
            <a:r>
              <a:rPr b="1" lang="en-US" sz="3000">
                <a:solidFill>
                  <a:srgbClr val="D20000"/>
                </a:solidFill>
              </a:rPr>
              <a:t>&gt;&gt;</a:t>
            </a:r>
            <a:r>
              <a:rPr lang="en-US" sz="3000">
                <a:solidFill>
                  <a:srgbClr val="D20000"/>
                </a:solidFill>
              </a:rPr>
              <a:t> </a:t>
            </a:r>
            <a:r>
              <a:rPr lang="en-US" sz="3000"/>
              <a:t>or </a:t>
            </a:r>
            <a:r>
              <a:rPr b="1" lang="en-US" sz="3000">
                <a:solidFill>
                  <a:srgbClr val="D20000"/>
                </a:solidFill>
              </a:rPr>
              <a:t>&lt;&lt;</a:t>
            </a:r>
            <a:r>
              <a:rPr lang="en-US" sz="3000">
                <a:solidFill>
                  <a:srgbClr val="D20000"/>
                </a:solidFill>
              </a:rPr>
              <a:t> </a:t>
            </a:r>
            <a:r>
              <a:rPr lang="en-US" sz="3000"/>
              <a:t>) are </a:t>
            </a:r>
            <a:r>
              <a:rPr b="1" lang="en-US" sz="3000">
                <a:solidFill>
                  <a:srgbClr val="2C14DE"/>
                </a:solidFill>
              </a:rPr>
              <a:t>not called </a:t>
            </a:r>
            <a:r>
              <a:rPr lang="en-US" sz="3000"/>
              <a:t>from an </a:t>
            </a:r>
            <a:r>
              <a:rPr b="1" lang="en-US" sz="3000" u="sng">
                <a:solidFill>
                  <a:srgbClr val="2C14DE"/>
                </a:solidFill>
              </a:rPr>
              <a:t>object of the class</a:t>
            </a:r>
            <a:endParaRPr/>
          </a:p>
          <a:p>
            <a:pPr indent="-228600" lvl="2" marL="1143000" rtl="0" algn="l">
              <a:spcBef>
                <a:spcPts val="560"/>
              </a:spcBef>
              <a:spcAft>
                <a:spcPts val="0"/>
              </a:spcAft>
              <a:buClr>
                <a:schemeClr val="dk1"/>
              </a:buClr>
              <a:buSzPts val="2800"/>
              <a:buFont typeface="Calibri"/>
              <a:buNone/>
            </a:pPr>
            <a:r>
              <a:rPr b="1" lang="en-US" sz="2800"/>
              <a:t>Point p; </a:t>
            </a:r>
            <a:endParaRPr/>
          </a:p>
          <a:p>
            <a:pPr indent="-228600" lvl="2" marL="1143000" rtl="0" algn="l">
              <a:spcBef>
                <a:spcPts val="560"/>
              </a:spcBef>
              <a:spcAft>
                <a:spcPts val="0"/>
              </a:spcAft>
              <a:buClr>
                <a:schemeClr val="dk1"/>
              </a:buClr>
              <a:buSzPts val="2800"/>
              <a:buFont typeface="Calibri"/>
              <a:buNone/>
            </a:pPr>
            <a:r>
              <a:rPr b="1" lang="en-US" sz="2800"/>
              <a:t>cin  &gt;&gt; p;</a:t>
            </a:r>
            <a:endParaRPr/>
          </a:p>
          <a:p>
            <a:pPr indent="-228600" lvl="2" marL="1143000" rtl="0" algn="l">
              <a:spcBef>
                <a:spcPts val="560"/>
              </a:spcBef>
              <a:spcAft>
                <a:spcPts val="0"/>
              </a:spcAft>
              <a:buClr>
                <a:schemeClr val="dk1"/>
              </a:buClr>
              <a:buSzPts val="2800"/>
              <a:buFont typeface="Calibri"/>
              <a:buNone/>
            </a:pPr>
            <a:r>
              <a:rPr b="1" lang="en-US" sz="2800"/>
              <a:t>cout &lt;&lt; p;</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where </a:t>
            </a:r>
            <a:r>
              <a:rPr b="1" i="1" lang="en-US">
                <a:solidFill>
                  <a:srgbClr val="2C14DE"/>
                </a:solidFill>
              </a:rPr>
              <a:t>cin</a:t>
            </a:r>
            <a:r>
              <a:rPr lang="en-US">
                <a:solidFill>
                  <a:srgbClr val="2C14DE"/>
                </a:solidFill>
              </a:rPr>
              <a:t> </a:t>
            </a:r>
            <a:r>
              <a:rPr lang="en-US"/>
              <a:t>and </a:t>
            </a:r>
            <a:r>
              <a:rPr b="1" i="1" lang="en-US">
                <a:solidFill>
                  <a:srgbClr val="2C14DE"/>
                </a:solidFill>
              </a:rPr>
              <a:t>cout</a:t>
            </a:r>
            <a:r>
              <a:rPr lang="en-US">
                <a:solidFill>
                  <a:srgbClr val="2C14DE"/>
                </a:solidFill>
              </a:rPr>
              <a:t> </a:t>
            </a:r>
            <a:r>
              <a:rPr lang="en-US"/>
              <a:t>are object of </a:t>
            </a:r>
            <a:r>
              <a:rPr b="1" lang="en-US">
                <a:solidFill>
                  <a:srgbClr val="2C14DE"/>
                </a:solidFill>
              </a:rPr>
              <a:t>iostream</a:t>
            </a:r>
            <a:r>
              <a:rPr lang="en-US">
                <a:solidFill>
                  <a:srgbClr val="2C14DE"/>
                </a:solidFill>
              </a:rPr>
              <a:t> </a:t>
            </a:r>
            <a:r>
              <a:rPr lang="en-US"/>
              <a:t>class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55" name="Google Shape;655;p7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8"/>
          <p:cNvSpPr txBox="1"/>
          <p:nvPr>
            <p:ph type="title"/>
          </p:nvPr>
        </p:nvSpPr>
        <p:spPr>
          <a:xfrm>
            <a:off x="914400" y="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rPr>
              <a:t>Overloading iostream operators &gt;&gt; and &lt;&lt;</a:t>
            </a:r>
            <a:endParaRPr/>
          </a:p>
        </p:txBody>
      </p:sp>
      <p:sp>
        <p:nvSpPr>
          <p:cNvPr id="661" name="Google Shape;661;p78"/>
          <p:cNvSpPr txBox="1"/>
          <p:nvPr>
            <p:ph idx="1" type="body"/>
          </p:nvPr>
        </p:nvSpPr>
        <p:spPr>
          <a:xfrm>
            <a:off x="76200" y="1143000"/>
            <a:ext cx="90678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We can define the </a:t>
            </a:r>
            <a:r>
              <a:rPr b="1" lang="en-US"/>
              <a:t>prototype </a:t>
            </a:r>
            <a:r>
              <a:rPr lang="en-US"/>
              <a:t>of </a:t>
            </a:r>
            <a:r>
              <a:rPr b="1" lang="en-US">
                <a:solidFill>
                  <a:srgbClr val="2C14DE"/>
                </a:solidFill>
              </a:rPr>
              <a:t>iostream operators </a:t>
            </a:r>
            <a:r>
              <a:rPr lang="en-US"/>
              <a:t>( </a:t>
            </a:r>
            <a:r>
              <a:rPr b="1" lang="en-US">
                <a:solidFill>
                  <a:srgbClr val="2C14DE"/>
                </a:solidFill>
              </a:rPr>
              <a:t>&gt;&gt;</a:t>
            </a:r>
            <a:r>
              <a:rPr lang="en-US">
                <a:solidFill>
                  <a:srgbClr val="2C14DE"/>
                </a:solidFill>
              </a:rPr>
              <a:t> </a:t>
            </a:r>
            <a:r>
              <a:rPr lang="en-US"/>
              <a:t>and </a:t>
            </a:r>
            <a:r>
              <a:rPr b="1" lang="en-US">
                <a:solidFill>
                  <a:srgbClr val="2C14DE"/>
                </a:solidFill>
              </a:rPr>
              <a:t>&lt;&lt;</a:t>
            </a:r>
            <a:r>
              <a:rPr lang="en-US">
                <a:solidFill>
                  <a:srgbClr val="2C14DE"/>
                </a:solidFill>
              </a:rPr>
              <a:t> </a:t>
            </a:r>
            <a:r>
              <a:rPr lang="en-US"/>
              <a:t>) with the help of </a:t>
            </a:r>
            <a:r>
              <a:rPr b="1" lang="en-US">
                <a:solidFill>
                  <a:srgbClr val="B80000"/>
                </a:solidFill>
              </a:rPr>
              <a:t>Friend function</a:t>
            </a:r>
            <a:r>
              <a:rPr lang="en-US"/>
              <a:t>, and </a:t>
            </a:r>
            <a:r>
              <a:rPr b="1" lang="en-US"/>
              <a:t>then</a:t>
            </a:r>
            <a:r>
              <a:rPr lang="en-US"/>
              <a:t> </a:t>
            </a:r>
            <a:r>
              <a:rPr b="1" lang="en-US" u="sng">
                <a:solidFill>
                  <a:srgbClr val="008000"/>
                </a:solidFill>
              </a:rPr>
              <a:t>we do not need any object of a class for their calling</a:t>
            </a:r>
            <a:r>
              <a:rPr lang="en-US" u="sng"/>
              <a:t>.</a:t>
            </a:r>
            <a:endParaRPr/>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
        <p:nvSpPr>
          <p:cNvPr id="662" name="Google Shape;662;p7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9"/>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Example</a:t>
            </a:r>
            <a:endParaRPr/>
          </a:p>
        </p:txBody>
      </p:sp>
      <p:sp>
        <p:nvSpPr>
          <p:cNvPr id="668" name="Google Shape;668;p79"/>
          <p:cNvSpPr txBox="1"/>
          <p:nvPr>
            <p:ph idx="1" type="body"/>
          </p:nvPr>
        </p:nvSpPr>
        <p:spPr>
          <a:xfrm>
            <a:off x="76200" y="1190625"/>
            <a:ext cx="90678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1" lang="en-US" sz="2000">
                <a:latin typeface="Consolas"/>
                <a:ea typeface="Consolas"/>
                <a:cs typeface="Consolas"/>
                <a:sym typeface="Consolas"/>
              </a:rPr>
              <a:t>class Point</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a:t>
            </a:r>
            <a:endParaRPr/>
          </a:p>
          <a:p>
            <a:pPr indent="-342900" lvl="0" marL="342900" rtl="0" algn="l">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a:t>
            </a:r>
            <a:r>
              <a:rPr b="1" lang="en-US" sz="2000">
                <a:solidFill>
                  <a:srgbClr val="7F7F7F"/>
                </a:solidFill>
                <a:latin typeface="Consolas"/>
                <a:ea typeface="Consolas"/>
                <a:cs typeface="Consolas"/>
                <a:sym typeface="Consolas"/>
              </a:rPr>
              <a:t>private</a:t>
            </a:r>
            <a:r>
              <a:rPr b="1" lang="en-US" sz="2000">
                <a:latin typeface="Consolas"/>
                <a:ea typeface="Consolas"/>
                <a:cs typeface="Consolas"/>
                <a:sym typeface="Consolas"/>
              </a:rPr>
              <a:t>:</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float m_dX, m_dY, m_dZ; </a:t>
            </a:r>
            <a:endParaRPr/>
          </a:p>
          <a:p>
            <a:pPr indent="-342900" lvl="0" marL="342900" rtl="0" algn="l">
              <a:lnSpc>
                <a:spcPct val="80000"/>
              </a:lnSpc>
              <a:spcBef>
                <a:spcPts val="400"/>
              </a:spcBef>
              <a:spcAft>
                <a:spcPts val="0"/>
              </a:spcAft>
              <a:buClr>
                <a:srgbClr val="7F7F7F"/>
              </a:buClr>
              <a:buSzPts val="2000"/>
              <a:buFont typeface="Arial"/>
              <a:buNone/>
            </a:pPr>
            <a:r>
              <a:rPr b="1" lang="en-US" sz="2000">
                <a:solidFill>
                  <a:srgbClr val="7F7F7F"/>
                </a:solidFill>
                <a:latin typeface="Consolas"/>
                <a:ea typeface="Consolas"/>
                <a:cs typeface="Consolas"/>
                <a:sym typeface="Consolas"/>
              </a:rPr>
              <a:t>	public:</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Point(float dX, float dY, float dZ)</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  </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m_dX = dX;</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m_dY = dY; </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m_dZ = dZ;    </a:t>
            </a:r>
            <a:endParaRPr/>
          </a:p>
          <a:p>
            <a:pPr indent="-342900" lvl="0" marL="342900" rtl="0" algn="l">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 </a:t>
            </a:r>
            <a:endParaRPr b="1" sz="2000">
              <a:solidFill>
                <a:srgbClr val="2C14DE"/>
              </a:solidFill>
              <a:latin typeface="Consolas"/>
              <a:ea typeface="Consolas"/>
              <a:cs typeface="Consolas"/>
              <a:sym typeface="Consolas"/>
            </a:endParaRPr>
          </a:p>
          <a:p>
            <a:pPr indent="-342900" lvl="0" marL="34290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     friend ostream&amp; operator&lt;&lt; (ostream &amp;out, Point &amp;cPoint);</a:t>
            </a:r>
            <a:endParaRPr/>
          </a:p>
          <a:p>
            <a:pPr indent="-342900" lvl="0" marL="34290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     friend istream&amp; operator&gt;&gt; (istream &amp;in, Point &amp;cPoint);</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a:t>
            </a:r>
            <a:endParaRPr/>
          </a:p>
          <a:p>
            <a:pPr indent="-342900" lvl="0" marL="342900" rtl="0" algn="l">
              <a:lnSpc>
                <a:spcPct val="80000"/>
              </a:lnSpc>
              <a:spcBef>
                <a:spcPts val="240"/>
              </a:spcBef>
              <a:spcAft>
                <a:spcPts val="0"/>
              </a:spcAft>
              <a:buClr>
                <a:schemeClr val="dk1"/>
              </a:buClr>
              <a:buSzPts val="1200"/>
              <a:buFont typeface="Arial"/>
              <a:buNone/>
            </a:pPr>
            <a:r>
              <a:t/>
            </a:r>
            <a:endParaRPr sz="1200">
              <a:latin typeface="Consolas"/>
              <a:ea typeface="Consolas"/>
              <a:cs typeface="Consolas"/>
              <a:sym typeface="Consolas"/>
            </a:endParaRPr>
          </a:p>
        </p:txBody>
      </p:sp>
      <p:sp>
        <p:nvSpPr>
          <p:cNvPr id="669" name="Google Shape;669;p7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idx="4294967295" type="title"/>
          </p:nvPr>
        </p:nvSpPr>
        <p:spPr>
          <a:xfrm>
            <a:off x="990601" y="0"/>
            <a:ext cx="8154154"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latin typeface="Calibri"/>
                <a:ea typeface="Calibri"/>
                <a:cs typeface="Calibri"/>
                <a:sym typeface="Calibri"/>
              </a:rPr>
              <a:t>How to Overload an Operator?</a:t>
            </a:r>
            <a:endParaRPr/>
          </a:p>
        </p:txBody>
      </p:sp>
      <p:sp>
        <p:nvSpPr>
          <p:cNvPr id="137" name="Google Shape;137;p8"/>
          <p:cNvSpPr txBox="1"/>
          <p:nvPr>
            <p:ph idx="4294967295" type="body"/>
          </p:nvPr>
        </p:nvSpPr>
        <p:spPr>
          <a:xfrm>
            <a:off x="76200" y="1219200"/>
            <a:ext cx="9031356"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D20000"/>
              </a:buClr>
              <a:buSzPts val="2800"/>
              <a:buChar char="•"/>
            </a:pPr>
            <a:r>
              <a:rPr b="1" lang="en-US" sz="2800">
                <a:solidFill>
                  <a:srgbClr val="D20000"/>
                </a:solidFill>
              </a:rPr>
              <a:t>Member function</a:t>
            </a:r>
            <a:r>
              <a:rPr b="1" lang="en-US" sz="2800"/>
              <a:t>:</a:t>
            </a:r>
            <a:r>
              <a:rPr lang="en-US" sz="2800"/>
              <a:t> If the </a:t>
            </a:r>
            <a:r>
              <a:rPr b="1" lang="en-US" sz="2800">
                <a:solidFill>
                  <a:srgbClr val="2C14DE"/>
                </a:solidFill>
              </a:rPr>
              <a:t>left operand </a:t>
            </a:r>
            <a:r>
              <a:rPr lang="en-US" sz="2800"/>
              <a:t>of that </a:t>
            </a:r>
            <a:r>
              <a:rPr b="1" lang="en-US" sz="2800"/>
              <a:t>particular class</a:t>
            </a:r>
            <a:r>
              <a:rPr lang="en-US" sz="2800"/>
              <a:t> is an </a:t>
            </a:r>
            <a:r>
              <a:rPr b="1" lang="en-US" sz="2800">
                <a:solidFill>
                  <a:srgbClr val="2C14DE"/>
                </a:solidFill>
              </a:rPr>
              <a:t>object of the same class</a:t>
            </a:r>
            <a:r>
              <a:rPr lang="en-US" sz="2800"/>
              <a:t>, then the </a:t>
            </a:r>
            <a:r>
              <a:rPr b="1" lang="en-US" sz="2800"/>
              <a:t>overloaded operator </a:t>
            </a:r>
            <a:r>
              <a:rPr lang="en-US" sz="2800"/>
              <a:t>is said to be </a:t>
            </a:r>
            <a:r>
              <a:rPr b="1" lang="en-US" sz="2800" u="sng"/>
              <a:t>i</a:t>
            </a:r>
            <a:r>
              <a:rPr b="1" lang="en-US" sz="2800" u="sng">
                <a:solidFill>
                  <a:srgbClr val="2C14DE"/>
                </a:solidFill>
              </a:rPr>
              <a:t>mplemented by a member function</a:t>
            </a:r>
            <a:r>
              <a:rPr lang="en-US" sz="2800"/>
              <a:t>.</a:t>
            </a:r>
            <a:endParaRPr/>
          </a:p>
          <a:p>
            <a:pPr indent="-165100" lvl="0" marL="342900" rtl="0" algn="l">
              <a:spcBef>
                <a:spcPts val="560"/>
              </a:spcBef>
              <a:spcAft>
                <a:spcPts val="0"/>
              </a:spcAft>
              <a:buClr>
                <a:schemeClr val="dk1"/>
              </a:buClr>
              <a:buSzPts val="2800"/>
              <a:buNone/>
            </a:pPr>
            <a:r>
              <a:t/>
            </a:r>
            <a:endParaRPr sz="2800"/>
          </a:p>
          <a:p>
            <a:pPr indent="-342900" lvl="0" marL="342900" rtl="0" algn="just">
              <a:spcBef>
                <a:spcPts val="560"/>
              </a:spcBef>
              <a:spcAft>
                <a:spcPts val="0"/>
              </a:spcAft>
              <a:buClr>
                <a:srgbClr val="D20000"/>
              </a:buClr>
              <a:buSzPts val="2800"/>
              <a:buChar char="•"/>
            </a:pPr>
            <a:r>
              <a:rPr b="1" lang="en-US" sz="2800">
                <a:solidFill>
                  <a:srgbClr val="D20000"/>
                </a:solidFill>
              </a:rPr>
              <a:t>Non-member function</a:t>
            </a:r>
            <a:r>
              <a:rPr b="1" lang="en-US" sz="2800"/>
              <a:t>:</a:t>
            </a:r>
            <a:r>
              <a:rPr lang="en-US" sz="2800"/>
              <a:t> If the </a:t>
            </a:r>
            <a:r>
              <a:rPr b="1" lang="en-US" sz="2800">
                <a:solidFill>
                  <a:srgbClr val="2C14DE"/>
                </a:solidFill>
              </a:rPr>
              <a:t>left operand of that particular class</a:t>
            </a:r>
            <a:r>
              <a:rPr lang="en-US" sz="2800"/>
              <a:t> is </a:t>
            </a:r>
            <a:r>
              <a:rPr b="1" lang="en-US" sz="2800"/>
              <a:t>an </a:t>
            </a:r>
            <a:r>
              <a:rPr b="1" lang="en-US" sz="2800">
                <a:solidFill>
                  <a:srgbClr val="2C14DE"/>
                </a:solidFill>
              </a:rPr>
              <a:t>object of a different class</a:t>
            </a:r>
            <a:r>
              <a:rPr lang="en-US" sz="2800"/>
              <a:t>, then the </a:t>
            </a:r>
            <a:r>
              <a:rPr b="1" lang="en-US" sz="2800"/>
              <a:t>overloaded operator </a:t>
            </a:r>
            <a:r>
              <a:rPr lang="en-US" sz="2800"/>
              <a:t>is said to be </a:t>
            </a:r>
            <a:r>
              <a:rPr b="1" lang="en-US" sz="2800" u="sng"/>
              <a:t>implemented by a non-member function</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p:txBody>
      </p:sp>
      <p:sp>
        <p:nvSpPr>
          <p:cNvPr id="138" name="Google Shape;138;p8"/>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0"/>
          <p:cNvSpPr txBox="1"/>
          <p:nvPr>
            <p:ph type="title"/>
          </p:nvPr>
        </p:nvSpPr>
        <p:spPr>
          <a:xfrm>
            <a:off x="990600" y="0"/>
            <a:ext cx="81534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Example</a:t>
            </a:r>
            <a:endParaRPr/>
          </a:p>
        </p:txBody>
      </p:sp>
      <p:sp>
        <p:nvSpPr>
          <p:cNvPr id="675" name="Google Shape;675;p80"/>
          <p:cNvSpPr txBox="1"/>
          <p:nvPr/>
        </p:nvSpPr>
        <p:spPr>
          <a:xfrm>
            <a:off x="152400" y="1254264"/>
            <a:ext cx="9144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onsolas"/>
                <a:ea typeface="Consolas"/>
                <a:cs typeface="Consolas"/>
                <a:sym typeface="Consolas"/>
              </a:rPr>
              <a:t>ostream&amp; operator&lt;&lt; (ostream &amp;out, Point &amp;cPoint)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out &lt;&lt; "(" &lt;&lt; cPoint.m_dX &lt;&lt; ", " &lt;&lt;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cPoint.m_dY &lt;&lt; ", " &lt;&lt; cPoint.m_dZ &lt;&lt;")";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return out;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a:t>
            </a:r>
            <a:endParaRPr b="1" sz="2400">
              <a:solidFill>
                <a:srgbClr val="002060"/>
              </a:solidFill>
              <a:latin typeface="Consolas"/>
              <a:ea typeface="Consolas"/>
              <a:cs typeface="Consolas"/>
              <a:sym typeface="Consolas"/>
            </a:endParaRPr>
          </a:p>
          <a:p>
            <a:pPr indent="0" lvl="0" marL="0" marR="0" rtl="0" algn="l">
              <a:spcBef>
                <a:spcPts val="0"/>
              </a:spcBef>
              <a:spcAft>
                <a:spcPts val="0"/>
              </a:spcAft>
              <a:buNone/>
            </a:pPr>
            <a:r>
              <a:t/>
            </a:r>
            <a:endParaRPr b="1" sz="2400">
              <a:solidFill>
                <a:srgbClr val="002060"/>
              </a:solidFill>
              <a:latin typeface="Consolas"/>
              <a:ea typeface="Consolas"/>
              <a:cs typeface="Consolas"/>
              <a:sym typeface="Consolas"/>
            </a:endParaRPr>
          </a:p>
          <a:p>
            <a:pPr indent="0" lvl="0" marL="0" marR="0" rtl="0" algn="l">
              <a:spcBef>
                <a:spcPts val="0"/>
              </a:spcBef>
              <a:spcAft>
                <a:spcPts val="0"/>
              </a:spcAft>
              <a:buNone/>
            </a:pPr>
            <a:r>
              <a:t/>
            </a:r>
            <a:endParaRPr b="1" sz="2400">
              <a:solidFill>
                <a:srgbClr val="002060"/>
              </a:solidFill>
              <a:latin typeface="Consolas"/>
              <a:ea typeface="Consolas"/>
              <a:cs typeface="Consolas"/>
              <a:sym typeface="Consolas"/>
            </a:endParaRPr>
          </a:p>
          <a:p>
            <a:pPr indent="0" lvl="0" marL="0" marR="0" rtl="0" algn="l">
              <a:spcBef>
                <a:spcPts val="0"/>
              </a:spcBef>
              <a:spcAft>
                <a:spcPts val="0"/>
              </a:spcAft>
              <a:buNone/>
            </a:pPr>
            <a:r>
              <a:rPr b="1" lang="en-US" sz="2400">
                <a:solidFill>
                  <a:srgbClr val="C00000"/>
                </a:solidFill>
                <a:latin typeface="Consolas"/>
                <a:ea typeface="Consolas"/>
                <a:cs typeface="Consolas"/>
                <a:sym typeface="Consolas"/>
              </a:rPr>
              <a:t>istream&amp; operator&gt;&gt; (istream &amp;in, Point &amp;cPoint)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in &gt;&gt; cPoint.m_dX;</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in &gt;&gt; cPoint.m_dY;</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in &gt;&gt; cPoint.m_dZ;</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return in;</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a:t>
            </a:r>
            <a:endParaRPr b="1" sz="2000">
              <a:solidFill>
                <a:schemeClr val="dk1"/>
              </a:solidFill>
              <a:latin typeface="Consolas"/>
              <a:ea typeface="Consolas"/>
              <a:cs typeface="Consolas"/>
              <a:sym typeface="Consolas"/>
            </a:endParaRPr>
          </a:p>
        </p:txBody>
      </p:sp>
      <p:sp>
        <p:nvSpPr>
          <p:cNvPr id="676" name="Google Shape;676;p8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1"/>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800"/>
              <a:buFont typeface="Calibri"/>
              <a:buNone/>
            </a:pPr>
            <a:r>
              <a:rPr b="1" lang="en-US" sz="4800">
                <a:solidFill>
                  <a:srgbClr val="C00000"/>
                </a:solidFill>
              </a:rPr>
              <a:t>Example</a:t>
            </a:r>
            <a:endParaRPr/>
          </a:p>
        </p:txBody>
      </p:sp>
      <p:sp>
        <p:nvSpPr>
          <p:cNvPr id="682" name="Google Shape;682;p81"/>
          <p:cNvSpPr txBox="1"/>
          <p:nvPr/>
        </p:nvSpPr>
        <p:spPr>
          <a:xfrm>
            <a:off x="228600" y="1295400"/>
            <a:ext cx="8763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onsolas"/>
                <a:ea typeface="Consolas"/>
                <a:cs typeface="Consolas"/>
                <a:sym typeface="Consolas"/>
              </a:rPr>
              <a:t>int main (void)</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cout &lt;&lt; "Enter a point: " &lt;&lt; endl; </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Point cPoint;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a:t>
            </a:r>
            <a:r>
              <a:rPr b="1" lang="en-US" sz="2400">
                <a:solidFill>
                  <a:srgbClr val="2C14DE"/>
                </a:solidFill>
                <a:latin typeface="Consolas"/>
                <a:ea typeface="Consolas"/>
                <a:cs typeface="Consolas"/>
                <a:sym typeface="Consolas"/>
              </a:rPr>
              <a:t>cin &gt;&gt; cPoint;</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a:t>
            </a:r>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    </a:t>
            </a:r>
            <a:r>
              <a:rPr b="1" lang="en-US" sz="2400">
                <a:solidFill>
                  <a:srgbClr val="2C14DE"/>
                </a:solidFill>
                <a:latin typeface="Consolas"/>
                <a:ea typeface="Consolas"/>
                <a:cs typeface="Consolas"/>
                <a:sym typeface="Consolas"/>
              </a:rPr>
              <a:t>cout</a:t>
            </a:r>
            <a:r>
              <a:rPr b="1" lang="en-US" sz="2400">
                <a:solidFill>
                  <a:srgbClr val="002060"/>
                </a:solidFill>
                <a:latin typeface="Consolas"/>
                <a:ea typeface="Consolas"/>
                <a:cs typeface="Consolas"/>
                <a:sym typeface="Consolas"/>
              </a:rPr>
              <a:t> &lt;&lt; "You entered: " &lt;&lt; </a:t>
            </a:r>
            <a:r>
              <a:rPr b="1" lang="en-US" sz="2400">
                <a:solidFill>
                  <a:srgbClr val="2C14DE"/>
                </a:solidFill>
                <a:latin typeface="Consolas"/>
                <a:ea typeface="Consolas"/>
                <a:cs typeface="Consolas"/>
                <a:sym typeface="Consolas"/>
              </a:rPr>
              <a:t>cPoint </a:t>
            </a:r>
            <a:r>
              <a:rPr b="1" lang="en-US" sz="2400">
                <a:solidFill>
                  <a:srgbClr val="002060"/>
                </a:solidFill>
                <a:latin typeface="Consolas"/>
                <a:ea typeface="Consolas"/>
                <a:cs typeface="Consolas"/>
                <a:sym typeface="Consolas"/>
              </a:rPr>
              <a:t>&lt;&lt; endl;</a:t>
            </a:r>
            <a:endParaRPr/>
          </a:p>
          <a:p>
            <a:pPr indent="0" lvl="0" marL="0" marR="0" rtl="0" algn="l">
              <a:spcBef>
                <a:spcPts val="0"/>
              </a:spcBef>
              <a:spcAft>
                <a:spcPts val="0"/>
              </a:spcAft>
              <a:buNone/>
            </a:pPr>
            <a:r>
              <a:t/>
            </a:r>
            <a:endParaRPr b="1" sz="2400">
              <a:solidFill>
                <a:srgbClr val="002060"/>
              </a:solidFill>
              <a:latin typeface="Consolas"/>
              <a:ea typeface="Consolas"/>
              <a:cs typeface="Consolas"/>
              <a:sym typeface="Consolas"/>
            </a:endParaRPr>
          </a:p>
          <a:p>
            <a:pPr indent="0" lvl="0" marL="0" marR="0" rtl="0" algn="l">
              <a:spcBef>
                <a:spcPts val="0"/>
              </a:spcBef>
              <a:spcAft>
                <a:spcPts val="0"/>
              </a:spcAft>
              <a:buNone/>
            </a:pPr>
            <a:r>
              <a:rPr b="1" lang="en-US" sz="2400">
                <a:solidFill>
                  <a:srgbClr val="002060"/>
                </a:solidFill>
                <a:latin typeface="Consolas"/>
                <a:ea typeface="Consolas"/>
                <a:cs typeface="Consolas"/>
                <a:sym typeface="Consolas"/>
              </a:rPr>
              <a:t>}</a:t>
            </a:r>
            <a:endParaRPr b="1" sz="2000">
              <a:solidFill>
                <a:schemeClr val="dk1"/>
              </a:solidFill>
              <a:latin typeface="Consolas"/>
              <a:ea typeface="Consolas"/>
              <a:cs typeface="Consolas"/>
              <a:sym typeface="Consolas"/>
            </a:endParaRPr>
          </a:p>
        </p:txBody>
      </p:sp>
      <p:sp>
        <p:nvSpPr>
          <p:cNvPr id="683" name="Google Shape;683;p8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2"/>
          <p:cNvSpPr txBox="1"/>
          <p:nvPr>
            <p:ph type="title"/>
          </p:nvPr>
        </p:nvSpPr>
        <p:spPr>
          <a:xfrm>
            <a:off x="990600" y="0"/>
            <a:ext cx="8153400" cy="10363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Overloading iostream operators &gt;&gt; and &lt;&lt;</a:t>
            </a:r>
            <a:endParaRPr/>
          </a:p>
        </p:txBody>
      </p:sp>
      <p:sp>
        <p:nvSpPr>
          <p:cNvPr id="689" name="Google Shape;689;p82"/>
          <p:cNvSpPr txBox="1"/>
          <p:nvPr>
            <p:ph idx="1" type="body"/>
          </p:nvPr>
        </p:nvSpPr>
        <p:spPr>
          <a:xfrm>
            <a:off x="47301" y="1219200"/>
            <a:ext cx="9144000" cy="5715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But, </a:t>
            </a:r>
            <a:r>
              <a:rPr b="1" lang="en-US" sz="2800">
                <a:solidFill>
                  <a:srgbClr val="B80000"/>
                </a:solidFill>
              </a:rPr>
              <a:t>what</a:t>
            </a:r>
            <a:r>
              <a:rPr b="1" lang="en-US" sz="2800"/>
              <a:t> is the </a:t>
            </a:r>
            <a:r>
              <a:rPr b="1" lang="en-US" sz="2800">
                <a:solidFill>
                  <a:srgbClr val="B80000"/>
                </a:solidFill>
              </a:rPr>
              <a:t>advantage of returning references of iostream objects</a:t>
            </a:r>
            <a:endParaRPr b="1" sz="1800">
              <a:solidFill>
                <a:srgbClr val="2C14DE"/>
              </a:solidFill>
            </a:endParaRPr>
          </a:p>
          <a:p>
            <a:pPr indent="-342900" lvl="0" marL="342900" rtl="0" algn="l">
              <a:lnSpc>
                <a:spcPct val="80000"/>
              </a:lnSpc>
              <a:spcBef>
                <a:spcPts val="480"/>
              </a:spcBef>
              <a:spcAft>
                <a:spcPts val="0"/>
              </a:spcAft>
              <a:buClr>
                <a:srgbClr val="2C14DE"/>
              </a:buClr>
              <a:buSzPts val="2200"/>
              <a:buFont typeface="Arial"/>
              <a:buNone/>
            </a:pPr>
            <a:r>
              <a:rPr b="1" lang="en-US" sz="2200">
                <a:solidFill>
                  <a:srgbClr val="2C14DE"/>
                </a:solidFill>
              </a:rPr>
              <a:t>		</a:t>
            </a:r>
            <a:r>
              <a:rPr b="1" lang="en-US" sz="2400">
                <a:solidFill>
                  <a:srgbClr val="2C14DE"/>
                </a:solidFill>
              </a:rPr>
              <a:t>friend ostream&amp; operator&lt;&lt; (ostream &amp;out, Point &amp;cPoint);</a:t>
            </a:r>
            <a:endParaRPr/>
          </a:p>
          <a:p>
            <a:pPr indent="-342900" lvl="0" marL="342900" rtl="0" algn="l">
              <a:lnSpc>
                <a:spcPct val="80000"/>
              </a:lnSpc>
              <a:spcBef>
                <a:spcPts val="480"/>
              </a:spcBef>
              <a:spcAft>
                <a:spcPts val="0"/>
              </a:spcAft>
              <a:buClr>
                <a:srgbClr val="2C14DE"/>
              </a:buClr>
              <a:buSzPts val="2400"/>
              <a:buFont typeface="Arial"/>
              <a:buNone/>
            </a:pPr>
            <a:r>
              <a:rPr b="1" lang="en-US" sz="2400">
                <a:solidFill>
                  <a:srgbClr val="2C14DE"/>
                </a:solidFill>
              </a:rPr>
              <a:t>     		friend istream&amp; operator&gt;&gt; (istream &amp;in, Point &amp;cPoint);</a:t>
            </a:r>
            <a:endParaRPr/>
          </a:p>
          <a:p>
            <a:pPr indent="-342900" lvl="0" marL="342900" rtl="0" algn="l">
              <a:lnSpc>
                <a:spcPct val="80000"/>
              </a:lnSpc>
              <a:spcBef>
                <a:spcPts val="320"/>
              </a:spcBef>
              <a:spcAft>
                <a:spcPts val="0"/>
              </a:spcAft>
              <a:buClr>
                <a:schemeClr val="dk1"/>
              </a:buClr>
              <a:buSzPts val="1600"/>
              <a:buFont typeface="Arial"/>
              <a:buNone/>
            </a:pPr>
            <a:r>
              <a:t/>
            </a:r>
            <a:endParaRPr sz="1600"/>
          </a:p>
          <a:p>
            <a:pPr indent="-342900" lvl="0" marL="342900" rtl="0" algn="l">
              <a:spcBef>
                <a:spcPts val="560"/>
              </a:spcBef>
              <a:spcAft>
                <a:spcPts val="0"/>
              </a:spcAft>
              <a:buClr>
                <a:schemeClr val="dk1"/>
              </a:buClr>
              <a:buSzPts val="2800"/>
              <a:buChar char="•"/>
            </a:pPr>
            <a:r>
              <a:rPr b="1" lang="en-US" sz="2800"/>
              <a:t>In order to understand above, let take a look on the </a:t>
            </a:r>
            <a:r>
              <a:rPr b="1" lang="en-US" sz="2800">
                <a:solidFill>
                  <a:srgbClr val="B80000"/>
                </a:solidFill>
              </a:rPr>
              <a:t>first</a:t>
            </a:r>
            <a:r>
              <a:rPr b="1" lang="en-US" sz="2800"/>
              <a:t> and </a:t>
            </a:r>
            <a:r>
              <a:rPr b="1" lang="en-US" sz="2800">
                <a:solidFill>
                  <a:srgbClr val="B80000"/>
                </a:solidFill>
              </a:rPr>
              <a:t>second</a:t>
            </a:r>
            <a:r>
              <a:rPr b="1" lang="en-US" sz="2800"/>
              <a:t> </a:t>
            </a:r>
            <a:r>
              <a:rPr b="1" lang="en-US" sz="2800">
                <a:solidFill>
                  <a:srgbClr val="B80000"/>
                </a:solidFill>
              </a:rPr>
              <a:t>parameters</a:t>
            </a:r>
            <a:r>
              <a:rPr b="1" lang="en-US" sz="2800"/>
              <a:t> in case of </a:t>
            </a:r>
            <a:r>
              <a:rPr b="1" lang="en-US" sz="2800">
                <a:solidFill>
                  <a:srgbClr val="B80000"/>
                </a:solidFill>
              </a:rPr>
              <a:t>&gt;&gt;</a:t>
            </a:r>
            <a:r>
              <a:rPr b="1" lang="en-US" sz="2800"/>
              <a:t> and </a:t>
            </a:r>
            <a:r>
              <a:rPr b="1" lang="en-US" sz="2800">
                <a:solidFill>
                  <a:srgbClr val="B80000"/>
                </a:solidFill>
              </a:rPr>
              <a:t>&lt;&lt; </a:t>
            </a:r>
            <a:endParaRPr/>
          </a:p>
          <a:p>
            <a:pPr indent="-285750" lvl="1" marL="742950" rtl="0" algn="l">
              <a:spcBef>
                <a:spcPts val="480"/>
              </a:spcBef>
              <a:spcAft>
                <a:spcPts val="0"/>
              </a:spcAft>
              <a:buClr>
                <a:schemeClr val="dk1"/>
              </a:buClr>
              <a:buSzPts val="2400"/>
              <a:buFont typeface="Courier New"/>
              <a:buNone/>
            </a:pPr>
            <a:r>
              <a:rPr b="1" lang="en-US" sz="2400">
                <a:latin typeface="Courier New"/>
                <a:ea typeface="Courier New"/>
                <a:cs typeface="Courier New"/>
                <a:sym typeface="Courier New"/>
              </a:rPr>
              <a:t>Point cPoint;</a:t>
            </a:r>
            <a:endParaRPr/>
          </a:p>
          <a:p>
            <a:pPr indent="-285750" lvl="1" marL="742950" rtl="0" algn="l">
              <a:spcBef>
                <a:spcPts val="480"/>
              </a:spcBef>
              <a:spcAft>
                <a:spcPts val="0"/>
              </a:spcAft>
              <a:buClr>
                <a:schemeClr val="dk1"/>
              </a:buClr>
              <a:buSzPts val="2400"/>
              <a:buFont typeface="Courier New"/>
              <a:buNone/>
            </a:pPr>
            <a:r>
              <a:rPr b="1" lang="en-US" sz="2400">
                <a:latin typeface="Courier New"/>
                <a:ea typeface="Courier New"/>
                <a:cs typeface="Courier New"/>
                <a:sym typeface="Courier New"/>
              </a:rPr>
              <a:t>cin &gt;&gt; cPoint; </a:t>
            </a:r>
            <a:r>
              <a:rPr b="1" lang="en-US" sz="2000">
                <a:solidFill>
                  <a:srgbClr val="7F7F7F"/>
                </a:solidFill>
                <a:latin typeface="Courier New"/>
                <a:ea typeface="Courier New"/>
                <a:cs typeface="Courier New"/>
                <a:sym typeface="Courier New"/>
              </a:rPr>
              <a:t>// cin is first parameter and </a:t>
            </a:r>
            <a:endParaRPr/>
          </a:p>
          <a:p>
            <a:pPr indent="-285750" lvl="1" marL="742950" rtl="0" algn="l">
              <a:spcBef>
                <a:spcPts val="400"/>
              </a:spcBef>
              <a:spcAft>
                <a:spcPts val="0"/>
              </a:spcAft>
              <a:buClr>
                <a:srgbClr val="7F7F7F"/>
              </a:buClr>
              <a:buSzPts val="2000"/>
              <a:buFont typeface="Courier New"/>
              <a:buNone/>
            </a:pPr>
            <a:r>
              <a:rPr b="1" lang="en-US" sz="2000">
                <a:solidFill>
                  <a:srgbClr val="7F7F7F"/>
                </a:solidFill>
                <a:latin typeface="Courier New"/>
                <a:ea typeface="Courier New"/>
                <a:cs typeface="Courier New"/>
                <a:sym typeface="Courier New"/>
              </a:rPr>
              <a:t>			         // cPoint is second parameter</a:t>
            </a:r>
            <a:endParaRPr/>
          </a:p>
          <a:p>
            <a:pPr indent="-285750" lvl="1" marL="742950" rtl="0" algn="l">
              <a:spcBef>
                <a:spcPts val="400"/>
              </a:spcBef>
              <a:spcAft>
                <a:spcPts val="0"/>
              </a:spcAft>
              <a:buClr>
                <a:schemeClr val="dk1"/>
              </a:buClr>
              <a:buSzPts val="2000"/>
              <a:buFont typeface="Calibri"/>
              <a:buNone/>
            </a:pPr>
            <a:r>
              <a:t/>
            </a:r>
            <a:endParaRPr sz="2000"/>
          </a:p>
          <a:p>
            <a:pPr indent="-342900" lvl="0" marL="342900" rtl="0" algn="l">
              <a:spcBef>
                <a:spcPts val="560"/>
              </a:spcBef>
              <a:spcAft>
                <a:spcPts val="0"/>
              </a:spcAft>
              <a:buClr>
                <a:srgbClr val="2C14DE"/>
              </a:buClr>
              <a:buSzPts val="2800"/>
              <a:buChar char="•"/>
            </a:pPr>
            <a:r>
              <a:rPr b="1" lang="en-US" sz="2800">
                <a:solidFill>
                  <a:srgbClr val="2C14DE"/>
                </a:solidFill>
              </a:rPr>
              <a:t>Is</a:t>
            </a:r>
            <a:r>
              <a:rPr b="1" lang="en-US" sz="2800"/>
              <a:t> above statement (</a:t>
            </a:r>
            <a:r>
              <a:rPr b="1" lang="en-US" sz="2800">
                <a:solidFill>
                  <a:srgbClr val="2C14DE"/>
                </a:solidFill>
              </a:rPr>
              <a:t>cin &gt;&gt; cPoint</a:t>
            </a:r>
            <a:r>
              <a:rPr b="1" lang="en-US" sz="2800"/>
              <a:t>) </a:t>
            </a:r>
            <a:r>
              <a:rPr b="1" lang="en-US" sz="2800">
                <a:solidFill>
                  <a:srgbClr val="2C14DE"/>
                </a:solidFill>
              </a:rPr>
              <a:t>returning anything</a:t>
            </a:r>
            <a:r>
              <a:rPr b="1" lang="en-US" sz="2800"/>
              <a:t>? </a:t>
            </a:r>
            <a:endParaRPr b="1" sz="2400"/>
          </a:p>
        </p:txBody>
      </p:sp>
      <p:sp>
        <p:nvSpPr>
          <p:cNvPr id="690" name="Google Shape;690;p8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3"/>
          <p:cNvSpPr txBox="1"/>
          <p:nvPr>
            <p:ph type="title"/>
          </p:nvPr>
        </p:nvSpPr>
        <p:spPr>
          <a:xfrm>
            <a:off x="838200" y="0"/>
            <a:ext cx="8305800" cy="10363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B80000"/>
              </a:buClr>
              <a:buSzPct val="100000"/>
              <a:buFont typeface="Calibri"/>
              <a:buNone/>
            </a:pPr>
            <a:r>
              <a:rPr b="1" lang="en-US">
                <a:solidFill>
                  <a:srgbClr val="B80000"/>
                </a:solidFill>
              </a:rPr>
              <a:t>Overloading iostream operators &gt;&gt; and &lt;&lt;</a:t>
            </a:r>
            <a:endParaRPr/>
          </a:p>
        </p:txBody>
      </p:sp>
      <p:sp>
        <p:nvSpPr>
          <p:cNvPr id="696" name="Google Shape;696;p83"/>
          <p:cNvSpPr txBox="1"/>
          <p:nvPr>
            <p:ph idx="1" type="body"/>
          </p:nvPr>
        </p:nvSpPr>
        <p:spPr>
          <a:xfrm>
            <a:off x="0" y="1143000"/>
            <a:ext cx="9144000" cy="55626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B80000"/>
              </a:buClr>
              <a:buSzPct val="100000"/>
              <a:buChar char="•"/>
            </a:pPr>
            <a:r>
              <a:rPr b="1" lang="en-US">
                <a:solidFill>
                  <a:srgbClr val="B80000"/>
                </a:solidFill>
              </a:rPr>
              <a:t>Is</a:t>
            </a:r>
            <a:r>
              <a:rPr lang="en-US">
                <a:solidFill>
                  <a:srgbClr val="B80000"/>
                </a:solidFill>
              </a:rPr>
              <a:t> </a:t>
            </a:r>
            <a:r>
              <a:rPr lang="en-US"/>
              <a:t>above </a:t>
            </a:r>
            <a:r>
              <a:rPr b="1" lang="en-US">
                <a:solidFill>
                  <a:srgbClr val="B80000"/>
                </a:solidFill>
              </a:rPr>
              <a:t>statement</a:t>
            </a:r>
            <a:r>
              <a:rPr lang="en-US">
                <a:solidFill>
                  <a:srgbClr val="B80000"/>
                </a:solidFill>
              </a:rPr>
              <a:t> </a:t>
            </a:r>
            <a:r>
              <a:rPr lang="en-US"/>
              <a:t>(</a:t>
            </a:r>
            <a:r>
              <a:rPr b="1" lang="en-US">
                <a:solidFill>
                  <a:srgbClr val="B80000"/>
                </a:solidFill>
              </a:rPr>
              <a:t>cin &gt;&gt; cPoint</a:t>
            </a:r>
            <a:r>
              <a:rPr lang="en-US"/>
              <a:t>) </a:t>
            </a:r>
            <a:r>
              <a:rPr b="1" lang="en-US">
                <a:solidFill>
                  <a:srgbClr val="B80000"/>
                </a:solidFill>
              </a:rPr>
              <a:t>returning anything</a:t>
            </a:r>
            <a:r>
              <a:rPr lang="en-US"/>
              <a:t>?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It is </a:t>
            </a:r>
            <a:r>
              <a:rPr b="1" lang="en-US">
                <a:solidFill>
                  <a:srgbClr val="2C14DE"/>
                </a:solidFill>
              </a:rPr>
              <a:t>returning</a:t>
            </a:r>
            <a:r>
              <a:rPr lang="en-US">
                <a:solidFill>
                  <a:srgbClr val="2C14DE"/>
                </a:solidFill>
              </a:rPr>
              <a:t> </a:t>
            </a:r>
            <a:r>
              <a:rPr b="1" lang="en-US">
                <a:solidFill>
                  <a:srgbClr val="2C14DE"/>
                </a:solidFill>
              </a:rPr>
              <a:t>reference </a:t>
            </a:r>
            <a:r>
              <a:rPr b="1" lang="en-US"/>
              <a:t>of </a:t>
            </a:r>
            <a:r>
              <a:rPr b="1" lang="en-US">
                <a:solidFill>
                  <a:srgbClr val="2C14DE"/>
                </a:solidFill>
              </a:rPr>
              <a:t>iostream object</a:t>
            </a:r>
            <a:r>
              <a:rPr lang="en-US"/>
              <a:t>, thus in above </a:t>
            </a:r>
            <a:r>
              <a:rPr b="1" lang="en-US">
                <a:solidFill>
                  <a:srgbClr val="2C14DE"/>
                </a:solidFill>
              </a:rPr>
              <a:t>statement</a:t>
            </a:r>
            <a:r>
              <a:rPr lang="en-US">
                <a:solidFill>
                  <a:srgbClr val="2C14DE"/>
                </a:solidFill>
              </a:rPr>
              <a:t> </a:t>
            </a:r>
            <a:r>
              <a:rPr lang="en-US"/>
              <a:t>the </a:t>
            </a:r>
            <a:r>
              <a:rPr b="1" lang="en-US"/>
              <a:t>cin</a:t>
            </a:r>
            <a:r>
              <a:rPr lang="en-US"/>
              <a:t> reference is returned that can be further used for </a:t>
            </a:r>
            <a:endParaRPr/>
          </a:p>
          <a:p>
            <a:pPr indent="-285750" lvl="1" marL="742950" rtl="0" algn="l">
              <a:spcBef>
                <a:spcPts val="518"/>
              </a:spcBef>
              <a:spcAft>
                <a:spcPts val="0"/>
              </a:spcAft>
              <a:buClr>
                <a:schemeClr val="dk1"/>
              </a:buClr>
              <a:buSzPct val="100000"/>
              <a:buFont typeface="Calibri"/>
              <a:buNone/>
            </a:pPr>
            <a:r>
              <a:rPr b="1" lang="en-US"/>
              <a:t>Point cPoint1, cPoint2;</a:t>
            </a:r>
            <a:endParaRPr/>
          </a:p>
          <a:p>
            <a:pPr indent="-285750" lvl="1" marL="742950" rtl="0" algn="l">
              <a:spcBef>
                <a:spcPts val="518"/>
              </a:spcBef>
              <a:spcAft>
                <a:spcPts val="0"/>
              </a:spcAft>
              <a:buClr>
                <a:schemeClr val="dk1"/>
              </a:buClr>
              <a:buSzPct val="100000"/>
              <a:buFont typeface="Calibri"/>
              <a:buNone/>
            </a:pPr>
            <a:r>
              <a:rPr b="1" lang="en-US"/>
              <a:t>cin &gt;&gt; cPoint1 &gt;&gt; cPoint2;</a:t>
            </a:r>
            <a:endParaRPr/>
          </a:p>
          <a:p>
            <a:pPr indent="-285750" lvl="1" marL="742950" rtl="0" algn="l">
              <a:spcBef>
                <a:spcPts val="592"/>
              </a:spcBef>
              <a:spcAft>
                <a:spcPts val="0"/>
              </a:spcAft>
              <a:buClr>
                <a:schemeClr val="dk1"/>
              </a:buClr>
              <a:buSzPct val="100000"/>
              <a:buFont typeface="Calibri"/>
              <a:buNone/>
            </a:pPr>
            <a:r>
              <a:t/>
            </a:r>
            <a:endParaRPr sz="3200"/>
          </a:p>
          <a:p>
            <a:pPr indent="-342900" lvl="0" marL="342900" rtl="0" algn="l">
              <a:spcBef>
                <a:spcPts val="592"/>
              </a:spcBef>
              <a:spcAft>
                <a:spcPts val="0"/>
              </a:spcAft>
              <a:buClr>
                <a:schemeClr val="dk1"/>
              </a:buClr>
              <a:buSzPct val="100000"/>
              <a:buChar char="•"/>
            </a:pPr>
            <a:r>
              <a:rPr lang="en-US"/>
              <a:t>In above statement (</a:t>
            </a:r>
            <a:r>
              <a:rPr b="1" lang="en-US">
                <a:solidFill>
                  <a:srgbClr val="2C14DE"/>
                </a:solidFill>
              </a:rPr>
              <a:t>cin &gt;&gt; cPoint1</a:t>
            </a:r>
            <a:r>
              <a:rPr lang="en-US"/>
              <a:t>) </a:t>
            </a:r>
            <a:r>
              <a:rPr b="1" lang="en-US"/>
              <a:t>returns a reference </a:t>
            </a:r>
            <a:r>
              <a:rPr lang="en-US"/>
              <a:t>of </a:t>
            </a:r>
            <a:r>
              <a:rPr b="1" lang="en-US">
                <a:solidFill>
                  <a:srgbClr val="2C14DE"/>
                </a:solidFill>
              </a:rPr>
              <a:t>cin</a:t>
            </a:r>
            <a:r>
              <a:rPr lang="en-US">
                <a:solidFill>
                  <a:srgbClr val="2C14DE"/>
                </a:solidFill>
              </a:rPr>
              <a:t> </a:t>
            </a:r>
            <a:r>
              <a:rPr lang="en-US"/>
              <a:t>which is </a:t>
            </a:r>
            <a:r>
              <a:rPr b="1" lang="en-US">
                <a:solidFill>
                  <a:srgbClr val="008000"/>
                </a:solidFill>
              </a:rPr>
              <a:t>further used for </a:t>
            </a:r>
            <a:r>
              <a:rPr lang="en-US"/>
              <a:t>( </a:t>
            </a:r>
            <a:r>
              <a:rPr b="1" lang="en-US">
                <a:solidFill>
                  <a:srgbClr val="2C14DE"/>
                </a:solidFill>
              </a:rPr>
              <a:t>cin &gt;&gt; cPoint2</a:t>
            </a:r>
            <a:r>
              <a:rPr lang="en-US"/>
              <a:t>) </a:t>
            </a:r>
            <a:endParaRPr/>
          </a:p>
        </p:txBody>
      </p:sp>
      <p:sp>
        <p:nvSpPr>
          <p:cNvPr id="697" name="Google Shape;697;p83"/>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12328f94be7_0_0"/>
          <p:cNvSpPr txBox="1"/>
          <p:nvPr>
            <p:ph type="title"/>
          </p:nvPr>
        </p:nvSpPr>
        <p:spPr>
          <a:xfrm>
            <a:off x="990600" y="0"/>
            <a:ext cx="8153400" cy="82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04" name="Google Shape;704;g12328f94be7_0_0"/>
          <p:cNvSpPr txBox="1"/>
          <p:nvPr>
            <p:ph idx="1" type="body"/>
          </p:nvPr>
        </p:nvSpPr>
        <p:spPr>
          <a:xfrm>
            <a:off x="0" y="1143000"/>
            <a:ext cx="9144000" cy="563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g12328f94be7_0_6"/>
          <p:cNvSpPr txBox="1"/>
          <p:nvPr>
            <p:ph type="title"/>
          </p:nvPr>
        </p:nvSpPr>
        <p:spPr>
          <a:xfrm>
            <a:off x="990600" y="0"/>
            <a:ext cx="8153400" cy="82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1" name="Google Shape;711;g12328f94be7_0_6"/>
          <p:cNvSpPr txBox="1"/>
          <p:nvPr>
            <p:ph idx="1" type="body"/>
          </p:nvPr>
        </p:nvSpPr>
        <p:spPr>
          <a:xfrm>
            <a:off x="0" y="1143000"/>
            <a:ext cx="9144000" cy="563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12328f94be7_0_12"/>
          <p:cNvSpPr txBox="1"/>
          <p:nvPr>
            <p:ph type="title"/>
          </p:nvPr>
        </p:nvSpPr>
        <p:spPr>
          <a:xfrm>
            <a:off x="990600" y="0"/>
            <a:ext cx="8153400" cy="82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8" name="Google Shape;718;g12328f94be7_0_12"/>
          <p:cNvSpPr txBox="1"/>
          <p:nvPr>
            <p:ph idx="1" type="body"/>
          </p:nvPr>
        </p:nvSpPr>
        <p:spPr>
          <a:xfrm>
            <a:off x="0" y="1143000"/>
            <a:ext cx="9144000" cy="563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4"/>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800"/>
              <a:buFont typeface="Calibri"/>
              <a:buNone/>
            </a:pPr>
            <a:r>
              <a:rPr b="1" lang="en-US" sz="4800">
                <a:solidFill>
                  <a:srgbClr val="B80000"/>
                </a:solidFill>
              </a:rPr>
              <a:t>Data Conversion	</a:t>
            </a:r>
            <a:endParaRPr/>
          </a:p>
        </p:txBody>
      </p:sp>
      <p:sp>
        <p:nvSpPr>
          <p:cNvPr id="725" name="Google Shape;725;p84"/>
          <p:cNvSpPr txBox="1"/>
          <p:nvPr>
            <p:ph idx="1" type="body"/>
          </p:nvPr>
        </p:nvSpPr>
        <p:spPr>
          <a:xfrm>
            <a:off x="39756" y="1219200"/>
            <a:ext cx="9104244"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Conversion</a:t>
            </a:r>
            <a:r>
              <a:rPr lang="en-US" sz="2800"/>
              <a:t> between </a:t>
            </a:r>
            <a:r>
              <a:rPr b="1" lang="en-US" sz="2800">
                <a:solidFill>
                  <a:srgbClr val="2C14DE"/>
                </a:solidFill>
              </a:rPr>
              <a:t>basic types</a:t>
            </a:r>
            <a:endParaRPr/>
          </a:p>
          <a:p>
            <a:pPr indent="-342900" lvl="0" marL="342900" rtl="0" algn="l">
              <a:spcBef>
                <a:spcPts val="560"/>
              </a:spcBef>
              <a:spcAft>
                <a:spcPts val="0"/>
              </a:spcAft>
              <a:buClr>
                <a:schemeClr val="dk1"/>
              </a:buClr>
              <a:buSzPts val="2800"/>
              <a:buChar char="•"/>
            </a:pPr>
            <a:r>
              <a:rPr b="1" lang="en-US" sz="2800"/>
              <a:t>Conversion</a:t>
            </a:r>
            <a:r>
              <a:rPr lang="en-US" sz="2800"/>
              <a:t> between </a:t>
            </a:r>
            <a:r>
              <a:rPr b="1" lang="en-US" sz="2800">
                <a:solidFill>
                  <a:srgbClr val="2C14DE"/>
                </a:solidFill>
              </a:rPr>
              <a:t>Objects</a:t>
            </a:r>
            <a:r>
              <a:rPr lang="en-US" sz="2800">
                <a:solidFill>
                  <a:srgbClr val="2C14DE"/>
                </a:solidFill>
              </a:rPr>
              <a:t> </a:t>
            </a:r>
            <a:r>
              <a:rPr lang="en-US" sz="2800"/>
              <a:t>and </a:t>
            </a:r>
            <a:r>
              <a:rPr b="1" lang="en-US" sz="2800">
                <a:solidFill>
                  <a:srgbClr val="2C14DE"/>
                </a:solidFill>
              </a:rPr>
              <a:t>basic types</a:t>
            </a:r>
            <a:endParaRPr/>
          </a:p>
          <a:p>
            <a:pPr indent="-342900" lvl="0" marL="342900" rtl="0" algn="l">
              <a:spcBef>
                <a:spcPts val="560"/>
              </a:spcBef>
              <a:spcAft>
                <a:spcPts val="0"/>
              </a:spcAft>
              <a:buClr>
                <a:schemeClr val="dk1"/>
              </a:buClr>
              <a:buSzPts val="2800"/>
              <a:buChar char="•"/>
            </a:pPr>
            <a:r>
              <a:rPr b="1" lang="en-US" sz="2800"/>
              <a:t>Conversion</a:t>
            </a:r>
            <a:r>
              <a:rPr lang="en-US" sz="2800"/>
              <a:t> between </a:t>
            </a:r>
            <a:r>
              <a:rPr b="1" lang="en-US" sz="2800">
                <a:solidFill>
                  <a:srgbClr val="2C14DE"/>
                </a:solidFill>
              </a:rPr>
              <a:t>Objects</a:t>
            </a:r>
            <a:r>
              <a:rPr lang="en-US" sz="2800">
                <a:solidFill>
                  <a:srgbClr val="2C14DE"/>
                </a:solidFill>
              </a:rPr>
              <a:t> </a:t>
            </a:r>
            <a:r>
              <a:rPr lang="en-US" sz="2800"/>
              <a:t>of </a:t>
            </a:r>
            <a:r>
              <a:rPr b="1" lang="en-US" sz="2800">
                <a:solidFill>
                  <a:srgbClr val="2C14DE"/>
                </a:solidFill>
              </a:rPr>
              <a:t>different classes</a:t>
            </a:r>
            <a:endParaRPr/>
          </a:p>
        </p:txBody>
      </p:sp>
      <p:sp>
        <p:nvSpPr>
          <p:cNvPr id="726" name="Google Shape;726;p8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5"/>
          <p:cNvSpPr txBox="1"/>
          <p:nvPr>
            <p:ph type="title"/>
          </p:nvPr>
        </p:nvSpPr>
        <p:spPr>
          <a:xfrm>
            <a:off x="914400" y="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Conversion b/w Basic Types</a:t>
            </a:r>
            <a:endParaRPr/>
          </a:p>
        </p:txBody>
      </p:sp>
      <p:sp>
        <p:nvSpPr>
          <p:cNvPr id="732" name="Google Shape;732;p85"/>
          <p:cNvSpPr txBox="1"/>
          <p:nvPr>
            <p:ph idx="1" type="body"/>
          </p:nvPr>
        </p:nvSpPr>
        <p:spPr>
          <a:xfrm>
            <a:off x="0" y="1143000"/>
            <a:ext cx="89154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we use </a:t>
            </a:r>
            <a:r>
              <a:rPr b="1" lang="en-US">
                <a:solidFill>
                  <a:srgbClr val="B80000"/>
                </a:solidFill>
              </a:rPr>
              <a:t>two different Types</a:t>
            </a:r>
            <a:r>
              <a:rPr lang="en-US"/>
              <a:t>:</a:t>
            </a:r>
            <a:endParaRPr/>
          </a:p>
          <a:p>
            <a:pPr indent="0" lvl="0" marL="0" rtl="0" algn="l">
              <a:spcBef>
                <a:spcPts val="560"/>
              </a:spcBef>
              <a:spcAft>
                <a:spcPts val="0"/>
              </a:spcAft>
              <a:buClr>
                <a:schemeClr val="dk1"/>
              </a:buClr>
              <a:buSzPts val="2800"/>
              <a:buNone/>
            </a:pPr>
            <a:r>
              <a:rPr lang="en-US" sz="2800"/>
              <a:t>     </a:t>
            </a:r>
            <a:r>
              <a:rPr b="1" lang="en-US" sz="2400">
                <a:solidFill>
                  <a:srgbClr val="2C14DE"/>
                </a:solidFill>
                <a:latin typeface="Consolas"/>
                <a:ea typeface="Consolas"/>
                <a:cs typeface="Consolas"/>
                <a:sym typeface="Consolas"/>
              </a:rPr>
              <a:t>intvar=floatvar</a:t>
            </a:r>
            <a:r>
              <a:rPr b="1" lang="en-US" sz="2400">
                <a:latin typeface="Consolas"/>
                <a:ea typeface="Consolas"/>
                <a:cs typeface="Consolas"/>
                <a:sym typeface="Consolas"/>
              </a:rPr>
              <a:t>;</a:t>
            </a:r>
            <a:r>
              <a:rPr lang="en-US" sz="2400">
                <a:latin typeface="Consolas"/>
                <a:ea typeface="Consolas"/>
                <a:cs typeface="Consolas"/>
                <a:sym typeface="Consolas"/>
              </a:rPr>
              <a:t> </a:t>
            </a:r>
            <a:r>
              <a:rPr lang="en-US" sz="2800">
                <a:solidFill>
                  <a:srgbClr val="FF0000"/>
                </a:solidFill>
              </a:rPr>
              <a:t>//the compiler calls a special routine 			      // that converts this value from 				      // floating point format to integer 				      // format.</a:t>
            </a:r>
            <a:endParaRPr/>
          </a:p>
          <a:p>
            <a:pPr indent="-165100" lvl="0" marL="342900" rtl="0" algn="l">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US" sz="2800"/>
              <a:t>There are </a:t>
            </a:r>
            <a:r>
              <a:rPr b="1" lang="en-US" sz="2800">
                <a:solidFill>
                  <a:srgbClr val="2C14DE"/>
                </a:solidFill>
              </a:rPr>
              <a:t>many such conversion routines</a:t>
            </a:r>
            <a:r>
              <a:rPr b="1" lang="en-US" sz="2800"/>
              <a:t> </a:t>
            </a:r>
            <a:r>
              <a:rPr lang="en-US" sz="2800"/>
              <a:t>build in C++ compiler and </a:t>
            </a:r>
            <a:r>
              <a:rPr b="1" lang="en-US" sz="2800">
                <a:solidFill>
                  <a:srgbClr val="2C14DE"/>
                </a:solidFill>
              </a:rPr>
              <a:t>called upon </a:t>
            </a:r>
            <a:r>
              <a:rPr lang="en-US" sz="2800"/>
              <a:t>when </a:t>
            </a:r>
            <a:r>
              <a:rPr b="1" lang="en-US" sz="2800">
                <a:solidFill>
                  <a:srgbClr val="2C14DE"/>
                </a:solidFill>
              </a:rPr>
              <a:t>any such conversion </a:t>
            </a:r>
            <a:r>
              <a:rPr lang="en-US" sz="2800"/>
              <a:t>is </a:t>
            </a:r>
            <a:r>
              <a:rPr b="1" lang="en-US" sz="2800">
                <a:solidFill>
                  <a:srgbClr val="2C14DE"/>
                </a:solidFill>
              </a:rPr>
              <a:t>required</a:t>
            </a:r>
            <a:r>
              <a:rPr lang="en-US" sz="2800"/>
              <a:t>.</a:t>
            </a:r>
            <a:endParaRPr/>
          </a:p>
        </p:txBody>
      </p:sp>
      <p:sp>
        <p:nvSpPr>
          <p:cNvPr id="733" name="Google Shape;733;p8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6"/>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4400"/>
              <a:buFont typeface="Calibri"/>
              <a:buNone/>
            </a:pPr>
            <a:r>
              <a:rPr b="1" lang="en-US">
                <a:solidFill>
                  <a:srgbClr val="B80000"/>
                </a:solidFill>
              </a:rPr>
              <a:t>Explicit Conversion</a:t>
            </a:r>
            <a:endParaRPr/>
          </a:p>
        </p:txBody>
      </p:sp>
      <p:sp>
        <p:nvSpPr>
          <p:cNvPr id="739" name="Google Shape;739;p86"/>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80000"/>
              </a:buClr>
              <a:buSzPts val="3200"/>
              <a:buChar char="•"/>
            </a:pPr>
            <a:r>
              <a:rPr b="1" lang="en-US">
                <a:solidFill>
                  <a:srgbClr val="B80000"/>
                </a:solidFill>
              </a:rPr>
              <a:t>if we want to force compiler to convert data from one native type to other</a:t>
            </a:r>
            <a:r>
              <a:rPr lang="en-US"/>
              <a:t>, we can use </a:t>
            </a:r>
            <a:r>
              <a:rPr b="1" lang="en-US">
                <a:solidFill>
                  <a:srgbClr val="2C14DE"/>
                </a:solidFill>
              </a:rPr>
              <a:t>explicit casting, </a:t>
            </a:r>
            <a:r>
              <a:rPr lang="en-US"/>
              <a:t>	</a:t>
            </a:r>
            <a:r>
              <a:rPr b="1" lang="en-US" sz="2400">
                <a:solidFill>
                  <a:srgbClr val="008000"/>
                </a:solidFill>
                <a:latin typeface="Courier New"/>
                <a:ea typeface="Courier New"/>
                <a:cs typeface="Courier New"/>
                <a:sym typeface="Courier New"/>
              </a:rPr>
              <a:t>intvar=int(floatvar)</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560"/>
              </a:spcBef>
              <a:spcAft>
                <a:spcPts val="0"/>
              </a:spcAft>
              <a:buClr>
                <a:schemeClr val="dk1"/>
              </a:buClr>
              <a:buSzPts val="2800"/>
              <a:buChar char="•"/>
            </a:pPr>
            <a:r>
              <a:rPr lang="en-US" sz="2800"/>
              <a:t>it is </a:t>
            </a:r>
            <a:r>
              <a:rPr b="1" lang="en-US" sz="2800">
                <a:solidFill>
                  <a:srgbClr val="2C14DE"/>
                </a:solidFill>
              </a:rPr>
              <a:t>obvious</a:t>
            </a:r>
            <a:r>
              <a:rPr lang="en-US" sz="2800"/>
              <a:t> in </a:t>
            </a:r>
            <a:r>
              <a:rPr b="1" lang="en-US" sz="2800">
                <a:solidFill>
                  <a:srgbClr val="2C14DE"/>
                </a:solidFill>
              </a:rPr>
              <a:t>listing</a:t>
            </a:r>
            <a:r>
              <a:rPr lang="en-US" sz="2800"/>
              <a:t> that </a:t>
            </a:r>
            <a:r>
              <a:rPr b="1" lang="en-US" sz="2800">
                <a:solidFill>
                  <a:srgbClr val="2C14DE"/>
                </a:solidFill>
              </a:rPr>
              <a:t>int( ) conversion function </a:t>
            </a:r>
            <a:r>
              <a:rPr lang="en-US" sz="2800"/>
              <a:t>will convert from </a:t>
            </a:r>
            <a:r>
              <a:rPr b="1" lang="en-US" sz="2800">
                <a:solidFill>
                  <a:srgbClr val="2C14DE"/>
                </a:solidFill>
              </a:rPr>
              <a:t>float to int</a:t>
            </a:r>
            <a:r>
              <a:rPr lang="en-US" sz="2800"/>
              <a:t>.</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Char char="•"/>
            </a:pPr>
            <a:r>
              <a:rPr lang="en-US" sz="2800"/>
              <a:t>This </a:t>
            </a:r>
            <a:r>
              <a:rPr b="1" lang="en-US" sz="2800" u="sng">
                <a:solidFill>
                  <a:srgbClr val="2C14DE"/>
                </a:solidFill>
              </a:rPr>
              <a:t>explicit conversion uses same build in routines</a:t>
            </a:r>
            <a:r>
              <a:rPr lang="en-US" sz="2800"/>
              <a:t>.</a:t>
            </a:r>
            <a:endParaRPr sz="2800"/>
          </a:p>
        </p:txBody>
      </p:sp>
      <p:sp>
        <p:nvSpPr>
          <p:cNvPr id="740" name="Google Shape;740;p86"/>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4294967295" type="title"/>
          </p:nvPr>
        </p:nvSpPr>
        <p:spPr>
          <a:xfrm>
            <a:off x="0" y="0"/>
            <a:ext cx="9144755" cy="1112519"/>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latin typeface="Calibri"/>
                <a:ea typeface="Calibri"/>
                <a:cs typeface="Calibri"/>
                <a:sym typeface="Calibri"/>
              </a:rPr>
              <a:t>Overload as Member or Non-Member Function</a:t>
            </a:r>
            <a:endParaRPr/>
          </a:p>
        </p:txBody>
      </p:sp>
      <p:sp>
        <p:nvSpPr>
          <p:cNvPr id="145" name="Google Shape;145;p9"/>
          <p:cNvSpPr txBox="1"/>
          <p:nvPr>
            <p:ph idx="4294967295" type="body"/>
          </p:nvPr>
        </p:nvSpPr>
        <p:spPr>
          <a:xfrm>
            <a:off x="76200" y="1219200"/>
            <a:ext cx="89154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US" sz="2800"/>
              <a:t>If it is a </a:t>
            </a:r>
            <a:r>
              <a:rPr b="1" i="1" lang="en-US" sz="2800">
                <a:solidFill>
                  <a:srgbClr val="D20000"/>
                </a:solidFill>
              </a:rPr>
              <a:t>unary operator</a:t>
            </a:r>
            <a:r>
              <a:rPr lang="en-US" sz="2800"/>
              <a:t>, implement it as a </a:t>
            </a:r>
            <a:r>
              <a:rPr b="1" i="1" lang="en-US" sz="2800">
                <a:solidFill>
                  <a:srgbClr val="2C14DE"/>
                </a:solidFill>
              </a:rPr>
              <a:t>member</a:t>
            </a:r>
            <a:r>
              <a:rPr b="1" lang="en-US" sz="2800">
                <a:solidFill>
                  <a:srgbClr val="2C14DE"/>
                </a:solidFill>
              </a:rPr>
              <a:t> function</a:t>
            </a:r>
            <a:r>
              <a:rPr lang="en-US" sz="2800"/>
              <a:t>.</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US" sz="2800"/>
              <a:t>If a </a:t>
            </a:r>
            <a:r>
              <a:rPr b="1" lang="en-US" sz="2800">
                <a:solidFill>
                  <a:srgbClr val="C00000"/>
                </a:solidFill>
              </a:rPr>
              <a:t>binary operator </a:t>
            </a:r>
            <a:r>
              <a:rPr b="1" lang="en-US" sz="2800"/>
              <a:t>treats</a:t>
            </a:r>
            <a:r>
              <a:rPr lang="en-US" sz="2800"/>
              <a:t> </a:t>
            </a:r>
            <a:r>
              <a:rPr b="1" i="1" lang="en-US" sz="2800">
                <a:solidFill>
                  <a:srgbClr val="2C14DE"/>
                </a:solidFill>
              </a:rPr>
              <a:t>both operands equally</a:t>
            </a:r>
            <a:r>
              <a:rPr lang="en-US" sz="2800"/>
              <a:t> (it leaves them unchanged), implement this operator as a </a:t>
            </a:r>
            <a:r>
              <a:rPr b="1" i="1" lang="en-US" sz="2800">
                <a:solidFill>
                  <a:srgbClr val="2C14DE"/>
                </a:solidFill>
              </a:rPr>
              <a:t>non-member</a:t>
            </a:r>
            <a:r>
              <a:rPr b="1" lang="en-US" sz="2800">
                <a:solidFill>
                  <a:srgbClr val="2C14DE"/>
                </a:solidFill>
              </a:rPr>
              <a:t> function</a:t>
            </a:r>
            <a:r>
              <a:rPr lang="en-US" sz="2800"/>
              <a:t>.</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US" sz="2800"/>
              <a:t>If </a:t>
            </a:r>
            <a:r>
              <a:rPr b="1" lang="en-US" sz="2800">
                <a:solidFill>
                  <a:srgbClr val="C00000"/>
                </a:solidFill>
              </a:rPr>
              <a:t>a binary operator </a:t>
            </a:r>
            <a:r>
              <a:rPr b="1" lang="en-US" sz="2800">
                <a:solidFill>
                  <a:srgbClr val="2C14DE"/>
                </a:solidFill>
              </a:rPr>
              <a:t>does </a:t>
            </a:r>
            <a:r>
              <a:rPr b="1" i="1" lang="en-US" sz="2800">
                <a:solidFill>
                  <a:srgbClr val="2C14DE"/>
                </a:solidFill>
              </a:rPr>
              <a:t>not</a:t>
            </a:r>
            <a:r>
              <a:rPr b="1" lang="en-US" sz="2800">
                <a:solidFill>
                  <a:srgbClr val="2C14DE"/>
                </a:solidFill>
              </a:rPr>
              <a:t> treat both </a:t>
            </a:r>
            <a:r>
              <a:rPr lang="en-US" sz="2800"/>
              <a:t>of its operands </a:t>
            </a:r>
            <a:r>
              <a:rPr b="1" i="1" lang="en-US" sz="2800">
                <a:solidFill>
                  <a:srgbClr val="2C14DE"/>
                </a:solidFill>
              </a:rPr>
              <a:t>equally</a:t>
            </a:r>
            <a:r>
              <a:rPr lang="en-US" sz="2800"/>
              <a:t> (usually it will change its left operand), it might be useful to make it a </a:t>
            </a:r>
            <a:r>
              <a:rPr b="1" i="1" lang="en-US" sz="2800">
                <a:solidFill>
                  <a:srgbClr val="2C14DE"/>
                </a:solidFill>
              </a:rPr>
              <a:t>member</a:t>
            </a:r>
            <a:r>
              <a:rPr b="1" lang="en-US" sz="2800">
                <a:solidFill>
                  <a:srgbClr val="2C14DE"/>
                </a:solidFill>
              </a:rPr>
              <a:t> function of its left operand’s type</a:t>
            </a:r>
            <a:endParaRPr sz="2800">
              <a:latin typeface="Calibri"/>
              <a:ea typeface="Calibri"/>
              <a:cs typeface="Calibri"/>
              <a:sym typeface="Calibri"/>
            </a:endParaRPr>
          </a:p>
        </p:txBody>
      </p:sp>
      <p:sp>
        <p:nvSpPr>
          <p:cNvPr id="146" name="Google Shape;146;p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7"/>
          <p:cNvSpPr txBox="1"/>
          <p:nvPr>
            <p:ph type="title"/>
          </p:nvPr>
        </p:nvSpPr>
        <p:spPr>
          <a:xfrm>
            <a:off x="76200" y="0"/>
            <a:ext cx="9067800" cy="1036319"/>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B80000"/>
              </a:buClr>
              <a:buSzPts val="3600"/>
              <a:buFont typeface="Calibri"/>
              <a:buNone/>
            </a:pPr>
            <a:r>
              <a:rPr b="1" lang="en-US" sz="3600">
                <a:solidFill>
                  <a:srgbClr val="B80000"/>
                </a:solidFill>
              </a:rPr>
              <a:t>Conversion Between Objects and Basic Types</a:t>
            </a:r>
            <a:endParaRPr/>
          </a:p>
        </p:txBody>
      </p:sp>
      <p:sp>
        <p:nvSpPr>
          <p:cNvPr id="746" name="Google Shape;746;p87"/>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000"/>
              <a:buChar char="•"/>
            </a:pPr>
            <a:r>
              <a:rPr lang="en-US" sz="3000"/>
              <a:t>To convert from a </a:t>
            </a:r>
            <a:r>
              <a:rPr b="1" lang="en-US" sz="3000">
                <a:solidFill>
                  <a:srgbClr val="2C14DE"/>
                </a:solidFill>
              </a:rPr>
              <a:t>basic type </a:t>
            </a:r>
            <a:r>
              <a:rPr lang="en-US" sz="3000"/>
              <a:t>( i.e., </a:t>
            </a:r>
            <a:r>
              <a:rPr b="1" i="1" lang="en-US" sz="3000"/>
              <a:t>float</a:t>
            </a:r>
            <a:r>
              <a:rPr lang="en-US" sz="3000"/>
              <a:t>) to </a:t>
            </a:r>
            <a:r>
              <a:rPr b="1" lang="en-US" sz="3000">
                <a:solidFill>
                  <a:srgbClr val="2C14DE"/>
                </a:solidFill>
              </a:rPr>
              <a:t>object types</a:t>
            </a:r>
            <a:r>
              <a:rPr lang="en-US" sz="3000"/>
              <a:t> (i.e., </a:t>
            </a:r>
            <a:r>
              <a:rPr b="1" i="1" lang="en-US" sz="3000"/>
              <a:t>Distance</a:t>
            </a:r>
            <a:r>
              <a:rPr lang="en-US" sz="3000"/>
              <a:t>), </a:t>
            </a:r>
            <a:r>
              <a:rPr b="1" lang="en-US" sz="3000">
                <a:solidFill>
                  <a:srgbClr val="D20000"/>
                </a:solidFill>
              </a:rPr>
              <a:t>we use a constructor with one argument</a:t>
            </a:r>
            <a:r>
              <a:rPr lang="en-US" sz="3000"/>
              <a:t>.</a:t>
            </a:r>
            <a:endParaRPr/>
          </a:p>
          <a:p>
            <a:pPr indent="-342900" lvl="0" marL="342900" rtl="0" algn="l">
              <a:spcBef>
                <a:spcPts val="640"/>
              </a:spcBef>
              <a:spcAft>
                <a:spcPts val="0"/>
              </a:spcAft>
              <a:buClr>
                <a:srgbClr val="2C14DE"/>
              </a:buClr>
              <a:buSzPts val="3200"/>
              <a:buFont typeface="Arial"/>
              <a:buNone/>
            </a:pPr>
            <a:r>
              <a:rPr i="1" lang="en-US">
                <a:solidFill>
                  <a:srgbClr val="2C14DE"/>
                </a:solidFill>
              </a:rPr>
              <a:t>		</a:t>
            </a:r>
            <a:r>
              <a:rPr b="1" lang="en-US" sz="2400">
                <a:solidFill>
                  <a:srgbClr val="2C14DE"/>
                </a:solidFill>
                <a:latin typeface="Consolas"/>
                <a:ea typeface="Consolas"/>
                <a:cs typeface="Consolas"/>
                <a:sym typeface="Consolas"/>
              </a:rPr>
              <a:t>Distance(float meters){ }</a:t>
            </a:r>
            <a:endParaRPr b="1" sz="2400">
              <a:solidFill>
                <a:srgbClr val="2C14DE"/>
              </a:solidFill>
              <a:latin typeface="Consolas"/>
              <a:ea typeface="Consolas"/>
              <a:cs typeface="Consolas"/>
              <a:sym typeface="Consolas"/>
            </a:endParaRPr>
          </a:p>
          <a:p>
            <a:pPr indent="-139700" lvl="0" marL="342900" rtl="0" algn="l">
              <a:spcBef>
                <a:spcPts val="640"/>
              </a:spcBef>
              <a:spcAft>
                <a:spcPts val="0"/>
              </a:spcAft>
              <a:buClr>
                <a:schemeClr val="dk1"/>
              </a:buClr>
              <a:buSzPts val="3200"/>
              <a:buNone/>
            </a:pPr>
            <a:r>
              <a:t/>
            </a:r>
            <a:endParaRPr/>
          </a:p>
          <a:p>
            <a:pPr indent="-342900" lvl="0" marL="342900" rtl="0" algn="just">
              <a:spcBef>
                <a:spcPts val="600"/>
              </a:spcBef>
              <a:spcAft>
                <a:spcPts val="0"/>
              </a:spcAft>
              <a:buClr>
                <a:schemeClr val="dk1"/>
              </a:buClr>
              <a:buSzPts val="3000"/>
              <a:buChar char="•"/>
            </a:pPr>
            <a:r>
              <a:rPr lang="en-US" sz="3000"/>
              <a:t>This </a:t>
            </a:r>
            <a:r>
              <a:rPr b="1" lang="en-US" sz="3000">
                <a:solidFill>
                  <a:srgbClr val="2C14DE"/>
                </a:solidFill>
              </a:rPr>
              <a:t>function</a:t>
            </a:r>
            <a:r>
              <a:rPr lang="en-US" sz="3000">
                <a:solidFill>
                  <a:srgbClr val="2C14DE"/>
                </a:solidFill>
              </a:rPr>
              <a:t> </a:t>
            </a:r>
            <a:r>
              <a:rPr lang="en-US" sz="3000"/>
              <a:t>is </a:t>
            </a:r>
            <a:r>
              <a:rPr b="1" lang="en-US" sz="3000">
                <a:solidFill>
                  <a:srgbClr val="2C14DE"/>
                </a:solidFill>
              </a:rPr>
              <a:t>called</a:t>
            </a:r>
            <a:r>
              <a:rPr lang="en-US" sz="3000"/>
              <a:t> when an </a:t>
            </a:r>
            <a:r>
              <a:rPr b="1" lang="en-US" sz="3000">
                <a:solidFill>
                  <a:srgbClr val="2C14DE"/>
                </a:solidFill>
              </a:rPr>
              <a:t>object of type Distance</a:t>
            </a:r>
            <a:r>
              <a:rPr lang="en-US" sz="3000"/>
              <a:t> is </a:t>
            </a:r>
            <a:r>
              <a:rPr b="1" lang="en-US" sz="3000">
                <a:solidFill>
                  <a:srgbClr val="2C14DE"/>
                </a:solidFill>
              </a:rPr>
              <a:t>created</a:t>
            </a:r>
            <a:r>
              <a:rPr lang="en-US" sz="3000">
                <a:solidFill>
                  <a:srgbClr val="2C14DE"/>
                </a:solidFill>
              </a:rPr>
              <a:t> </a:t>
            </a:r>
            <a:r>
              <a:rPr lang="en-US" sz="3000"/>
              <a:t>with a </a:t>
            </a:r>
            <a:r>
              <a:rPr b="1" lang="en-US" sz="3000">
                <a:solidFill>
                  <a:srgbClr val="2C14DE"/>
                </a:solidFill>
              </a:rPr>
              <a:t>single argument</a:t>
            </a:r>
            <a:r>
              <a:rPr lang="en-US" sz="3000"/>
              <a:t>. </a:t>
            </a:r>
            <a:endParaRPr sz="3000"/>
          </a:p>
          <a:p>
            <a:pPr indent="-139700" lvl="0" marL="342900" rtl="0" algn="l">
              <a:spcBef>
                <a:spcPts val="640"/>
              </a:spcBef>
              <a:spcAft>
                <a:spcPts val="0"/>
              </a:spcAft>
              <a:buClr>
                <a:schemeClr val="dk1"/>
              </a:buClr>
              <a:buSzPts val="3200"/>
              <a:buNone/>
            </a:pPr>
            <a:r>
              <a:t/>
            </a:r>
            <a:endParaRPr/>
          </a:p>
          <a:p>
            <a:pPr indent="-342900" lvl="0" marL="342900" rtl="0" algn="l">
              <a:spcBef>
                <a:spcPts val="600"/>
              </a:spcBef>
              <a:spcAft>
                <a:spcPts val="0"/>
              </a:spcAft>
              <a:buClr>
                <a:schemeClr val="dk1"/>
              </a:buClr>
              <a:buSzPts val="3000"/>
              <a:buChar char="•"/>
            </a:pPr>
            <a:r>
              <a:rPr lang="en-US" sz="3000"/>
              <a:t>This </a:t>
            </a:r>
            <a:r>
              <a:rPr b="1" lang="en-US" sz="3000">
                <a:solidFill>
                  <a:srgbClr val="008000"/>
                </a:solidFill>
              </a:rPr>
              <a:t>conversion allows a floating value to be assigned to a Distance type object. </a:t>
            </a:r>
            <a:endParaRPr b="1" i="1" sz="3000">
              <a:solidFill>
                <a:srgbClr val="008000"/>
              </a:solidFill>
            </a:endParaRPr>
          </a:p>
        </p:txBody>
      </p:sp>
      <p:sp>
        <p:nvSpPr>
          <p:cNvPr id="747" name="Google Shape;747;p8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8"/>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Font typeface="Arial"/>
              <a:buNone/>
            </a:pPr>
            <a:r>
              <a:rPr b="1" lang="en-US" sz="2800">
                <a:solidFill>
                  <a:srgbClr val="002060"/>
                </a:solidFill>
                <a:latin typeface="Consolas"/>
                <a:ea typeface="Consolas"/>
                <a:cs typeface="Consolas"/>
                <a:sym typeface="Consolas"/>
              </a:rPr>
              <a:t>  Distance dist1=2.35; // constructor</a:t>
            </a:r>
            <a:endParaRPr/>
          </a:p>
          <a:p>
            <a:pPr indent="-342900" lvl="0" marL="342900" rtl="0" algn="l">
              <a:spcBef>
                <a:spcPts val="640"/>
              </a:spcBef>
              <a:spcAft>
                <a:spcPts val="0"/>
              </a:spcAft>
              <a:buClr>
                <a:schemeClr val="dk1"/>
              </a:buClr>
              <a:buSzPts val="3200"/>
              <a:buFont typeface="Arial"/>
              <a:buNone/>
            </a:pPr>
            <a:r>
              <a:t/>
            </a:r>
            <a:endParaRPr i="1">
              <a:latin typeface="Tahoma"/>
              <a:ea typeface="Tahoma"/>
              <a:cs typeface="Tahoma"/>
              <a:sym typeface="Tahoma"/>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Above, </a:t>
            </a:r>
            <a:r>
              <a:rPr b="1" lang="en-US" sz="3000">
                <a:solidFill>
                  <a:srgbClr val="2C14DE"/>
                </a:solidFill>
                <a:latin typeface="Calibri"/>
                <a:ea typeface="Calibri"/>
                <a:cs typeface="Calibri"/>
                <a:sym typeface="Calibri"/>
              </a:rPr>
              <a:t>one argument constructor </a:t>
            </a:r>
            <a:r>
              <a:rPr lang="en-US" sz="3000">
                <a:latin typeface="Calibri"/>
                <a:ea typeface="Calibri"/>
                <a:cs typeface="Calibri"/>
                <a:sym typeface="Calibri"/>
              </a:rPr>
              <a:t>will be </a:t>
            </a:r>
            <a:r>
              <a:rPr b="1" lang="en-US" sz="3000">
                <a:solidFill>
                  <a:srgbClr val="2C14DE"/>
                </a:solidFill>
                <a:latin typeface="Calibri"/>
                <a:ea typeface="Calibri"/>
                <a:cs typeface="Calibri"/>
                <a:sym typeface="Calibri"/>
              </a:rPr>
              <a:t>called</a:t>
            </a:r>
            <a:r>
              <a:rPr lang="en-US" sz="3000">
                <a:latin typeface="Calibri"/>
                <a:ea typeface="Calibri"/>
                <a:cs typeface="Calibri"/>
                <a:sym typeface="Calibri"/>
              </a:rPr>
              <a:t>.</a:t>
            </a:r>
            <a:endParaRPr/>
          </a:p>
          <a:p>
            <a:pPr indent="-152400" lvl="0" marL="342900" rtl="0" algn="l">
              <a:spcBef>
                <a:spcPts val="600"/>
              </a:spcBef>
              <a:spcAft>
                <a:spcPts val="0"/>
              </a:spcAft>
              <a:buClr>
                <a:schemeClr val="dk1"/>
              </a:buClr>
              <a:buSzPts val="3000"/>
              <a:buNone/>
            </a:pPr>
            <a:r>
              <a:t/>
            </a:r>
            <a:endParaRPr sz="3000">
              <a:latin typeface="Tahoma"/>
              <a:ea typeface="Tahoma"/>
              <a:cs typeface="Tahoma"/>
              <a:sym typeface="Tahoma"/>
            </a:endParaRPr>
          </a:p>
          <a:p>
            <a:pPr indent="-342900" lvl="0" marL="342900" rtl="0" algn="just">
              <a:spcBef>
                <a:spcPts val="600"/>
              </a:spcBef>
              <a:spcAft>
                <a:spcPts val="0"/>
              </a:spcAft>
              <a:buClr>
                <a:schemeClr val="dk1"/>
              </a:buClr>
              <a:buSzPts val="3000"/>
              <a:buChar char="•"/>
            </a:pPr>
            <a:r>
              <a:rPr b="1" lang="en-US" sz="3000">
                <a:latin typeface="Calibri"/>
                <a:ea typeface="Calibri"/>
                <a:cs typeface="Calibri"/>
                <a:sym typeface="Calibri"/>
              </a:rPr>
              <a:t>Same conversion </a:t>
            </a:r>
            <a:r>
              <a:rPr lang="en-US" sz="3000">
                <a:latin typeface="Calibri"/>
                <a:ea typeface="Calibri"/>
                <a:cs typeface="Calibri"/>
                <a:sym typeface="Calibri"/>
              </a:rPr>
              <a:t>can be </a:t>
            </a:r>
            <a:r>
              <a:rPr b="1" lang="en-US" sz="3000">
                <a:latin typeface="Calibri"/>
                <a:ea typeface="Calibri"/>
                <a:cs typeface="Calibri"/>
                <a:sym typeface="Calibri"/>
              </a:rPr>
              <a:t>achieved</a:t>
            </a:r>
            <a:r>
              <a:rPr lang="en-US" sz="3000">
                <a:latin typeface="Calibri"/>
                <a:ea typeface="Calibri"/>
                <a:cs typeface="Calibri"/>
                <a:sym typeface="Calibri"/>
              </a:rPr>
              <a:t> by </a:t>
            </a:r>
            <a:r>
              <a:rPr b="1" lang="en-US" sz="3000">
                <a:latin typeface="Calibri"/>
                <a:ea typeface="Calibri"/>
                <a:cs typeface="Calibri"/>
                <a:sym typeface="Calibri"/>
              </a:rPr>
              <a:t>providing</a:t>
            </a:r>
            <a:r>
              <a:rPr b="1" lang="en-US" sz="3000">
                <a:solidFill>
                  <a:srgbClr val="D20000"/>
                </a:solidFill>
                <a:latin typeface="Calibri"/>
                <a:ea typeface="Calibri"/>
                <a:cs typeface="Calibri"/>
                <a:sym typeface="Calibri"/>
              </a:rPr>
              <a:t> overloaded ‘=‘ operator</a:t>
            </a:r>
            <a:r>
              <a:rPr lang="en-US" sz="3000">
                <a:latin typeface="Calibri"/>
                <a:ea typeface="Calibri"/>
                <a:cs typeface="Calibri"/>
                <a:sym typeface="Calibri"/>
              </a:rPr>
              <a:t> which takes a </a:t>
            </a:r>
            <a:r>
              <a:rPr b="1" lang="en-US" sz="3000">
                <a:solidFill>
                  <a:srgbClr val="2C14DE"/>
                </a:solidFill>
                <a:latin typeface="Calibri"/>
                <a:ea typeface="Calibri"/>
                <a:cs typeface="Calibri"/>
                <a:sym typeface="Calibri"/>
              </a:rPr>
              <a:t>float value as argument</a:t>
            </a:r>
            <a:r>
              <a:rPr lang="en-US" sz="3000">
                <a:latin typeface="Calibri"/>
                <a:ea typeface="Calibri"/>
                <a:cs typeface="Calibri"/>
                <a:sym typeface="Calibri"/>
              </a:rPr>
              <a:t>.</a:t>
            </a:r>
            <a:endParaRPr sz="3000">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89"/>
          <p:cNvSpPr txBox="1"/>
          <p:nvPr>
            <p:ph type="title"/>
          </p:nvPr>
        </p:nvSpPr>
        <p:spPr>
          <a:xfrm>
            <a:off x="936049" y="5281"/>
            <a:ext cx="8153400" cy="11072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From User Defined to Basic</a:t>
            </a:r>
            <a:endParaRPr/>
          </a:p>
        </p:txBody>
      </p:sp>
      <p:sp>
        <p:nvSpPr>
          <p:cNvPr id="758" name="Google Shape;758;p89"/>
          <p:cNvSpPr txBox="1"/>
          <p:nvPr>
            <p:ph idx="1" type="body"/>
          </p:nvPr>
        </p:nvSpPr>
        <p:spPr>
          <a:xfrm>
            <a:off x="0" y="1219200"/>
            <a:ext cx="9144000" cy="55626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000"/>
              <a:buChar char="•"/>
            </a:pPr>
            <a:r>
              <a:rPr lang="en-US" sz="3000">
                <a:latin typeface="Calibri"/>
                <a:ea typeface="Calibri"/>
                <a:cs typeface="Calibri"/>
                <a:sym typeface="Calibri"/>
              </a:rPr>
              <a:t>What if </a:t>
            </a:r>
            <a:r>
              <a:rPr b="1" lang="en-US" sz="3000">
                <a:latin typeface="Calibri"/>
                <a:ea typeface="Calibri"/>
                <a:cs typeface="Calibri"/>
                <a:sym typeface="Calibri"/>
              </a:rPr>
              <a:t>want to </a:t>
            </a:r>
            <a:r>
              <a:rPr b="1" lang="en-US" sz="3000">
                <a:solidFill>
                  <a:srgbClr val="2C14DE"/>
                </a:solidFill>
                <a:latin typeface="Calibri"/>
                <a:ea typeface="Calibri"/>
                <a:cs typeface="Calibri"/>
                <a:sym typeface="Calibri"/>
              </a:rPr>
              <a:t>go</a:t>
            </a:r>
            <a:r>
              <a:rPr b="1" lang="en-US" sz="3000">
                <a:latin typeface="Calibri"/>
                <a:ea typeface="Calibri"/>
                <a:cs typeface="Calibri"/>
                <a:sym typeface="Calibri"/>
              </a:rPr>
              <a:t> from </a:t>
            </a:r>
            <a:r>
              <a:rPr b="1" lang="en-US" sz="3000">
                <a:solidFill>
                  <a:srgbClr val="2C14DE"/>
                </a:solidFill>
                <a:latin typeface="Calibri"/>
                <a:ea typeface="Calibri"/>
                <a:cs typeface="Calibri"/>
                <a:sym typeface="Calibri"/>
              </a:rPr>
              <a:t>user-defined types(Distance)</a:t>
            </a:r>
            <a:r>
              <a:rPr b="1" lang="en-US" sz="3000">
                <a:latin typeface="Calibri"/>
                <a:ea typeface="Calibri"/>
                <a:cs typeface="Calibri"/>
                <a:sym typeface="Calibri"/>
              </a:rPr>
              <a:t> </a:t>
            </a:r>
            <a:r>
              <a:rPr lang="en-US" sz="3000">
                <a:latin typeface="Calibri"/>
                <a:ea typeface="Calibri"/>
                <a:cs typeface="Calibri"/>
                <a:sym typeface="Calibri"/>
              </a:rPr>
              <a:t>to </a:t>
            </a:r>
            <a:r>
              <a:rPr b="1" lang="en-US" sz="3000">
                <a:solidFill>
                  <a:srgbClr val="2C14DE"/>
                </a:solidFill>
                <a:latin typeface="Calibri"/>
                <a:ea typeface="Calibri"/>
                <a:cs typeface="Calibri"/>
                <a:sym typeface="Calibri"/>
              </a:rPr>
              <a:t>native type(float)?</a:t>
            </a:r>
            <a:endParaRPr/>
          </a:p>
          <a:p>
            <a:pPr indent="-152400" lvl="0" marL="342900" rtl="0" algn="l">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The trick here is to </a:t>
            </a:r>
            <a:r>
              <a:rPr b="1" lang="en-US" sz="3000">
                <a:solidFill>
                  <a:srgbClr val="D20000"/>
                </a:solidFill>
                <a:latin typeface="Calibri"/>
                <a:ea typeface="Calibri"/>
                <a:cs typeface="Calibri"/>
                <a:sym typeface="Calibri"/>
              </a:rPr>
              <a:t>overload the cast operator</a:t>
            </a:r>
            <a:r>
              <a:rPr lang="en-US" sz="3000">
                <a:latin typeface="Calibri"/>
                <a:ea typeface="Calibri"/>
                <a:cs typeface="Calibri"/>
                <a:sym typeface="Calibri"/>
              </a:rPr>
              <a:t>, </a:t>
            </a:r>
            <a:r>
              <a:rPr b="1" lang="en-US" sz="3000">
                <a:latin typeface="Calibri"/>
                <a:ea typeface="Calibri"/>
                <a:cs typeface="Calibri"/>
                <a:sym typeface="Calibri"/>
              </a:rPr>
              <a:t>creating something called </a:t>
            </a:r>
            <a:r>
              <a:rPr lang="en-US" sz="3000">
                <a:latin typeface="Calibri"/>
                <a:ea typeface="Calibri"/>
                <a:cs typeface="Calibri"/>
                <a:sym typeface="Calibri"/>
              </a:rPr>
              <a:t>a “</a:t>
            </a:r>
            <a:r>
              <a:rPr b="1" lang="en-US" sz="3000">
                <a:solidFill>
                  <a:srgbClr val="D20000"/>
                </a:solidFill>
                <a:latin typeface="Calibri"/>
                <a:ea typeface="Calibri"/>
                <a:cs typeface="Calibri"/>
                <a:sym typeface="Calibri"/>
              </a:rPr>
              <a:t>Conversion function</a:t>
            </a:r>
            <a:r>
              <a:rPr lang="en-US" sz="3000">
                <a:latin typeface="Calibri"/>
                <a:ea typeface="Calibri"/>
                <a:cs typeface="Calibri"/>
                <a:sym typeface="Calibri"/>
              </a:rPr>
              <a:t>”.</a:t>
            </a:r>
            <a:endParaRPr/>
          </a:p>
          <a:p>
            <a:pPr indent="-228600" lvl="2" marL="1143000" rtl="0" algn="l">
              <a:spcBef>
                <a:spcPts val="480"/>
              </a:spcBef>
              <a:spcAft>
                <a:spcPts val="0"/>
              </a:spcAft>
              <a:buClr>
                <a:schemeClr val="dk1"/>
              </a:buClr>
              <a:buSzPts val="2400"/>
              <a:buFont typeface="Calibri"/>
              <a:buNone/>
            </a:pPr>
            <a:r>
              <a:t/>
            </a:r>
            <a:endParaRPr b="1">
              <a:latin typeface="Courier New"/>
              <a:ea typeface="Courier New"/>
              <a:cs typeface="Courier New"/>
              <a:sym typeface="Courier New"/>
            </a:endParaRPr>
          </a:p>
          <a:p>
            <a:pPr indent="-228600" lvl="2" marL="1143000" rtl="0" algn="l">
              <a:spcBef>
                <a:spcPts val="480"/>
              </a:spcBef>
              <a:spcAft>
                <a:spcPts val="0"/>
              </a:spcAft>
              <a:buClr>
                <a:schemeClr val="dk1"/>
              </a:buClr>
              <a:buSzPts val="2400"/>
              <a:buFont typeface="Consolas"/>
              <a:buNone/>
            </a:pPr>
            <a:r>
              <a:rPr b="1" lang="en-US">
                <a:latin typeface="Consolas"/>
                <a:ea typeface="Consolas"/>
                <a:cs typeface="Consolas"/>
                <a:sym typeface="Consolas"/>
              </a:rPr>
              <a:t>operator float() {</a:t>
            </a:r>
            <a:endParaRPr/>
          </a:p>
          <a:p>
            <a:pPr indent="-228600" lvl="2" marL="1143000" rtl="0" algn="l">
              <a:spcBef>
                <a:spcPts val="480"/>
              </a:spcBef>
              <a:spcAft>
                <a:spcPts val="0"/>
              </a:spcAft>
              <a:buClr>
                <a:schemeClr val="dk1"/>
              </a:buClr>
              <a:buSzPts val="2400"/>
              <a:buFont typeface="Consolas"/>
              <a:buNone/>
            </a:pPr>
            <a:r>
              <a:rPr b="1" lang="en-US">
                <a:latin typeface="Consolas"/>
                <a:ea typeface="Consolas"/>
                <a:cs typeface="Consolas"/>
                <a:sym typeface="Consolas"/>
              </a:rPr>
              <a:t>  return floating_rep;</a:t>
            </a:r>
            <a:endParaRPr/>
          </a:p>
          <a:p>
            <a:pPr indent="-228600" lvl="2" marL="1143000" rtl="0" algn="l">
              <a:spcBef>
                <a:spcPts val="480"/>
              </a:spcBef>
              <a:spcAft>
                <a:spcPts val="0"/>
              </a:spcAft>
              <a:buClr>
                <a:schemeClr val="dk1"/>
              </a:buClr>
              <a:buSzPts val="2400"/>
              <a:buFont typeface="Consolas"/>
              <a:buNone/>
            </a:pPr>
            <a:r>
              <a:rPr b="1" lang="en-US">
                <a:latin typeface="Consolas"/>
                <a:ea typeface="Consolas"/>
                <a:cs typeface="Consolas"/>
                <a:sym typeface="Consolas"/>
              </a:rPr>
              <a:t>}</a:t>
            </a:r>
            <a:endParaRPr/>
          </a:p>
          <a:p>
            <a:pPr indent="-228600" lvl="2" marL="1143000" rtl="0" algn="l">
              <a:spcBef>
                <a:spcPts val="360"/>
              </a:spcBef>
              <a:spcAft>
                <a:spcPts val="0"/>
              </a:spcAft>
              <a:buClr>
                <a:schemeClr val="dk1"/>
              </a:buClr>
              <a:buSzPts val="1800"/>
              <a:buFont typeface="Calibri"/>
              <a:buNone/>
            </a:pPr>
            <a:r>
              <a:t/>
            </a:r>
            <a:endParaRPr b="1" sz="1800">
              <a:latin typeface="Consolas"/>
              <a:ea typeface="Consolas"/>
              <a:cs typeface="Consolas"/>
              <a:sym typeface="Consolas"/>
            </a:endParaRPr>
          </a:p>
          <a:p>
            <a:pPr indent="-228600" lvl="2" marL="1143000" rtl="0" algn="l">
              <a:spcBef>
                <a:spcPts val="400"/>
              </a:spcBef>
              <a:spcAft>
                <a:spcPts val="0"/>
              </a:spcAft>
              <a:buClr>
                <a:srgbClr val="008000"/>
              </a:buClr>
              <a:buSzPts val="2000"/>
              <a:buFont typeface="Consolas"/>
              <a:buNone/>
            </a:pPr>
            <a:r>
              <a:rPr b="1" lang="en-US" sz="2000">
                <a:solidFill>
                  <a:srgbClr val="008000"/>
                </a:solidFill>
                <a:latin typeface="Consolas"/>
                <a:ea typeface="Consolas"/>
                <a:cs typeface="Consolas"/>
                <a:sym typeface="Consolas"/>
              </a:rPr>
              <a:t>NOTE: the conversion function does not need return type</a:t>
            </a:r>
            <a:endParaRPr/>
          </a:p>
          <a:p>
            <a:pPr indent="-228600" lvl="2" marL="1143000" rtl="0" algn="l">
              <a:spcBef>
                <a:spcPts val="400"/>
              </a:spcBef>
              <a:spcAft>
                <a:spcPts val="0"/>
              </a:spcAft>
              <a:buClr>
                <a:srgbClr val="C00000"/>
              </a:buClr>
              <a:buSzPts val="2000"/>
              <a:buFont typeface="Consolas"/>
              <a:buNone/>
            </a:pPr>
            <a:r>
              <a:rPr b="1" lang="en-US" sz="2000" u="sng">
                <a:solidFill>
                  <a:srgbClr val="C00000"/>
                </a:solidFill>
                <a:latin typeface="Consolas"/>
                <a:ea typeface="Consolas"/>
                <a:cs typeface="Consolas"/>
                <a:sym typeface="Consolas"/>
              </a:rPr>
              <a:t>Conversion functions</a:t>
            </a:r>
            <a:r>
              <a:rPr b="1" lang="en-US" sz="2000">
                <a:solidFill>
                  <a:srgbClr val="008000"/>
                </a:solidFill>
                <a:latin typeface="Consolas"/>
                <a:ea typeface="Consolas"/>
                <a:cs typeface="Consolas"/>
                <a:sym typeface="Consolas"/>
              </a:rPr>
              <a:t> have </a:t>
            </a:r>
            <a:r>
              <a:rPr b="1" lang="en-US" sz="2000" u="sng">
                <a:solidFill>
                  <a:srgbClr val="008000"/>
                </a:solidFill>
                <a:latin typeface="Consolas"/>
                <a:ea typeface="Consolas"/>
                <a:cs typeface="Consolas"/>
                <a:sym typeface="Consolas"/>
              </a:rPr>
              <a:t>no arguments</a:t>
            </a:r>
            <a:r>
              <a:rPr b="1" lang="en-US" sz="2000">
                <a:solidFill>
                  <a:srgbClr val="008000"/>
                </a:solidFill>
                <a:latin typeface="Consolas"/>
                <a:ea typeface="Consolas"/>
                <a:cs typeface="Consolas"/>
                <a:sym typeface="Consolas"/>
              </a:rPr>
              <a:t>, and the </a:t>
            </a:r>
            <a:r>
              <a:rPr b="1" lang="en-US" sz="2000" u="sng">
                <a:solidFill>
                  <a:srgbClr val="008000"/>
                </a:solidFill>
                <a:latin typeface="Consolas"/>
                <a:ea typeface="Consolas"/>
                <a:cs typeface="Consolas"/>
                <a:sym typeface="Consolas"/>
              </a:rPr>
              <a:t>return type is implicitly</a:t>
            </a:r>
            <a:r>
              <a:rPr b="1" lang="en-US" sz="2000">
                <a:solidFill>
                  <a:srgbClr val="008000"/>
                </a:solidFill>
                <a:latin typeface="Consolas"/>
                <a:ea typeface="Consolas"/>
                <a:cs typeface="Consolas"/>
                <a:sym typeface="Consolas"/>
              </a:rPr>
              <a:t> the conversion type</a:t>
            </a:r>
            <a:endParaRPr/>
          </a:p>
        </p:txBody>
      </p:sp>
      <p:sp>
        <p:nvSpPr>
          <p:cNvPr id="759" name="Google Shape;759;p89"/>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0"/>
          <p:cNvSpPr txBox="1"/>
          <p:nvPr>
            <p:ph type="title"/>
          </p:nvPr>
        </p:nvSpPr>
        <p:spPr>
          <a:xfrm>
            <a:off x="990600" y="0"/>
            <a:ext cx="8153400" cy="10363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From User Defined to Basic</a:t>
            </a:r>
            <a:endParaRPr/>
          </a:p>
        </p:txBody>
      </p:sp>
      <p:sp>
        <p:nvSpPr>
          <p:cNvPr id="765" name="Google Shape;765;p90"/>
          <p:cNvSpPr txBox="1"/>
          <p:nvPr>
            <p:ph idx="1" type="body"/>
          </p:nvPr>
        </p:nvSpPr>
        <p:spPr>
          <a:xfrm>
            <a:off x="-36444" y="1136662"/>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t>This </a:t>
            </a:r>
            <a:r>
              <a:rPr b="1" lang="en-US" sz="3000">
                <a:solidFill>
                  <a:srgbClr val="2C14DE"/>
                </a:solidFill>
              </a:rPr>
              <a:t>operator takes the value </a:t>
            </a:r>
            <a:r>
              <a:rPr lang="en-US" sz="3000"/>
              <a:t>of the </a:t>
            </a:r>
            <a:r>
              <a:rPr b="1" lang="en-US" sz="3000" u="sng"/>
              <a:t>distance object </a:t>
            </a:r>
            <a:r>
              <a:rPr lang="en-US" sz="3000"/>
              <a:t>of which it is a </a:t>
            </a:r>
            <a:r>
              <a:rPr b="1" lang="en-US" sz="3000" u="sng"/>
              <a:t>member</a:t>
            </a:r>
            <a:r>
              <a:rPr lang="en-US" sz="3000"/>
              <a:t>, </a:t>
            </a:r>
            <a:r>
              <a:rPr b="1" lang="en-US" sz="3000">
                <a:solidFill>
                  <a:srgbClr val="2C14DE"/>
                </a:solidFill>
              </a:rPr>
              <a:t>converts</a:t>
            </a:r>
            <a:r>
              <a:rPr lang="en-US" sz="3000">
                <a:solidFill>
                  <a:srgbClr val="2C14DE"/>
                </a:solidFill>
              </a:rPr>
              <a:t> </a:t>
            </a:r>
            <a:r>
              <a:rPr lang="en-US" sz="3000"/>
              <a:t>this </a:t>
            </a:r>
            <a:r>
              <a:rPr b="1" lang="en-US" sz="3000">
                <a:solidFill>
                  <a:srgbClr val="2C14DE"/>
                </a:solidFill>
              </a:rPr>
              <a:t>value to a float value</a:t>
            </a:r>
            <a:r>
              <a:rPr lang="en-US" sz="3000"/>
              <a:t> and </a:t>
            </a:r>
            <a:r>
              <a:rPr b="1" lang="en-US" sz="3000">
                <a:solidFill>
                  <a:srgbClr val="2C14DE"/>
                </a:solidFill>
              </a:rPr>
              <a:t>returns this value</a:t>
            </a:r>
            <a:r>
              <a:rPr lang="en-US" sz="3000"/>
              <a: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00"/>
              </a:spcBef>
              <a:spcAft>
                <a:spcPts val="0"/>
              </a:spcAft>
              <a:buClr>
                <a:schemeClr val="dk1"/>
              </a:buClr>
              <a:buSzPts val="3000"/>
              <a:buChar char="•"/>
            </a:pPr>
            <a:r>
              <a:rPr b="1" lang="en-US" sz="3000"/>
              <a:t>This </a:t>
            </a:r>
            <a:r>
              <a:rPr b="1" lang="en-US" sz="3000">
                <a:solidFill>
                  <a:srgbClr val="2C14DE"/>
                </a:solidFill>
              </a:rPr>
              <a:t>operator</a:t>
            </a:r>
            <a:r>
              <a:rPr b="1" lang="en-US" sz="3000"/>
              <a:t> can be </a:t>
            </a:r>
            <a:r>
              <a:rPr b="1" lang="en-US" sz="3000">
                <a:solidFill>
                  <a:srgbClr val="2C14DE"/>
                </a:solidFill>
              </a:rPr>
              <a:t>called like this</a:t>
            </a:r>
            <a:r>
              <a:rPr b="1" lang="en-US" sz="3000"/>
              <a:t>:</a:t>
            </a:r>
            <a:endParaRPr/>
          </a:p>
          <a:p>
            <a:pPr indent="-228600" lvl="4" marL="2057400" rtl="0" algn="l">
              <a:spcBef>
                <a:spcPts val="480"/>
              </a:spcBef>
              <a:spcAft>
                <a:spcPts val="0"/>
              </a:spcAft>
              <a:buClr>
                <a:schemeClr val="dk1"/>
              </a:buClr>
              <a:buSzPts val="2400"/>
              <a:buFont typeface="Consolas"/>
              <a:buNone/>
            </a:pPr>
            <a:r>
              <a:rPr b="1" lang="en-US" sz="2400">
                <a:latin typeface="Consolas"/>
                <a:ea typeface="Consolas"/>
                <a:cs typeface="Consolas"/>
                <a:sym typeface="Consolas"/>
              </a:rPr>
              <a:t>float floatmtrs = float(dist2);</a:t>
            </a:r>
            <a:endParaRPr/>
          </a:p>
          <a:p>
            <a:pPr indent="-228600" lvl="4" marL="2057400" rtl="0" algn="l">
              <a:spcBef>
                <a:spcPts val="480"/>
              </a:spcBef>
              <a:spcAft>
                <a:spcPts val="0"/>
              </a:spcAft>
              <a:buClr>
                <a:schemeClr val="dk1"/>
              </a:buClr>
              <a:buSzPts val="2400"/>
              <a:buFont typeface="Consolas"/>
              <a:buNone/>
            </a:pPr>
            <a:r>
              <a:rPr b="1" lang="en-US" sz="2400">
                <a:latin typeface="Consolas"/>
                <a:ea typeface="Consolas"/>
                <a:cs typeface="Consolas"/>
                <a:sym typeface="Consolas"/>
              </a:rPr>
              <a:t>float floatmtrs = dist2;</a:t>
            </a:r>
            <a:endParaRPr/>
          </a:p>
          <a:p>
            <a:pPr indent="-228600" lvl="4" marL="2057400" rtl="0" algn="l">
              <a:spcBef>
                <a:spcPts val="560"/>
              </a:spcBef>
              <a:spcAft>
                <a:spcPts val="0"/>
              </a:spcAft>
              <a:buClr>
                <a:schemeClr val="dk1"/>
              </a:buClr>
              <a:buSzPts val="2800"/>
              <a:buFont typeface="Calibri"/>
              <a:buNone/>
            </a:pPr>
            <a:r>
              <a:t/>
            </a:r>
            <a:endParaRPr i="1" sz="2800"/>
          </a:p>
          <a:p>
            <a:pPr indent="0" lvl="0" marL="0" rtl="0" algn="l">
              <a:spcBef>
                <a:spcPts val="560"/>
              </a:spcBef>
              <a:spcAft>
                <a:spcPts val="0"/>
              </a:spcAft>
              <a:buClr>
                <a:schemeClr val="dk1"/>
              </a:buClr>
              <a:buSzPts val="2800"/>
              <a:buNone/>
            </a:pPr>
            <a:r>
              <a:rPr b="1" i="1" lang="en-US" sz="2800"/>
              <a:t>   </a:t>
            </a:r>
            <a:r>
              <a:rPr b="1" i="1" lang="en-US" sz="2800">
                <a:solidFill>
                  <a:srgbClr val="008000"/>
                </a:solidFill>
              </a:rPr>
              <a:t>both statements have exactly same effects.</a:t>
            </a:r>
            <a:endParaRPr/>
          </a:p>
        </p:txBody>
      </p:sp>
      <p:sp>
        <p:nvSpPr>
          <p:cNvPr id="766" name="Google Shape;766;p90"/>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1"/>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From User Defined to Basic</a:t>
            </a:r>
            <a:endParaRPr/>
          </a:p>
        </p:txBody>
      </p:sp>
      <p:sp>
        <p:nvSpPr>
          <p:cNvPr id="772" name="Google Shape;772;p91"/>
          <p:cNvSpPr txBox="1"/>
          <p:nvPr/>
        </p:nvSpPr>
        <p:spPr>
          <a:xfrm>
            <a:off x="268356" y="1371600"/>
            <a:ext cx="8610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class Employee</a:t>
            </a:r>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  </a:t>
            </a:r>
            <a:r>
              <a:rPr b="1" lang="en-US" sz="2400">
                <a:solidFill>
                  <a:srgbClr val="7F7F7F"/>
                </a:solidFill>
                <a:latin typeface="Consolas"/>
                <a:ea typeface="Consolas"/>
                <a:cs typeface="Consolas"/>
                <a:sym typeface="Consolas"/>
              </a:rPr>
              <a:t>private:</a:t>
            </a:r>
            <a:endParaRPr/>
          </a:p>
          <a:p>
            <a:pPr indent="-285750" lvl="1" marL="742950" marR="0" rtl="0" algn="l">
              <a:lnSpc>
                <a:spcPct val="80000"/>
              </a:lnSpc>
              <a:spcBef>
                <a:spcPts val="480"/>
              </a:spcBef>
              <a:spcAft>
                <a:spcPts val="0"/>
              </a:spcAft>
              <a:buNone/>
            </a:pPr>
            <a:r>
              <a:rPr b="1" i="0" lang="en-US" sz="2400" u="none" cap="none" strike="noStrike">
                <a:solidFill>
                  <a:schemeClr val="dk1"/>
                </a:solidFill>
                <a:latin typeface="Consolas"/>
                <a:ea typeface="Consolas"/>
                <a:cs typeface="Consolas"/>
                <a:sym typeface="Consolas"/>
              </a:rPr>
              <a:t>		float salary;</a:t>
            </a:r>
            <a:endParaRPr/>
          </a:p>
          <a:p>
            <a:pPr indent="-285750" lvl="1" marL="742950" marR="0" rtl="0" algn="l">
              <a:lnSpc>
                <a:spcPct val="80000"/>
              </a:lnSpc>
              <a:spcBef>
                <a:spcPts val="480"/>
              </a:spcBef>
              <a:spcAft>
                <a:spcPts val="0"/>
              </a:spcAft>
              <a:buNone/>
            </a:pPr>
            <a:r>
              <a:rPr b="1" i="0" lang="en-US" sz="2400" u="none" cap="none" strike="noStrike">
                <a:solidFill>
                  <a:srgbClr val="7F7F7F"/>
                </a:solidFill>
                <a:latin typeface="Consolas"/>
                <a:ea typeface="Consolas"/>
                <a:cs typeface="Consolas"/>
                <a:sym typeface="Consolas"/>
              </a:rPr>
              <a:t> public:</a:t>
            </a:r>
            <a:endParaRPr/>
          </a:p>
          <a:p>
            <a:pPr indent="-285750" lvl="1" marL="742950" marR="0" rtl="0" algn="l">
              <a:lnSpc>
                <a:spcPct val="80000"/>
              </a:lnSpc>
              <a:spcBef>
                <a:spcPts val="480"/>
              </a:spcBef>
              <a:spcAft>
                <a:spcPts val="0"/>
              </a:spcAft>
              <a:buNone/>
            </a:pPr>
            <a:r>
              <a:rPr b="1" i="0" lang="en-US" sz="2400" u="none" cap="none" strike="noStrike">
                <a:solidFill>
                  <a:schemeClr val="dk1"/>
                </a:solidFill>
                <a:latin typeface="Consolas"/>
                <a:ea typeface="Consolas"/>
                <a:cs typeface="Consolas"/>
                <a:sym typeface="Consolas"/>
              </a:rPr>
              <a:t>	  Employee ( float sal ) { salary = sal; }</a:t>
            </a:r>
            <a:endParaRPr/>
          </a:p>
          <a:p>
            <a:pPr indent="-285750" lvl="1" marL="742950" marR="0" rtl="0" algn="l">
              <a:lnSpc>
                <a:spcPct val="80000"/>
              </a:lnSpc>
              <a:spcBef>
                <a:spcPts val="480"/>
              </a:spcBef>
              <a:spcAft>
                <a:spcPts val="0"/>
              </a:spcAft>
              <a:buNone/>
            </a:pPr>
            <a:r>
              <a:rPr b="1" i="0" lang="en-US" sz="2400" u="none" cap="none" strike="noStrike">
                <a:solidFill>
                  <a:schemeClr val="dk1"/>
                </a:solidFill>
                <a:latin typeface="Consolas"/>
                <a:ea typeface="Consolas"/>
                <a:cs typeface="Consolas"/>
                <a:sym typeface="Consolas"/>
              </a:rPr>
              <a:t>	  operator float();</a:t>
            </a:r>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a:t>
            </a:r>
            <a:endParaRPr/>
          </a:p>
          <a:p>
            <a:pPr indent="-342900" lvl="0" marL="342900" marR="0" rtl="0" algn="l">
              <a:lnSpc>
                <a:spcPct val="80000"/>
              </a:lnSpc>
              <a:spcBef>
                <a:spcPts val="480"/>
              </a:spcBef>
              <a:spcAft>
                <a:spcPts val="0"/>
              </a:spcAft>
              <a:buClr>
                <a:schemeClr val="dk1"/>
              </a:buClr>
              <a:buSzPts val="2400"/>
              <a:buFont typeface="Arial"/>
              <a:buNone/>
            </a:pPr>
            <a:r>
              <a:t/>
            </a:r>
            <a:endParaRPr b="1" sz="2400">
              <a:solidFill>
                <a:schemeClr val="dk1"/>
              </a:solidFill>
              <a:latin typeface="Consolas"/>
              <a:ea typeface="Consolas"/>
              <a:cs typeface="Consolas"/>
              <a:sym typeface="Consolas"/>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Employee::operator float(  )</a:t>
            </a:r>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	</a:t>
            </a:r>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		return salary;</a:t>
            </a:r>
            <a:endParaRPr/>
          </a:p>
          <a:p>
            <a:pPr indent="-342900" lvl="0" marL="342900" marR="0" rtl="0" algn="l">
              <a:lnSpc>
                <a:spcPct val="80000"/>
              </a:lnSpc>
              <a:spcBef>
                <a:spcPts val="480"/>
              </a:spcBef>
              <a:spcAft>
                <a:spcPts val="0"/>
              </a:spcAft>
              <a:buClr>
                <a:schemeClr val="dk1"/>
              </a:buClr>
              <a:buSzPts val="2400"/>
              <a:buFont typeface="Arial"/>
              <a:buNone/>
            </a:pPr>
            <a:r>
              <a:rPr b="1" lang="en-US" sz="2400">
                <a:solidFill>
                  <a:schemeClr val="dk1"/>
                </a:solidFill>
                <a:latin typeface="Consolas"/>
                <a:ea typeface="Consolas"/>
                <a:cs typeface="Consolas"/>
                <a:sym typeface="Consolas"/>
              </a:rPr>
              <a:t>}</a:t>
            </a:r>
            <a:endParaRPr/>
          </a:p>
          <a:p>
            <a:pPr indent="-342900" lvl="0" marL="342900" marR="0" rtl="0" algn="l">
              <a:lnSpc>
                <a:spcPct val="80000"/>
              </a:lnSpc>
              <a:spcBef>
                <a:spcPts val="480"/>
              </a:spcBef>
              <a:spcAft>
                <a:spcPts val="0"/>
              </a:spcAft>
              <a:buClr>
                <a:schemeClr val="dk1"/>
              </a:buClr>
              <a:buSzPts val="2400"/>
              <a:buFont typeface="Arial"/>
              <a:buNone/>
            </a:pPr>
            <a:r>
              <a:t/>
            </a:r>
            <a:endParaRPr b="1" sz="2400">
              <a:solidFill>
                <a:schemeClr val="dk1"/>
              </a:solidFill>
              <a:latin typeface="Consolas"/>
              <a:ea typeface="Consolas"/>
              <a:cs typeface="Consolas"/>
              <a:sym typeface="Consolas"/>
            </a:endParaRPr>
          </a:p>
        </p:txBody>
      </p:sp>
      <p:sp>
        <p:nvSpPr>
          <p:cNvPr id="773" name="Google Shape;773;p91"/>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2"/>
          <p:cNvSpPr txBox="1"/>
          <p:nvPr>
            <p:ph type="title"/>
          </p:nvPr>
        </p:nvSpPr>
        <p:spPr>
          <a:xfrm>
            <a:off x="990600" y="0"/>
            <a:ext cx="8153400" cy="111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From User Defined to Basic</a:t>
            </a:r>
            <a:endParaRPr/>
          </a:p>
        </p:txBody>
      </p:sp>
      <p:sp>
        <p:nvSpPr>
          <p:cNvPr id="779" name="Google Shape;779;p92"/>
          <p:cNvSpPr txBox="1"/>
          <p:nvPr/>
        </p:nvSpPr>
        <p:spPr>
          <a:xfrm>
            <a:off x="228600" y="1447800"/>
            <a:ext cx="8382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olas"/>
                <a:ea typeface="Consolas"/>
                <a:cs typeface="Consolas"/>
                <a:sym typeface="Consolas"/>
              </a:rPr>
              <a:t>int main (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Employee emp1(33.5);</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float value = float(emp1);</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	cout &lt;&lt; value; // 33.5	</a:t>
            </a:r>
            <a:endParaRPr/>
          </a:p>
          <a:p>
            <a:pPr indent="0" lvl="0" marL="0" marR="0" rtl="0" algn="l">
              <a:spcBef>
                <a:spcPts val="0"/>
              </a:spcBef>
              <a:spcAft>
                <a:spcPts val="0"/>
              </a:spcAft>
              <a:buNone/>
            </a:pPr>
            <a:r>
              <a:rPr b="1" lang="en-US"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2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chemeClr val="dk1"/>
              </a:solidFill>
              <a:latin typeface="Consolas"/>
              <a:ea typeface="Consolas"/>
              <a:cs typeface="Consolas"/>
              <a:sym typeface="Consolas"/>
            </a:endParaRPr>
          </a:p>
        </p:txBody>
      </p:sp>
      <p:sp>
        <p:nvSpPr>
          <p:cNvPr id="780" name="Google Shape;780;p92"/>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4"/>
          <p:cNvSpPr txBox="1"/>
          <p:nvPr>
            <p:ph type="title"/>
          </p:nvPr>
        </p:nvSpPr>
        <p:spPr>
          <a:xfrm>
            <a:off x="0" y="0"/>
            <a:ext cx="9144000" cy="1036319"/>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20000"/>
              </a:buClr>
              <a:buSzPts val="3200"/>
              <a:buFont typeface="Calibri"/>
              <a:buNone/>
            </a:pPr>
            <a:r>
              <a:rPr b="1" lang="en-US" sz="3200">
                <a:solidFill>
                  <a:srgbClr val="D20000"/>
                </a:solidFill>
              </a:rPr>
              <a:t>Conversion between Objects of Different Classes</a:t>
            </a:r>
            <a:endParaRPr/>
          </a:p>
        </p:txBody>
      </p:sp>
      <p:sp>
        <p:nvSpPr>
          <p:cNvPr id="786" name="Google Shape;786;p94"/>
          <p:cNvSpPr txBox="1"/>
          <p:nvPr>
            <p:ph idx="1" type="body"/>
          </p:nvPr>
        </p:nvSpPr>
        <p:spPr>
          <a:xfrm>
            <a:off x="0" y="1143000"/>
            <a:ext cx="89916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latin typeface="Calibri"/>
                <a:ea typeface="Calibri"/>
                <a:cs typeface="Calibri"/>
                <a:sym typeface="Calibri"/>
              </a:rPr>
              <a:t>Both </a:t>
            </a:r>
            <a:r>
              <a:rPr b="1" lang="en-US" sz="3000">
                <a:solidFill>
                  <a:srgbClr val="2C14DE"/>
                </a:solidFill>
                <a:latin typeface="Calibri"/>
                <a:ea typeface="Calibri"/>
                <a:cs typeface="Calibri"/>
                <a:sym typeface="Calibri"/>
              </a:rPr>
              <a:t>methods shown before </a:t>
            </a:r>
            <a:r>
              <a:rPr lang="en-US" sz="3000">
                <a:latin typeface="Calibri"/>
                <a:ea typeface="Calibri"/>
                <a:cs typeface="Calibri"/>
                <a:sym typeface="Calibri"/>
              </a:rPr>
              <a:t>can be applied to </a:t>
            </a:r>
            <a:r>
              <a:rPr b="1" lang="en-US" sz="3000">
                <a:solidFill>
                  <a:srgbClr val="2C14DE"/>
                </a:solidFill>
                <a:latin typeface="Calibri"/>
                <a:ea typeface="Calibri"/>
                <a:cs typeface="Calibri"/>
                <a:sym typeface="Calibri"/>
              </a:rPr>
              <a:t>conversion between objects </a:t>
            </a:r>
            <a:r>
              <a:rPr lang="en-US" sz="3000">
                <a:latin typeface="Calibri"/>
                <a:ea typeface="Calibri"/>
                <a:cs typeface="Calibri"/>
                <a:sym typeface="Calibri"/>
              </a:rPr>
              <a:t>of </a:t>
            </a:r>
            <a:r>
              <a:rPr b="1" lang="en-US" sz="3000">
                <a:latin typeface="Calibri"/>
                <a:ea typeface="Calibri"/>
                <a:cs typeface="Calibri"/>
                <a:sym typeface="Calibri"/>
              </a:rPr>
              <a:t>different basic types </a:t>
            </a:r>
            <a:r>
              <a:rPr lang="en-US" sz="3000">
                <a:latin typeface="Calibri"/>
                <a:ea typeface="Calibri"/>
                <a:cs typeface="Calibri"/>
                <a:sym typeface="Calibri"/>
              </a:rPr>
              <a:t>(i.e., </a:t>
            </a:r>
            <a:r>
              <a:rPr b="1" i="1" lang="en-US" sz="3000">
                <a:solidFill>
                  <a:srgbClr val="008000"/>
                </a:solidFill>
                <a:latin typeface="Calibri"/>
                <a:ea typeface="Calibri"/>
                <a:cs typeface="Calibri"/>
                <a:sym typeface="Calibri"/>
              </a:rPr>
              <a:t>one argument constructor, and conversion function</a:t>
            </a:r>
            <a:r>
              <a:rPr lang="en-US" sz="3000">
                <a:latin typeface="Calibri"/>
                <a:ea typeface="Calibri"/>
                <a:cs typeface="Calibri"/>
                <a:sym typeface="Calibri"/>
              </a:rPr>
              <a:t>).</a:t>
            </a:r>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sz="2800">
              <a:latin typeface="Calibri"/>
              <a:ea typeface="Calibri"/>
              <a:cs typeface="Calibri"/>
              <a:sym typeface="Calibri"/>
            </a:endParaRPr>
          </a:p>
        </p:txBody>
      </p:sp>
      <p:sp>
        <p:nvSpPr>
          <p:cNvPr id="787" name="Google Shape;787;p94"/>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5"/>
          <p:cNvSpPr txBox="1"/>
          <p:nvPr>
            <p:ph type="title"/>
          </p:nvPr>
        </p:nvSpPr>
        <p:spPr>
          <a:xfrm>
            <a:off x="990600" y="0"/>
            <a:ext cx="8153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20000"/>
              </a:buClr>
              <a:buSzPts val="4400"/>
              <a:buFont typeface="Calibri"/>
              <a:buNone/>
            </a:pPr>
            <a:r>
              <a:rPr b="1" lang="en-US">
                <a:solidFill>
                  <a:srgbClr val="D20000"/>
                </a:solidFill>
              </a:rPr>
              <a:t>Example</a:t>
            </a:r>
            <a:endParaRPr/>
          </a:p>
        </p:txBody>
      </p:sp>
      <p:sp>
        <p:nvSpPr>
          <p:cNvPr id="793" name="Google Shape;793;p95"/>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000"/>
              <a:buChar char="•"/>
            </a:pPr>
            <a:r>
              <a:rPr lang="en-US" sz="3000">
                <a:latin typeface="Calibri"/>
                <a:ea typeface="Calibri"/>
                <a:cs typeface="Calibri"/>
                <a:sym typeface="Calibri"/>
              </a:rPr>
              <a:t>There are </a:t>
            </a:r>
            <a:r>
              <a:rPr b="1" lang="en-US" sz="3000">
                <a:solidFill>
                  <a:srgbClr val="D20000"/>
                </a:solidFill>
                <a:latin typeface="Calibri"/>
                <a:ea typeface="Calibri"/>
                <a:cs typeface="Calibri"/>
                <a:sym typeface="Calibri"/>
              </a:rPr>
              <a:t>two classes</a:t>
            </a:r>
            <a:r>
              <a:rPr lang="en-US" sz="3000">
                <a:latin typeface="Calibri"/>
                <a:ea typeface="Calibri"/>
                <a:cs typeface="Calibri"/>
                <a:sym typeface="Calibri"/>
              </a:rPr>
              <a:t>, </a:t>
            </a:r>
            <a:r>
              <a:rPr b="1" lang="en-US" sz="3000">
                <a:solidFill>
                  <a:srgbClr val="2C14DE"/>
                </a:solidFill>
                <a:latin typeface="Calibri"/>
                <a:ea typeface="Calibri"/>
                <a:cs typeface="Calibri"/>
                <a:sym typeface="Calibri"/>
              </a:rPr>
              <a:t>Polar</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and </a:t>
            </a:r>
            <a:r>
              <a:rPr b="1" lang="en-US" sz="3000">
                <a:solidFill>
                  <a:srgbClr val="2C14DE"/>
                </a:solidFill>
                <a:latin typeface="Calibri"/>
                <a:ea typeface="Calibri"/>
                <a:cs typeface="Calibri"/>
                <a:sym typeface="Calibri"/>
              </a:rPr>
              <a:t>Rec</a:t>
            </a:r>
            <a:r>
              <a:rPr lang="en-US" sz="3000">
                <a:latin typeface="Calibri"/>
                <a:ea typeface="Calibri"/>
                <a:cs typeface="Calibri"/>
                <a:sym typeface="Calibri"/>
              </a:rPr>
              <a:t>.</a:t>
            </a:r>
            <a:endParaRPr/>
          </a:p>
          <a:p>
            <a:pPr indent="-152400" lvl="0" marL="342900" rtl="0" algn="just">
              <a:spcBef>
                <a:spcPts val="600"/>
              </a:spcBef>
              <a:spcAft>
                <a:spcPts val="0"/>
              </a:spcAft>
              <a:buClr>
                <a:schemeClr val="dk1"/>
              </a:buClr>
              <a:buSzPts val="3000"/>
              <a:buNone/>
            </a:pPr>
            <a:r>
              <a:t/>
            </a:r>
            <a:endParaRPr sz="3000">
              <a:latin typeface="Calibri"/>
              <a:ea typeface="Calibri"/>
              <a:cs typeface="Calibri"/>
              <a:sym typeface="Calibri"/>
            </a:endParaRPr>
          </a:p>
          <a:p>
            <a:pPr indent="-342900" lvl="0" marL="342900" rtl="0" algn="just">
              <a:spcBef>
                <a:spcPts val="600"/>
              </a:spcBef>
              <a:spcAft>
                <a:spcPts val="0"/>
              </a:spcAft>
              <a:buClr>
                <a:schemeClr val="dk1"/>
              </a:buClr>
              <a:buSzPts val="3000"/>
              <a:buChar char="•"/>
            </a:pPr>
            <a:r>
              <a:rPr lang="en-US" sz="3000">
                <a:latin typeface="Calibri"/>
                <a:ea typeface="Calibri"/>
                <a:cs typeface="Calibri"/>
                <a:sym typeface="Calibri"/>
              </a:rPr>
              <a:t>We </a:t>
            </a:r>
            <a:r>
              <a:rPr b="1" lang="en-US" sz="3000">
                <a:solidFill>
                  <a:srgbClr val="2C14DE"/>
                </a:solidFill>
                <a:latin typeface="Calibri"/>
                <a:ea typeface="Calibri"/>
                <a:cs typeface="Calibri"/>
                <a:sym typeface="Calibri"/>
              </a:rPr>
              <a:t>want</a:t>
            </a:r>
            <a:r>
              <a:rPr lang="en-US" sz="3000">
                <a:solidFill>
                  <a:srgbClr val="2C14DE"/>
                </a:solidFill>
                <a:latin typeface="Calibri"/>
                <a:ea typeface="Calibri"/>
                <a:cs typeface="Calibri"/>
                <a:sym typeface="Calibri"/>
              </a:rPr>
              <a:t> </a:t>
            </a:r>
            <a:r>
              <a:rPr lang="en-US" sz="3000">
                <a:latin typeface="Calibri"/>
                <a:ea typeface="Calibri"/>
                <a:cs typeface="Calibri"/>
                <a:sym typeface="Calibri"/>
              </a:rPr>
              <a:t>to be able </a:t>
            </a:r>
            <a:r>
              <a:rPr b="1" lang="en-US" sz="3000">
                <a:solidFill>
                  <a:srgbClr val="2C14DE"/>
                </a:solidFill>
                <a:latin typeface="Calibri"/>
                <a:ea typeface="Calibri"/>
                <a:cs typeface="Calibri"/>
                <a:sym typeface="Calibri"/>
              </a:rPr>
              <a:t>to convert an object </a:t>
            </a:r>
            <a:r>
              <a:rPr lang="en-US" sz="3000">
                <a:latin typeface="Calibri"/>
                <a:ea typeface="Calibri"/>
                <a:cs typeface="Calibri"/>
                <a:sym typeface="Calibri"/>
              </a:rPr>
              <a:t>of </a:t>
            </a:r>
            <a:r>
              <a:rPr b="1" lang="en-US" sz="3000">
                <a:latin typeface="Calibri"/>
                <a:ea typeface="Calibri"/>
                <a:cs typeface="Calibri"/>
                <a:sym typeface="Calibri"/>
              </a:rPr>
              <a:t>type</a:t>
            </a:r>
            <a:r>
              <a:rPr lang="en-US" sz="3000">
                <a:latin typeface="Calibri"/>
                <a:ea typeface="Calibri"/>
                <a:cs typeface="Calibri"/>
                <a:sym typeface="Calibri"/>
              </a:rPr>
              <a:t> </a:t>
            </a:r>
            <a:r>
              <a:rPr b="1" lang="en-US" sz="3000">
                <a:solidFill>
                  <a:srgbClr val="D20000"/>
                </a:solidFill>
                <a:latin typeface="Calibri"/>
                <a:ea typeface="Calibri"/>
                <a:cs typeface="Calibri"/>
                <a:sym typeface="Calibri"/>
              </a:rPr>
              <a:t>Polar</a:t>
            </a:r>
            <a:r>
              <a:rPr lang="en-US" sz="3000">
                <a:solidFill>
                  <a:srgbClr val="D20000"/>
                </a:solidFill>
                <a:latin typeface="Calibri"/>
                <a:ea typeface="Calibri"/>
                <a:cs typeface="Calibri"/>
                <a:sym typeface="Calibri"/>
              </a:rPr>
              <a:t> </a:t>
            </a:r>
            <a:r>
              <a:rPr lang="en-US" sz="3000">
                <a:latin typeface="Calibri"/>
                <a:ea typeface="Calibri"/>
                <a:cs typeface="Calibri"/>
                <a:sym typeface="Calibri"/>
              </a:rPr>
              <a:t>to </a:t>
            </a:r>
            <a:r>
              <a:rPr b="1" lang="en-US" sz="3000">
                <a:latin typeface="Calibri"/>
                <a:ea typeface="Calibri"/>
                <a:cs typeface="Calibri"/>
                <a:sym typeface="Calibri"/>
              </a:rPr>
              <a:t>an object of type </a:t>
            </a:r>
            <a:r>
              <a:rPr b="1" lang="en-US" sz="3000">
                <a:solidFill>
                  <a:srgbClr val="D20000"/>
                </a:solidFill>
                <a:latin typeface="Calibri"/>
                <a:ea typeface="Calibri"/>
                <a:cs typeface="Calibri"/>
                <a:sym typeface="Calibri"/>
              </a:rPr>
              <a:t>Rec</a:t>
            </a:r>
            <a:r>
              <a:rPr lang="en-US" sz="3000">
                <a:latin typeface="Calibri"/>
                <a:ea typeface="Calibri"/>
                <a:cs typeface="Calibri"/>
                <a:sym typeface="Calibri"/>
              </a:rPr>
              <a:t>.</a:t>
            </a:r>
            <a:endParaRPr/>
          </a:p>
          <a:p>
            <a:pPr indent="0" lvl="0" marL="0" rtl="0" algn="l">
              <a:spcBef>
                <a:spcPts val="640"/>
              </a:spcBef>
              <a:spcAft>
                <a:spcPts val="0"/>
              </a:spcAft>
              <a:buClr>
                <a:schemeClr val="dk1"/>
              </a:buClr>
              <a:buSzPts val="3200"/>
              <a:buNone/>
            </a:pPr>
            <a:r>
              <a:rPr lang="en-US">
                <a:latin typeface="Calibri"/>
                <a:ea typeface="Calibri"/>
                <a:cs typeface="Calibri"/>
                <a:sym typeface="Calibri"/>
              </a:rPr>
              <a:t>	i.e.,	</a:t>
            </a:r>
            <a:r>
              <a:rPr b="1" lang="en-US">
                <a:latin typeface="Consolas"/>
                <a:ea typeface="Consolas"/>
                <a:cs typeface="Consolas"/>
                <a:sym typeface="Consolas"/>
              </a:rPr>
              <a:t>rec=pol;</a:t>
            </a:r>
            <a:endParaRPr/>
          </a:p>
          <a:p>
            <a:pPr indent="0" lvl="0" marL="0" rtl="0" algn="l">
              <a:spcBef>
                <a:spcPts val="600"/>
              </a:spcBef>
              <a:spcAft>
                <a:spcPts val="0"/>
              </a:spcAft>
              <a:buClr>
                <a:schemeClr val="dk1"/>
              </a:buClr>
              <a:buSzPts val="3000"/>
              <a:buNone/>
            </a:pPr>
            <a:r>
              <a:rPr i="1" lang="en-US" sz="3000">
                <a:latin typeface="Calibri"/>
                <a:ea typeface="Calibri"/>
                <a:cs typeface="Calibri"/>
                <a:sym typeface="Calibri"/>
              </a:rPr>
              <a:t> 	</a:t>
            </a:r>
            <a:endParaRPr/>
          </a:p>
          <a:p>
            <a:pPr indent="0" lvl="0" marL="0" rtl="0" algn="l">
              <a:spcBef>
                <a:spcPts val="600"/>
              </a:spcBef>
              <a:spcAft>
                <a:spcPts val="0"/>
              </a:spcAft>
              <a:buClr>
                <a:schemeClr val="dk1"/>
              </a:buClr>
              <a:buSzPts val="3000"/>
              <a:buNone/>
            </a:pPr>
            <a:r>
              <a:rPr i="1" lang="en-US" sz="3000">
                <a:latin typeface="Calibri"/>
                <a:ea typeface="Calibri"/>
                <a:cs typeface="Calibri"/>
                <a:sym typeface="Calibri"/>
              </a:rPr>
              <a:t>	</a:t>
            </a:r>
            <a:r>
              <a:rPr b="1" i="1" lang="en-US" sz="3000" u="sng">
                <a:solidFill>
                  <a:srgbClr val="008000"/>
                </a:solidFill>
                <a:latin typeface="Calibri"/>
                <a:ea typeface="Calibri"/>
                <a:cs typeface="Calibri"/>
                <a:sym typeface="Calibri"/>
              </a:rPr>
              <a:t>provide one argument constructor in class Rec</a:t>
            </a:r>
            <a:r>
              <a:rPr i="1" lang="en-US" sz="3000">
                <a:latin typeface="Calibri"/>
                <a:ea typeface="Calibri"/>
                <a:cs typeface="Calibri"/>
                <a:sym typeface="Calibri"/>
              </a:rPr>
              <a:t>.</a:t>
            </a:r>
            <a:endParaRPr/>
          </a:p>
        </p:txBody>
      </p:sp>
      <p:sp>
        <p:nvSpPr>
          <p:cNvPr id="794" name="Google Shape;794;p95"/>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96"/>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None/>
            </a:pPr>
            <a:r>
              <a:rPr b="1" lang="en-US" sz="2400">
                <a:latin typeface="Consolas"/>
                <a:ea typeface="Consolas"/>
                <a:cs typeface="Consolas"/>
                <a:sym typeface="Consolas"/>
              </a:rPr>
              <a:t>Rec(Polar p){</a:t>
            </a:r>
            <a:endParaRPr/>
          </a:p>
          <a:p>
            <a:pPr indent="-342900" lvl="0" marL="342900" rtl="0" algn="l">
              <a:spcBef>
                <a:spcPts val="480"/>
              </a:spcBef>
              <a:spcAft>
                <a:spcPts val="0"/>
              </a:spcAft>
              <a:buClr>
                <a:schemeClr val="dk1"/>
              </a:buClr>
              <a:buSzPts val="2400"/>
              <a:buFont typeface="Arial"/>
              <a:buNone/>
            </a:pPr>
            <a:r>
              <a:rPr lang="en-US" sz="2400">
                <a:latin typeface="Consolas"/>
                <a:ea typeface="Consolas"/>
                <a:cs typeface="Consolas"/>
                <a:sym typeface="Consolas"/>
              </a:rPr>
              <a:t>   </a:t>
            </a:r>
            <a:r>
              <a:rPr b="1" lang="en-US" sz="2400">
                <a:latin typeface="Consolas"/>
                <a:ea typeface="Consolas"/>
                <a:cs typeface="Consolas"/>
                <a:sym typeface="Consolas"/>
              </a:rPr>
              <a:t>//procees p’s data and convert(assign)   	</a:t>
            </a:r>
            <a:endParaRPr/>
          </a:p>
          <a:p>
            <a:pPr indent="-342900" lvl="0" marL="342900" rtl="0" algn="l">
              <a:spcBef>
                <a:spcPts val="480"/>
              </a:spcBef>
              <a:spcAft>
                <a:spcPts val="0"/>
              </a:spcAft>
              <a:buClr>
                <a:schemeClr val="dk1"/>
              </a:buClr>
              <a:buSzPts val="2400"/>
              <a:buFont typeface="Arial"/>
              <a:buNone/>
            </a:pPr>
            <a:r>
              <a:rPr b="1" lang="en-US" sz="2400">
                <a:latin typeface="Consolas"/>
                <a:ea typeface="Consolas"/>
                <a:cs typeface="Consolas"/>
                <a:sym typeface="Consolas"/>
              </a:rPr>
              <a:t>   //it into object Rec.</a:t>
            </a:r>
            <a:endParaRPr/>
          </a:p>
          <a:p>
            <a:pPr indent="-342900" lvl="0" marL="342900" rtl="0" algn="l">
              <a:spcBef>
                <a:spcPts val="480"/>
              </a:spcBef>
              <a:spcAft>
                <a:spcPts val="0"/>
              </a:spcAft>
              <a:buClr>
                <a:schemeClr val="dk1"/>
              </a:buClr>
              <a:buSzPts val="2400"/>
              <a:buFont typeface="Arial"/>
              <a:buNone/>
            </a:pPr>
            <a:r>
              <a:rPr b="1" lang="en-US" sz="2400">
                <a:latin typeface="Consolas"/>
                <a:ea typeface="Consolas"/>
                <a:cs typeface="Consolas"/>
                <a:sym typeface="Consolas"/>
              </a:rPr>
              <a:t>}</a:t>
            </a:r>
            <a:endParaRPr/>
          </a:p>
          <a:p>
            <a:pPr indent="0" lvl="0" marL="0" rtl="0" algn="l">
              <a:spcBef>
                <a:spcPts val="560"/>
              </a:spcBef>
              <a:spcAft>
                <a:spcPts val="0"/>
              </a:spcAft>
              <a:buClr>
                <a:schemeClr val="dk1"/>
              </a:buClr>
              <a:buSzPts val="2800"/>
              <a:buNone/>
            </a:pPr>
            <a:r>
              <a:t/>
            </a:r>
            <a:endParaRPr sz="2800">
              <a:latin typeface="Consolas"/>
              <a:ea typeface="Consolas"/>
              <a:cs typeface="Consolas"/>
              <a:sym typeface="Consolas"/>
            </a:endParaRPr>
          </a:p>
          <a:p>
            <a:pPr indent="0" lvl="0" marL="0" rtl="0" algn="l">
              <a:spcBef>
                <a:spcPts val="560"/>
              </a:spcBef>
              <a:spcAft>
                <a:spcPts val="0"/>
              </a:spcAft>
              <a:buClr>
                <a:srgbClr val="D20000"/>
              </a:buClr>
              <a:buSzPts val="2800"/>
              <a:buNone/>
            </a:pPr>
            <a:r>
              <a:rPr b="1" lang="en-US" sz="2800">
                <a:solidFill>
                  <a:srgbClr val="D20000"/>
                </a:solidFill>
                <a:latin typeface="Consolas"/>
                <a:ea typeface="Consolas"/>
                <a:cs typeface="Consolas"/>
                <a:sym typeface="Consolas"/>
              </a:rPr>
              <a:t>  rec=pol;</a:t>
            </a:r>
            <a:endParaRPr/>
          </a:p>
          <a:p>
            <a:pPr indent="0" lvl="0" marL="0" rtl="0" algn="l">
              <a:spcBef>
                <a:spcPts val="480"/>
              </a:spcBef>
              <a:spcAft>
                <a:spcPts val="0"/>
              </a:spcAft>
              <a:buClr>
                <a:schemeClr val="dk1"/>
              </a:buClr>
              <a:buSzPts val="2400"/>
              <a:buNone/>
            </a:pPr>
            <a:r>
              <a:rPr lang="en-US" sz="2400">
                <a:latin typeface="Courier New"/>
                <a:ea typeface="Courier New"/>
                <a:cs typeface="Courier New"/>
                <a:sym typeface="Courier New"/>
              </a:rPr>
              <a:t> /*</a:t>
            </a:r>
            <a:r>
              <a:rPr b="1" lang="en-US" sz="2400">
                <a:solidFill>
                  <a:srgbClr val="2C14DE"/>
                </a:solidFill>
                <a:latin typeface="Courier New"/>
                <a:ea typeface="Courier New"/>
                <a:cs typeface="Courier New"/>
                <a:sym typeface="Courier New"/>
              </a:rPr>
              <a:t>one argument constructor </a:t>
            </a:r>
            <a:r>
              <a:rPr lang="en-US" sz="2400">
                <a:latin typeface="Courier New"/>
                <a:ea typeface="Courier New"/>
                <a:cs typeface="Courier New"/>
                <a:sym typeface="Courier New"/>
              </a:rPr>
              <a:t>will be </a:t>
            </a:r>
            <a:r>
              <a:rPr b="1" lang="en-US" sz="2400">
                <a:solidFill>
                  <a:srgbClr val="2C14DE"/>
                </a:solidFill>
                <a:latin typeface="Courier New"/>
                <a:ea typeface="Courier New"/>
                <a:cs typeface="Courier New"/>
                <a:sym typeface="Courier New"/>
              </a:rPr>
              <a:t>called</a:t>
            </a:r>
            <a:r>
              <a:rPr lang="en-US" sz="2400">
                <a:latin typeface="Courier New"/>
                <a:ea typeface="Courier New"/>
                <a:cs typeface="Courier New"/>
                <a:sym typeface="Courier New"/>
              </a:rPr>
              <a:t> to </a:t>
            </a:r>
            <a:r>
              <a:rPr b="1" lang="en-US" sz="2400">
                <a:latin typeface="Courier New"/>
                <a:ea typeface="Courier New"/>
                <a:cs typeface="Courier New"/>
                <a:sym typeface="Courier New"/>
              </a:rPr>
              <a:t>perform the conversion*</a:t>
            </a:r>
            <a:r>
              <a:rPr lang="en-US" sz="2400">
                <a:latin typeface="Courier New"/>
                <a:ea typeface="Courier New"/>
                <a:cs typeface="Courier New"/>
                <a:sym typeface="Courier New"/>
              </a:rPr>
              <a:t>/</a:t>
            </a:r>
            <a:endParaRPr i="1" sz="2400">
              <a:latin typeface="Courier New"/>
              <a:ea typeface="Courier New"/>
              <a:cs typeface="Courier New"/>
              <a:sym typeface="Courier New"/>
            </a:endParaRPr>
          </a:p>
        </p:txBody>
      </p:sp>
      <p:sp>
        <p:nvSpPr>
          <p:cNvPr id="800" name="Google Shape;800;p96"/>
          <p:cNvSpPr/>
          <p:nvPr/>
        </p:nvSpPr>
        <p:spPr>
          <a:xfrm>
            <a:off x="38100" y="9906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7"/>
          <p:cNvSpPr txBox="1"/>
          <p:nvPr>
            <p:ph type="title"/>
          </p:nvPr>
        </p:nvSpPr>
        <p:spPr>
          <a:xfrm>
            <a:off x="39756" y="0"/>
            <a:ext cx="9104244" cy="1066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20000"/>
              </a:buClr>
              <a:buSzPts val="3600"/>
              <a:buFont typeface="Calibri"/>
              <a:buNone/>
            </a:pPr>
            <a:r>
              <a:rPr b="1" lang="en-US" sz="3600">
                <a:solidFill>
                  <a:srgbClr val="D20000"/>
                </a:solidFill>
              </a:rPr>
              <a:t>Pitfalls of Operator Overloading and Conversion</a:t>
            </a:r>
            <a:endParaRPr/>
          </a:p>
        </p:txBody>
      </p:sp>
      <p:sp>
        <p:nvSpPr>
          <p:cNvPr id="806" name="Google Shape;806;p97"/>
          <p:cNvSpPr txBox="1"/>
          <p:nvPr>
            <p:ph idx="1" type="body"/>
          </p:nvPr>
        </p:nvSpPr>
        <p:spPr>
          <a:xfrm>
            <a:off x="0" y="1143000"/>
            <a:ext cx="91440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000"/>
              <a:buChar char="•"/>
            </a:pPr>
            <a:r>
              <a:rPr lang="en-US" sz="3000">
                <a:latin typeface="Calibri"/>
                <a:ea typeface="Calibri"/>
                <a:cs typeface="Calibri"/>
                <a:sym typeface="Calibri"/>
              </a:rPr>
              <a:t>With the </a:t>
            </a:r>
            <a:r>
              <a:rPr b="1" lang="en-US" sz="3000">
                <a:solidFill>
                  <a:srgbClr val="2C14DE"/>
                </a:solidFill>
                <a:latin typeface="Calibri"/>
                <a:ea typeface="Calibri"/>
                <a:cs typeface="Calibri"/>
                <a:sym typeface="Calibri"/>
              </a:rPr>
              <a:t>help of Operator overloading </a:t>
            </a:r>
            <a:r>
              <a:rPr b="1" lang="en-US" sz="3000">
                <a:solidFill>
                  <a:srgbClr val="FF0000"/>
                </a:solidFill>
                <a:latin typeface="Calibri"/>
                <a:ea typeface="Calibri"/>
                <a:cs typeface="Calibri"/>
                <a:sym typeface="Calibri"/>
              </a:rPr>
              <a:t>we can create entirely new language</a:t>
            </a:r>
            <a:r>
              <a:rPr lang="en-US" sz="3000">
                <a:solidFill>
                  <a:srgbClr val="002060"/>
                </a:solidFill>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a:solidFill>
                <a:srgbClr val="002060"/>
              </a:solidFill>
              <a:latin typeface="Calibri"/>
              <a:ea typeface="Calibri"/>
              <a:cs typeface="Calibri"/>
              <a:sym typeface="Calibri"/>
            </a:endParaRPr>
          </a:p>
          <a:p>
            <a:pPr indent="-342900" lvl="0" marL="342900" rtl="0" algn="l">
              <a:spcBef>
                <a:spcPts val="600"/>
              </a:spcBef>
              <a:spcAft>
                <a:spcPts val="0"/>
              </a:spcAft>
              <a:buClr>
                <a:schemeClr val="dk1"/>
              </a:buClr>
              <a:buSzPts val="3000"/>
              <a:buChar char="•"/>
            </a:pPr>
            <a:r>
              <a:rPr lang="en-US" sz="3000">
                <a:latin typeface="Calibri"/>
                <a:ea typeface="Calibri"/>
                <a:cs typeface="Calibri"/>
                <a:sym typeface="Calibri"/>
              </a:rPr>
              <a:t>For example for </a:t>
            </a:r>
            <a:r>
              <a:rPr b="1" lang="en-US" sz="3000">
                <a:latin typeface="Calibri"/>
                <a:ea typeface="Calibri"/>
                <a:cs typeface="Calibri"/>
                <a:sym typeface="Calibri"/>
              </a:rPr>
              <a:t>a = b + c </a:t>
            </a:r>
            <a:r>
              <a:rPr lang="en-US" sz="3000">
                <a:solidFill>
                  <a:srgbClr val="2C14DE"/>
                </a:solidFill>
                <a:latin typeface="Calibri"/>
                <a:ea typeface="Calibri"/>
                <a:cs typeface="Calibri"/>
                <a:sym typeface="Calibri"/>
              </a:rPr>
              <a:t>we can implement a new methodology</a:t>
            </a:r>
            <a:r>
              <a:rPr lang="en-US" sz="3000">
                <a:latin typeface="Calibri"/>
                <a:ea typeface="Calibri"/>
                <a:cs typeface="Calibri"/>
                <a:sym typeface="Calibri"/>
              </a:rPr>
              <a:t> on </a:t>
            </a:r>
            <a:r>
              <a:rPr b="1" lang="en-US" sz="3000">
                <a:solidFill>
                  <a:srgbClr val="2C14DE"/>
                </a:solidFill>
                <a:latin typeface="Calibri"/>
                <a:ea typeface="Calibri"/>
                <a:cs typeface="Calibri"/>
                <a:sym typeface="Calibri"/>
              </a:rPr>
              <a:t>user-defined types</a:t>
            </a:r>
            <a:r>
              <a:rPr lang="en-US" sz="3000">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a:p>
            <a:pPr indent="-342900" lvl="0" marL="342900" rtl="0" algn="just">
              <a:spcBef>
                <a:spcPts val="600"/>
              </a:spcBef>
              <a:spcAft>
                <a:spcPts val="0"/>
              </a:spcAft>
              <a:buClr>
                <a:srgbClr val="FF3300"/>
              </a:buClr>
              <a:buSzPts val="3000"/>
              <a:buChar char="•"/>
            </a:pPr>
            <a:r>
              <a:rPr b="1" lang="en-US" sz="3000">
                <a:solidFill>
                  <a:srgbClr val="FF3300"/>
                </a:solidFill>
                <a:latin typeface="Calibri"/>
                <a:ea typeface="Calibri"/>
                <a:cs typeface="Calibri"/>
                <a:sym typeface="Calibri"/>
              </a:rPr>
              <a:t>But care should be taken </a:t>
            </a:r>
            <a:r>
              <a:rPr b="1" lang="en-US" sz="3000">
                <a:latin typeface="Calibri"/>
                <a:ea typeface="Calibri"/>
                <a:cs typeface="Calibri"/>
                <a:sym typeface="Calibri"/>
              </a:rPr>
              <a:t>as </a:t>
            </a:r>
            <a:r>
              <a:rPr b="1" lang="en-US" sz="3000">
                <a:solidFill>
                  <a:srgbClr val="FF3300"/>
                </a:solidFill>
                <a:latin typeface="Calibri"/>
                <a:ea typeface="Calibri"/>
                <a:cs typeface="Calibri"/>
                <a:sym typeface="Calibri"/>
              </a:rPr>
              <a:t>doing something different than native data types could make your code hard to read and understand</a:t>
            </a:r>
            <a:endParaRPr/>
          </a:p>
        </p:txBody>
      </p:sp>
      <p:sp>
        <p:nvSpPr>
          <p:cNvPr id="807" name="Google Shape;807;p97"/>
          <p:cNvSpPr/>
          <p:nvPr/>
        </p:nvSpPr>
        <p:spPr>
          <a:xfrm>
            <a:off x="39756" y="1066800"/>
            <a:ext cx="9067800" cy="45719"/>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2012-08-28T12:59:58Z</dcterms:created>
  <dc:creator>aleem</dc:creator>
</cp:coreProperties>
</file>