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52"/>
  </p:notesMasterIdLst>
  <p:sldIdLst>
    <p:sldId id="256" r:id="rId2"/>
    <p:sldId id="461" r:id="rId3"/>
    <p:sldId id="512" r:id="rId4"/>
    <p:sldId id="462" r:id="rId5"/>
    <p:sldId id="457" r:id="rId6"/>
    <p:sldId id="463" r:id="rId7"/>
    <p:sldId id="465" r:id="rId8"/>
    <p:sldId id="464" r:id="rId9"/>
    <p:sldId id="467" r:id="rId10"/>
    <p:sldId id="468" r:id="rId11"/>
    <p:sldId id="458" r:id="rId12"/>
    <p:sldId id="469" r:id="rId13"/>
    <p:sldId id="466" r:id="rId14"/>
    <p:sldId id="470" r:id="rId15"/>
    <p:sldId id="471" r:id="rId16"/>
    <p:sldId id="472" r:id="rId17"/>
    <p:sldId id="475" r:id="rId18"/>
    <p:sldId id="473" r:id="rId19"/>
    <p:sldId id="478" r:id="rId20"/>
    <p:sldId id="479" r:id="rId21"/>
    <p:sldId id="480" r:id="rId22"/>
    <p:sldId id="481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03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511" r:id="rId51"/>
  </p:sldIdLst>
  <p:sldSz cx="12192000" cy="6858000"/>
  <p:notesSz cx="9928225" cy="6797675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862F-386F-45B1-A520-D73D66BA78DA}" type="datetimeFigureOut">
              <a:rPr lang="en-PK" smtClean="0"/>
              <a:t>13/04/2023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E2947-0130-47C3-9E08-854F4E8917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55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E2947-0130-47C3-9E08-854F4E891705}" type="slidenum">
              <a:rPr lang="en-PK" smtClean="0"/>
              <a:t>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6987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E2947-0130-47C3-9E08-854F4E891705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212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F464-D472-44DC-A61F-D9B48FF0B641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FBE-909E-473A-864E-7635F0DF122E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AE6F-9094-42EA-9F95-1D2A76C8CF75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190D-42E3-4058-B172-9D795F14C9FF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6253-FED2-46AB-BDF4-9C1D61BCB158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0311-E381-4052-86EE-795E087A4249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2AE-DED2-4EF6-BF5E-740E4948F641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752-0E16-424D-A250-D5D13F547A1C}" type="datetime1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F82-2D9A-4E47-B030-42335484ADA6}" type="datetime1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860E-D768-4809-9E17-24CD70938EE7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E520-C4DC-4BF3-8297-1142CE969434}" type="datetime1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C3B5-92AE-4D89-A036-A7308C1C4A8E}" type="datetime1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7168-5FF0-4529-9719-054C18BC65F1}" type="datetime1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hf hd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44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96C19-CDA4-1AC4-C793-877B0AFBB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5"/>
            <a:ext cx="9144000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Object Oriented Programming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1E1B-2DD4-928E-2179-3D87C426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20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Lec # 7 :  Association, Aggregation &amp; composition</a:t>
            </a:r>
            <a:endParaRPr lang="en-PK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9F108EC2-65CE-5A9B-D15A-80B599688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77" b="22390"/>
          <a:stretch/>
        </p:blipFill>
        <p:spPr>
          <a:xfrm>
            <a:off x="838202" y="9"/>
            <a:ext cx="10484412" cy="3811395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561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Relationship</a:t>
            </a:r>
            <a:r>
              <a:rPr lang="en-US" dirty="0"/>
              <a:t> </a:t>
            </a:r>
            <a:r>
              <a:rPr lang="en-US" b="1" dirty="0"/>
              <a:t>type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special “</a:t>
            </a:r>
            <a:r>
              <a:rPr lang="en-US" b="1" dirty="0">
                <a:solidFill>
                  <a:srgbClr val="FF0000"/>
                </a:solidFill>
              </a:rPr>
              <a:t>relationship type</a:t>
            </a:r>
            <a:r>
              <a:rPr lang="en-US" dirty="0"/>
              <a:t>” words to describe these relationships. These are:</a:t>
            </a:r>
          </a:p>
          <a:p>
            <a:pPr lvl="1"/>
            <a:r>
              <a:rPr lang="en-US" dirty="0"/>
              <a:t>part-of</a:t>
            </a:r>
          </a:p>
          <a:p>
            <a:pPr lvl="1"/>
            <a:r>
              <a:rPr lang="en-US" dirty="0"/>
              <a:t>has-a</a:t>
            </a:r>
          </a:p>
          <a:p>
            <a:pPr lvl="1"/>
            <a:r>
              <a:rPr lang="en-US" dirty="0"/>
              <a:t>uses-a</a:t>
            </a:r>
          </a:p>
          <a:p>
            <a:pPr lvl="1"/>
            <a:r>
              <a:rPr lang="en-US" dirty="0"/>
              <a:t>depends-on</a:t>
            </a:r>
          </a:p>
          <a:p>
            <a:pPr lvl="1"/>
            <a:r>
              <a:rPr lang="en-US" dirty="0"/>
              <a:t>member-of</a:t>
            </a:r>
          </a:p>
          <a:p>
            <a:pPr lvl="1"/>
            <a:r>
              <a:rPr lang="en-US" dirty="0"/>
              <a:t>is-a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9578" y="2855579"/>
            <a:ext cx="487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Can we use these words to describe relationships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we identified?</a:t>
            </a:r>
          </a:p>
        </p:txBody>
      </p:sp>
      <p:sp>
        <p:nvSpPr>
          <p:cNvPr id="5" name="Right Brace 4"/>
          <p:cNvSpPr/>
          <p:nvPr/>
        </p:nvSpPr>
        <p:spPr>
          <a:xfrm>
            <a:off x="3535471" y="3026079"/>
            <a:ext cx="457200" cy="2819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9578" y="4240574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How are these words useful in context of C++ classes?</a:t>
            </a:r>
          </a:p>
        </p:txBody>
      </p:sp>
    </p:spTree>
    <p:extLst>
      <p:ext uri="{BB962C8B-B14F-4D97-AF65-F5344CB8AC3E}">
        <p14:creationId xmlns:p14="http://schemas.microsoft.com/office/powerpoint/2010/main" val="166838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Other Examples Of Relationship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example: </a:t>
            </a:r>
          </a:p>
          <a:p>
            <a:pPr lvl="1"/>
            <a:r>
              <a:rPr lang="en-US" dirty="0"/>
              <a:t>a square “</a:t>
            </a:r>
            <a:r>
              <a:rPr lang="en-US" b="1" dirty="0">
                <a:solidFill>
                  <a:srgbClr val="FF0000"/>
                </a:solidFill>
              </a:rPr>
              <a:t>is-a</a:t>
            </a:r>
            <a:r>
              <a:rPr lang="en-US" dirty="0"/>
              <a:t>” shape</a:t>
            </a:r>
          </a:p>
          <a:p>
            <a:pPr lvl="1"/>
            <a:r>
              <a:rPr lang="en-US" dirty="0"/>
              <a:t>a car “</a:t>
            </a:r>
            <a:r>
              <a:rPr lang="en-US" b="1" dirty="0">
                <a:solidFill>
                  <a:srgbClr val="FF0000"/>
                </a:solidFill>
              </a:rPr>
              <a:t>has-a</a:t>
            </a:r>
            <a:r>
              <a:rPr lang="en-US" dirty="0"/>
              <a:t>” steering wheel</a:t>
            </a:r>
          </a:p>
          <a:p>
            <a:pPr lvl="1"/>
            <a:r>
              <a:rPr lang="en-US" dirty="0"/>
              <a:t>a computer programmer “</a:t>
            </a:r>
            <a:r>
              <a:rPr lang="en-US" b="1" dirty="0">
                <a:solidFill>
                  <a:srgbClr val="FF0000"/>
                </a:solidFill>
              </a:rPr>
              <a:t>uses-a</a:t>
            </a:r>
            <a:r>
              <a:rPr lang="en-US" dirty="0"/>
              <a:t>” keyboard</a:t>
            </a:r>
          </a:p>
          <a:p>
            <a:pPr lvl="1"/>
            <a:r>
              <a:rPr lang="en-US" dirty="0"/>
              <a:t>a flower “</a:t>
            </a:r>
            <a:r>
              <a:rPr lang="en-US" b="1" dirty="0">
                <a:solidFill>
                  <a:srgbClr val="FF0000"/>
                </a:solidFill>
              </a:rPr>
              <a:t>depends-on</a:t>
            </a:r>
            <a:r>
              <a:rPr lang="en-US" dirty="0"/>
              <a:t>” a bee for pollination</a:t>
            </a:r>
          </a:p>
          <a:p>
            <a:pPr lvl="1"/>
            <a:r>
              <a:rPr lang="en-US" dirty="0"/>
              <a:t>a student is a “</a:t>
            </a:r>
            <a:r>
              <a:rPr lang="en-US" b="1" dirty="0">
                <a:solidFill>
                  <a:srgbClr val="FF0000"/>
                </a:solidFill>
              </a:rPr>
              <a:t>member-of</a:t>
            </a:r>
            <a:r>
              <a:rPr lang="en-US" dirty="0"/>
              <a:t>” a class</a:t>
            </a:r>
          </a:p>
          <a:p>
            <a:pPr lvl="1"/>
            <a:r>
              <a:rPr lang="en-US" dirty="0"/>
              <a:t>Your brain exists as “</a:t>
            </a:r>
            <a:r>
              <a:rPr lang="en-US" b="1" dirty="0">
                <a:solidFill>
                  <a:srgbClr val="FF0000"/>
                </a:solidFill>
              </a:rPr>
              <a:t>part-of</a:t>
            </a:r>
            <a:r>
              <a:rPr lang="en-US" dirty="0"/>
              <a:t>” you</a:t>
            </a:r>
          </a:p>
          <a:p>
            <a:r>
              <a:rPr lang="en-US" dirty="0"/>
              <a:t>All of these </a:t>
            </a:r>
            <a:r>
              <a:rPr lang="en-US" b="1" dirty="0">
                <a:solidFill>
                  <a:srgbClr val="FF0000"/>
                </a:solidFill>
              </a:rPr>
              <a:t>relation types </a:t>
            </a:r>
            <a:r>
              <a:rPr lang="en-US" dirty="0"/>
              <a:t>have useful analogies in </a:t>
            </a:r>
            <a:r>
              <a:rPr lang="en-US" b="1" dirty="0">
                <a:solidFill>
                  <a:srgbClr val="FF0000"/>
                </a:solidFill>
              </a:rPr>
              <a:t>C++.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3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Relationships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Association</a:t>
            </a:r>
          </a:p>
          <a:p>
            <a:r>
              <a:rPr lang="en-US" dirty="0"/>
              <a:t>Generalization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3159691" y="2299823"/>
            <a:ext cx="2226501" cy="709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Brace 5"/>
          <p:cNvSpPr/>
          <p:nvPr/>
        </p:nvSpPr>
        <p:spPr>
          <a:xfrm>
            <a:off x="5486400" y="2506261"/>
            <a:ext cx="381000" cy="10052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7400" y="2520102"/>
            <a:ext cx="21916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Aggregation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340659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07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Relationships between Objects</a:t>
            </a:r>
          </a:p>
        </p:txBody>
      </p:sp>
      <p:pic>
        <p:nvPicPr>
          <p:cNvPr id="19458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594982"/>
            <a:ext cx="510540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28900" y="1594981"/>
            <a:ext cx="0" cy="480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0701" y="1594981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0700" y="610244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1032171" y="3810614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Strength of relationship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19900" y="4021785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515100" y="4147681"/>
            <a:ext cx="259080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05900" y="3824516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Object </a:t>
            </a:r>
          </a:p>
          <a:p>
            <a:r>
              <a:rPr lang="en-US" b="1" dirty="0">
                <a:solidFill>
                  <a:srgbClr val="FF0000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401552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07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Object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Process of building </a:t>
            </a:r>
            <a:r>
              <a:rPr lang="en-US" b="1" dirty="0">
                <a:solidFill>
                  <a:srgbClr val="FF0000"/>
                </a:solidFill>
              </a:rPr>
              <a:t>complex objects </a:t>
            </a:r>
            <a:r>
              <a:rPr lang="en-US" dirty="0"/>
              <a:t>from </a:t>
            </a:r>
            <a:r>
              <a:rPr lang="en-US" b="1" dirty="0">
                <a:solidFill>
                  <a:srgbClr val="FF0000"/>
                </a:solidFill>
              </a:rPr>
              <a:t>simpler ones</a:t>
            </a:r>
            <a:r>
              <a:rPr lang="en-US" dirty="0"/>
              <a:t> is called </a:t>
            </a:r>
            <a:r>
              <a:rPr lang="en-US" b="1" dirty="0">
                <a:solidFill>
                  <a:srgbClr val="FF0000"/>
                </a:solidFill>
              </a:rPr>
              <a:t>object composition</a:t>
            </a:r>
          </a:p>
          <a:p>
            <a:pPr>
              <a:lnSpc>
                <a:spcPct val="150000"/>
              </a:lnSpc>
            </a:pPr>
            <a:r>
              <a:rPr lang="en-US" dirty="0"/>
              <a:t>This relationship is described using “</a:t>
            </a:r>
            <a:r>
              <a:rPr lang="en-US" b="1" dirty="0">
                <a:solidFill>
                  <a:srgbClr val="FF0000"/>
                </a:solidFill>
              </a:rPr>
              <a:t>has-a</a:t>
            </a:r>
            <a:r>
              <a:rPr lang="en-US" dirty="0"/>
              <a:t>” word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Car – engine, steering wheel, frame etc.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Computer – CPU, motherboard, memory etc.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Complex part </a:t>
            </a:r>
            <a:r>
              <a:rPr lang="en-US" dirty="0"/>
              <a:t>is called the </a:t>
            </a:r>
            <a:r>
              <a:rPr lang="en-US" dirty="0">
                <a:solidFill>
                  <a:srgbClr val="FF0000"/>
                </a:solidFill>
              </a:rPr>
              <a:t>whole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Simpler object </a:t>
            </a:r>
            <a:r>
              <a:rPr lang="en-US" dirty="0"/>
              <a:t>is called the </a:t>
            </a:r>
            <a:r>
              <a:rPr lang="en-US" dirty="0">
                <a:solidFill>
                  <a:srgbClr val="FF0000"/>
                </a:solidFill>
              </a:rPr>
              <a:t>part</a:t>
            </a:r>
          </a:p>
        </p:txBody>
      </p:sp>
    </p:spTree>
    <p:extLst>
      <p:ext uri="{BB962C8B-B14F-4D97-AF65-F5344CB8AC3E}">
        <p14:creationId xmlns:p14="http://schemas.microsoft.com/office/powerpoint/2010/main" val="20767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07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Types of object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64581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07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995" y="1527724"/>
            <a:ext cx="11674257" cy="416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Composition models “</a:t>
            </a:r>
            <a:r>
              <a:rPr lang="en-US" sz="2400" b="1" dirty="0">
                <a:solidFill>
                  <a:srgbClr val="FF0000"/>
                </a:solidFill>
              </a:rPr>
              <a:t>part-of</a:t>
            </a:r>
            <a:r>
              <a:rPr lang="en-US" sz="2400" dirty="0"/>
              <a:t>” relationships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These relationships are </a:t>
            </a:r>
            <a:r>
              <a:rPr lang="en-US" sz="2400" b="1" dirty="0">
                <a:solidFill>
                  <a:srgbClr val="FF0000"/>
                </a:solidFill>
              </a:rPr>
              <a:t>part-whole</a:t>
            </a:r>
            <a:r>
              <a:rPr lang="en-US" sz="2400" dirty="0"/>
              <a:t> relationships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Composition is often used to model </a:t>
            </a:r>
            <a:r>
              <a:rPr lang="en-US" sz="2400" b="1" dirty="0">
                <a:solidFill>
                  <a:srgbClr val="FF0000"/>
                </a:solidFill>
              </a:rPr>
              <a:t>physical relationships</a:t>
            </a:r>
            <a:r>
              <a:rPr lang="en-US" sz="2400" dirty="0"/>
              <a:t>, where one object is physically contained inside another.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Heart is </a:t>
            </a:r>
            <a:r>
              <a:rPr lang="en-US" sz="2000" b="1" dirty="0">
                <a:solidFill>
                  <a:srgbClr val="FF0000"/>
                </a:solidFill>
              </a:rPr>
              <a:t>part-of</a:t>
            </a:r>
            <a:r>
              <a:rPr lang="en-US" sz="2000" dirty="0"/>
              <a:t> body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Fish are </a:t>
            </a:r>
            <a:r>
              <a:rPr lang="en-US" sz="2000" b="1" dirty="0">
                <a:solidFill>
                  <a:srgbClr val="FF0000"/>
                </a:solidFill>
              </a:rPr>
              <a:t>part-of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pond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438400" y="5334000"/>
            <a:ext cx="4419600" cy="1219200"/>
            <a:chOff x="576" y="3168"/>
            <a:chExt cx="2784" cy="768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Circle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92" y="321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Point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1632" y="33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1488" y="3288"/>
              <a:ext cx="144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2640" y="3600"/>
              <a:ext cx="3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3..*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304" y="3168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76" y="3648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Polygon</a:t>
              </a:r>
            </a:p>
          </p:txBody>
        </p:sp>
        <p:sp>
          <p:nvSpPr>
            <p:cNvPr id="12" name="AutoShape 24"/>
            <p:cNvSpPr>
              <a:spLocks noChangeArrowheads="1"/>
            </p:cNvSpPr>
            <p:nvPr/>
          </p:nvSpPr>
          <p:spPr bwMode="auto">
            <a:xfrm>
              <a:off x="1488" y="3720"/>
              <a:ext cx="144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3" name="AutoShape 26"/>
            <p:cNvCxnSpPr>
              <a:cxnSpLocks noChangeShapeType="1"/>
              <a:stCxn id="12" idx="3"/>
              <a:endCxn id="6" idx="2"/>
            </p:cNvCxnSpPr>
            <p:nvPr/>
          </p:nvCxnSpPr>
          <p:spPr bwMode="auto">
            <a:xfrm flipV="1">
              <a:off x="1632" y="3504"/>
              <a:ext cx="1344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7848600" y="5486400"/>
            <a:ext cx="1524000" cy="1066800"/>
            <a:chOff x="3984" y="3216"/>
            <a:chExt cx="960" cy="672"/>
          </a:xfrm>
        </p:grpSpPr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3984" y="3216"/>
              <a:ext cx="96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29"/>
            <p:cNvSpPr>
              <a:spLocks noChangeArrowheads="1"/>
            </p:cNvSpPr>
            <p:nvPr/>
          </p:nvSpPr>
          <p:spPr bwMode="auto">
            <a:xfrm>
              <a:off x="4080" y="3504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Point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4128" y="3216"/>
              <a:ext cx="5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Circle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2242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is a part-of Car (Example)</a:t>
            </a: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10463477" y="1690690"/>
            <a:ext cx="1524000" cy="1066800"/>
            <a:chOff x="3984" y="3216"/>
            <a:chExt cx="960" cy="672"/>
          </a:xfrm>
        </p:grpSpPr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984" y="3216"/>
              <a:ext cx="960" cy="6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4080" y="3504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Engine</a:t>
              </a: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4128" y="3216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r>
                <a:rPr lang="en-US" altLang="en-US" b="1" dirty="0"/>
                <a:t>Car</a:t>
              </a:r>
            </a:p>
          </p:txBody>
        </p:sp>
      </p:grp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23" y="1369053"/>
            <a:ext cx="8513179" cy="512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E02E425C-CCAB-4798-DED3-95BF9A7DB5A1}"/>
              </a:ext>
            </a:extLst>
          </p:cNvPr>
          <p:cNvSpPr/>
          <p:nvPr/>
        </p:nvSpPr>
        <p:spPr>
          <a:xfrm>
            <a:off x="8393439" y="3016253"/>
            <a:ext cx="3798561" cy="2972143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Car is </a:t>
            </a:r>
            <a:r>
              <a:rPr lang="en-US" sz="1400" b="1" dirty="0">
                <a:solidFill>
                  <a:srgbClr val="FF0000"/>
                </a:solidFill>
              </a:rPr>
              <a:t>composed of </a:t>
            </a:r>
            <a:r>
              <a:rPr lang="en-US" sz="1400" dirty="0">
                <a:solidFill>
                  <a:schemeClr val="tx1"/>
                </a:solidFill>
              </a:rPr>
              <a:t>Engine, therefore, the creation and destruction of the Engine object is managed by the Car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The engine object </a:t>
            </a:r>
            <a:r>
              <a:rPr lang="en-US" sz="1400" b="1" dirty="0">
                <a:solidFill>
                  <a:srgbClr val="FF0000"/>
                </a:solidFill>
              </a:rPr>
              <a:t>CANNOT </a:t>
            </a:r>
            <a:r>
              <a:rPr lang="en-US" sz="1400" dirty="0">
                <a:solidFill>
                  <a:schemeClr val="tx1"/>
                </a:solidFill>
              </a:rPr>
              <a:t>exist without the Car object</a:t>
            </a:r>
            <a:endParaRPr lang="en-PK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984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07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Composition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281" y="1671017"/>
            <a:ext cx="10515600" cy="499033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whole is </a:t>
            </a:r>
            <a:r>
              <a:rPr lang="en-US" dirty="0">
                <a:solidFill>
                  <a:srgbClr val="0070C0"/>
                </a:solidFill>
              </a:rPr>
              <a:t>composed of </a:t>
            </a:r>
            <a:r>
              <a:rPr lang="en-US" dirty="0"/>
              <a:t>the part</a:t>
            </a:r>
          </a:p>
          <a:p>
            <a:pPr lvl="1"/>
            <a:r>
              <a:rPr lang="en-US" dirty="0"/>
              <a:t>i.e. the </a:t>
            </a:r>
            <a:r>
              <a:rPr lang="en-US" dirty="0">
                <a:solidFill>
                  <a:srgbClr val="0070C0"/>
                </a:solidFill>
              </a:rPr>
              <a:t>part object </a:t>
            </a:r>
            <a:r>
              <a:rPr lang="en-US" dirty="0"/>
              <a:t>is a </a:t>
            </a:r>
            <a:r>
              <a:rPr lang="en-US" b="1" i="1" dirty="0">
                <a:solidFill>
                  <a:srgbClr val="FF0000"/>
                </a:solidFill>
              </a:rPr>
              <a:t>data member </a:t>
            </a:r>
            <a:r>
              <a:rPr lang="en-US" dirty="0"/>
              <a:t>of the </a:t>
            </a:r>
            <a:r>
              <a:rPr lang="en-US" dirty="0">
                <a:solidFill>
                  <a:srgbClr val="0070C0"/>
                </a:solidFill>
              </a:rPr>
              <a:t>whole class</a:t>
            </a:r>
          </a:p>
          <a:p>
            <a:pPr lvl="1"/>
            <a:r>
              <a:rPr lang="en-US" dirty="0"/>
              <a:t>e.g. the engine object is a data member of the Car class</a:t>
            </a:r>
          </a:p>
          <a:p>
            <a:endParaRPr lang="en-US" dirty="0"/>
          </a:p>
          <a:p>
            <a:r>
              <a:rPr lang="en-US" dirty="0"/>
              <a:t>The part </a:t>
            </a:r>
            <a:r>
              <a:rPr lang="en-US" dirty="0">
                <a:solidFill>
                  <a:srgbClr val="0070C0"/>
                </a:solidFill>
              </a:rPr>
              <a:t>can only belong to one whole </a:t>
            </a:r>
            <a:r>
              <a:rPr lang="en-US" dirty="0"/>
              <a:t>at a time</a:t>
            </a:r>
          </a:p>
          <a:p>
            <a:pPr lvl="1"/>
            <a:r>
              <a:rPr lang="en-US" dirty="0"/>
              <a:t>i.e. a part object can only be a </a:t>
            </a:r>
            <a:r>
              <a:rPr lang="en-US" b="1" i="1" dirty="0">
                <a:solidFill>
                  <a:srgbClr val="FF0000"/>
                </a:solidFill>
              </a:rPr>
              <a:t>data member of a single whole object at one time</a:t>
            </a:r>
          </a:p>
          <a:p>
            <a:pPr lvl="1"/>
            <a:r>
              <a:rPr lang="en-US" dirty="0"/>
              <a:t>e.g. a heart that is part of one Human cannot be a part of another Human at the same time</a:t>
            </a:r>
          </a:p>
          <a:p>
            <a:pPr lvl="1"/>
            <a:endParaRPr lang="en-US" dirty="0"/>
          </a:p>
          <a:p>
            <a:r>
              <a:rPr lang="en-US" dirty="0"/>
              <a:t>The part has </a:t>
            </a:r>
            <a:r>
              <a:rPr lang="en-US" dirty="0">
                <a:solidFill>
                  <a:srgbClr val="0070C0"/>
                </a:solidFill>
              </a:rPr>
              <a:t>its existence managed by the whole </a:t>
            </a:r>
            <a:endParaRPr lang="en-US" dirty="0"/>
          </a:p>
          <a:p>
            <a:pPr lvl="1"/>
            <a:r>
              <a:rPr lang="en-US" dirty="0"/>
              <a:t>i.e. the existence of the part object </a:t>
            </a:r>
            <a:r>
              <a:rPr lang="en-US" b="1" i="1" dirty="0">
                <a:solidFill>
                  <a:srgbClr val="FF0000"/>
                </a:solidFill>
              </a:rPr>
              <a:t>is controlled by the whole object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e.g. the creation and destruction of the engine object is managed by the Car object</a:t>
            </a:r>
          </a:p>
          <a:p>
            <a:endParaRPr lang="en-US" dirty="0"/>
          </a:p>
          <a:p>
            <a:r>
              <a:rPr lang="en-US" dirty="0"/>
              <a:t>The part </a:t>
            </a:r>
            <a:r>
              <a:rPr lang="en-US" dirty="0">
                <a:solidFill>
                  <a:srgbClr val="0070C0"/>
                </a:solidFill>
              </a:rPr>
              <a:t>does not know about the existence </a:t>
            </a:r>
            <a:r>
              <a:rPr lang="en-US" dirty="0"/>
              <a:t>of the whole – </a:t>
            </a:r>
            <a:r>
              <a:rPr lang="en-US" b="1" i="1" dirty="0">
                <a:solidFill>
                  <a:srgbClr val="FF0000"/>
                </a:solidFill>
              </a:rPr>
              <a:t>unidirectional</a:t>
            </a:r>
          </a:p>
          <a:p>
            <a:pPr lvl="1"/>
            <a:r>
              <a:rPr lang="en-US" dirty="0"/>
              <a:t>i.e. the part object is a data member of the whole class, the part object </a:t>
            </a:r>
            <a:r>
              <a:rPr lang="en-US" b="1" i="1" dirty="0">
                <a:solidFill>
                  <a:srgbClr val="FF0000"/>
                </a:solidFill>
              </a:rPr>
              <a:t>knows nothing about the whole class</a:t>
            </a:r>
            <a:r>
              <a:rPr lang="en-US" dirty="0"/>
              <a:t>, cannot access its functions</a:t>
            </a:r>
          </a:p>
          <a:p>
            <a:pPr lvl="1"/>
            <a:r>
              <a:rPr lang="en-US" dirty="0"/>
              <a:t>e.g. the engine object cannot call functions of Car class but Car can interact with the engine object</a:t>
            </a:r>
          </a:p>
        </p:txBody>
      </p:sp>
    </p:spTree>
    <p:extLst>
      <p:ext uri="{BB962C8B-B14F-4D97-AF65-F5344CB8AC3E}">
        <p14:creationId xmlns:p14="http://schemas.microsoft.com/office/powerpoint/2010/main" val="85413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07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Composition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Whole </a:t>
            </a:r>
            <a:r>
              <a:rPr lang="en-US" sz="2400" b="1" dirty="0">
                <a:solidFill>
                  <a:srgbClr val="FF0000"/>
                </a:solidFill>
              </a:rPr>
              <a:t>creates</a:t>
            </a:r>
            <a:r>
              <a:rPr lang="en-US" sz="2400" dirty="0"/>
              <a:t> the parts and </a:t>
            </a:r>
            <a:r>
              <a:rPr lang="en-US" sz="2400" b="1" dirty="0">
                <a:solidFill>
                  <a:srgbClr val="FF0000"/>
                </a:solidFill>
              </a:rPr>
              <a:t>destroy</a:t>
            </a:r>
            <a:r>
              <a:rPr lang="en-US" sz="2400" dirty="0"/>
              <a:t> them </a:t>
            </a:r>
            <a:r>
              <a:rPr lang="en-US" sz="2400" b="1" dirty="0">
                <a:solidFill>
                  <a:srgbClr val="FF0000"/>
                </a:solidFill>
              </a:rPr>
              <a:t>BUT</a:t>
            </a:r>
            <a:r>
              <a:rPr lang="en-US" sz="2400" dirty="0"/>
              <a:t> it can do it </a:t>
            </a:r>
            <a:r>
              <a:rPr lang="en-US" sz="2400" b="1" dirty="0">
                <a:solidFill>
                  <a:srgbClr val="FF0000"/>
                </a:solidFill>
              </a:rPr>
              <a:t>indirectly</a:t>
            </a:r>
            <a:r>
              <a:rPr lang="en-US" sz="2400" dirty="0"/>
              <a:t> as well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Deferring creation </a:t>
            </a:r>
            <a:r>
              <a:rPr lang="en-US" sz="2000" dirty="0"/>
              <a:t>of parts For example, a string class may not create a dynamic array of characters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Instead of creating part, whole can opt to </a:t>
            </a:r>
            <a:r>
              <a:rPr lang="en-US" sz="2000" b="1" dirty="0">
                <a:solidFill>
                  <a:srgbClr val="FF0000"/>
                </a:solidFill>
              </a:rPr>
              <a:t>use a part </a:t>
            </a:r>
            <a:r>
              <a:rPr lang="en-US" sz="2000" dirty="0"/>
              <a:t>that has been </a:t>
            </a:r>
            <a:r>
              <a:rPr lang="en-US" sz="2000" b="1" dirty="0">
                <a:solidFill>
                  <a:srgbClr val="FF0000"/>
                </a:solidFill>
              </a:rPr>
              <a:t>given to it as input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Whole can </a:t>
            </a:r>
            <a:r>
              <a:rPr lang="en-US" sz="2000" b="1" dirty="0">
                <a:solidFill>
                  <a:srgbClr val="FF0000"/>
                </a:solidFill>
              </a:rPr>
              <a:t>delegate destruction </a:t>
            </a:r>
            <a:r>
              <a:rPr lang="en-US" sz="2000" dirty="0"/>
              <a:t>of its parts (e.g. to a garbage collection routine).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key point here is that the composition should manage its parts.</a:t>
            </a:r>
          </a:p>
        </p:txBody>
      </p:sp>
    </p:spTree>
    <p:extLst>
      <p:ext uri="{BB962C8B-B14F-4D97-AF65-F5344CB8AC3E}">
        <p14:creationId xmlns:p14="http://schemas.microsoft.com/office/powerpoint/2010/main" val="99164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Identifying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890" y="1665447"/>
            <a:ext cx="9144000" cy="1384998"/>
          </a:xfrm>
        </p:spPr>
        <p:txBody>
          <a:bodyPr>
            <a:noAutofit/>
          </a:bodyPr>
          <a:lstStyle/>
          <a:p>
            <a:r>
              <a:rPr lang="en-US" sz="2000" dirty="0"/>
              <a:t>Entities in the </a:t>
            </a:r>
            <a:r>
              <a:rPr lang="en-US" sz="2000" dirty="0">
                <a:solidFill>
                  <a:srgbClr val="0070C0"/>
                </a:solidFill>
              </a:rPr>
              <a:t>real world </a:t>
            </a:r>
            <a:r>
              <a:rPr lang="en-US" sz="2000" dirty="0"/>
              <a:t>consist of </a:t>
            </a:r>
            <a:r>
              <a:rPr lang="en-US" sz="2000" dirty="0">
                <a:solidFill>
                  <a:srgbClr val="0070C0"/>
                </a:solidFill>
              </a:rPr>
              <a:t>attributes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behaviors</a:t>
            </a:r>
          </a:p>
          <a:p>
            <a:r>
              <a:rPr lang="en-US" sz="2000" dirty="0"/>
              <a:t>One motivation for using OOP was that it represents </a:t>
            </a:r>
            <a:r>
              <a:rPr lang="en-US" sz="2000" dirty="0">
                <a:solidFill>
                  <a:srgbClr val="0070C0"/>
                </a:solidFill>
              </a:rPr>
              <a:t>real world entities better than structural programming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83"/>
          <a:stretch/>
        </p:blipFill>
        <p:spPr bwMode="auto">
          <a:xfrm>
            <a:off x="1725691" y="3362453"/>
            <a:ext cx="2729204" cy="313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2" name="Picture 2" descr="Fun Taxi Images, Stock Photos &amp; Vector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8"/>
          <a:stretch/>
        </p:blipFill>
        <p:spPr bwMode="auto">
          <a:xfrm>
            <a:off x="5916692" y="3202846"/>
            <a:ext cx="2828925" cy="24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45616" y="3362453"/>
            <a:ext cx="2223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Objects</a:t>
            </a:r>
          </a:p>
          <a:p>
            <a:r>
              <a:rPr lang="en-US" dirty="0"/>
              <a:t>Car (Body, Steering wheel, tires, engine)</a:t>
            </a:r>
          </a:p>
          <a:p>
            <a:r>
              <a:rPr lang="en-US" dirty="0"/>
              <a:t>Driver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74091" y="3336017"/>
            <a:ext cx="2604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Objects</a:t>
            </a:r>
          </a:p>
          <a:p>
            <a:r>
              <a:rPr lang="en-US" dirty="0"/>
              <a:t>Plant (Flower, Leaves)</a:t>
            </a:r>
          </a:p>
          <a:p>
            <a:r>
              <a:rPr lang="en-US" dirty="0"/>
              <a:t>Sunlight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2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Composition and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909" y="1497860"/>
            <a:ext cx="6509484" cy="5072062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en-US" sz="2400" dirty="0"/>
              <a:t>When/why create a subclass instead of direct implementation of a feature?</a:t>
            </a:r>
          </a:p>
          <a:p>
            <a:pPr lvl="1" algn="just">
              <a:lnSpc>
                <a:spcPct val="160000"/>
              </a:lnSpc>
            </a:pPr>
            <a:r>
              <a:rPr lang="en-US" sz="1800" dirty="0"/>
              <a:t>Car (whole) Engine (part) example</a:t>
            </a:r>
          </a:p>
          <a:p>
            <a:pPr algn="just">
              <a:lnSpc>
                <a:spcPct val="160000"/>
              </a:lnSpc>
            </a:pPr>
            <a:r>
              <a:rPr lang="en-US" sz="2400" dirty="0"/>
              <a:t>Composition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subclass</a:t>
            </a:r>
          </a:p>
          <a:p>
            <a:pPr lvl="1" algn="just">
              <a:lnSpc>
                <a:spcPct val="16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Each individual class </a:t>
            </a:r>
            <a:r>
              <a:rPr lang="en-US" sz="1800" dirty="0"/>
              <a:t>should be focused on performing </a:t>
            </a:r>
            <a:r>
              <a:rPr lang="en-US" sz="1800" b="1" dirty="0">
                <a:solidFill>
                  <a:srgbClr val="FF0000"/>
                </a:solidFill>
              </a:rPr>
              <a:t>one task </a:t>
            </a:r>
            <a:r>
              <a:rPr lang="en-US" sz="1800" dirty="0"/>
              <a:t>(simple and straight forward)</a:t>
            </a:r>
          </a:p>
          <a:p>
            <a:pPr lvl="1" algn="just">
              <a:lnSpc>
                <a:spcPct val="160000"/>
              </a:lnSpc>
            </a:pPr>
            <a:r>
              <a:rPr lang="en-US" sz="1800" dirty="0"/>
              <a:t>Each subclass can be </a:t>
            </a:r>
            <a:r>
              <a:rPr lang="en-US" sz="1800" b="1" dirty="0">
                <a:solidFill>
                  <a:srgbClr val="FF0000"/>
                </a:solidFill>
              </a:rPr>
              <a:t>self-contained</a:t>
            </a:r>
            <a:r>
              <a:rPr lang="en-US" sz="1800" dirty="0"/>
              <a:t>, which makes them </a:t>
            </a:r>
            <a:r>
              <a:rPr lang="en-US" sz="1800" b="1" dirty="0">
                <a:solidFill>
                  <a:srgbClr val="FF0000"/>
                </a:solidFill>
              </a:rPr>
              <a:t>reusable</a:t>
            </a:r>
            <a:r>
              <a:rPr lang="en-US" sz="1800" dirty="0"/>
              <a:t>. </a:t>
            </a:r>
          </a:p>
          <a:p>
            <a:pPr lvl="1" algn="just">
              <a:lnSpc>
                <a:spcPct val="160000"/>
              </a:lnSpc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FF0000"/>
                </a:solidFill>
              </a:rPr>
              <a:t>parent class </a:t>
            </a:r>
            <a:r>
              <a:rPr lang="en-US" sz="1800" dirty="0"/>
              <a:t>can focus only on </a:t>
            </a:r>
            <a:r>
              <a:rPr lang="en-US" sz="1800" b="1" dirty="0">
                <a:solidFill>
                  <a:srgbClr val="FF0000"/>
                </a:solidFill>
              </a:rPr>
              <a:t>coordinating the data flow</a:t>
            </a:r>
            <a:r>
              <a:rPr lang="en-US" sz="1800" dirty="0"/>
              <a:t> between the subclasses. 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8012607" y="4191001"/>
            <a:ext cx="3657600" cy="1285875"/>
            <a:chOff x="576" y="3216"/>
            <a:chExt cx="2784" cy="720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Circle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92" y="321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Point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V="1">
              <a:off x="1632" y="33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1488" y="3288"/>
              <a:ext cx="232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76" y="3648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Polygon</a:t>
              </a:r>
            </a:p>
          </p:txBody>
        </p:sp>
        <p:sp>
          <p:nvSpPr>
            <p:cNvPr id="12" name="AutoShape 24"/>
            <p:cNvSpPr>
              <a:spLocks noChangeArrowheads="1"/>
            </p:cNvSpPr>
            <p:nvPr/>
          </p:nvSpPr>
          <p:spPr bwMode="auto">
            <a:xfrm>
              <a:off x="1488" y="3720"/>
              <a:ext cx="232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3" name="AutoShape 26"/>
            <p:cNvCxnSpPr>
              <a:cxnSpLocks noChangeShapeType="1"/>
              <a:stCxn id="12" idx="3"/>
              <a:endCxn id="6" idx="2"/>
            </p:cNvCxnSpPr>
            <p:nvPr/>
          </p:nvCxnSpPr>
          <p:spPr bwMode="auto">
            <a:xfrm flipV="1">
              <a:off x="1720" y="3504"/>
              <a:ext cx="1256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35"/>
          <p:cNvGrpSpPr>
            <a:grpSpLocks/>
          </p:cNvGrpSpPr>
          <p:nvPr/>
        </p:nvGrpSpPr>
        <p:grpSpPr bwMode="auto">
          <a:xfrm>
            <a:off x="7868013" y="1709738"/>
            <a:ext cx="3962820" cy="1285875"/>
            <a:chOff x="147" y="3216"/>
            <a:chExt cx="3371" cy="720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Address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2520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Employee</a:t>
              </a: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V="1">
              <a:off x="1474" y="33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2295" y="3303"/>
              <a:ext cx="232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47" y="3648"/>
              <a:ext cx="201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 err="1"/>
                <a:t>PerformanceHistory</a:t>
              </a:r>
              <a:endParaRPr lang="en-US" altLang="en-US" sz="2000" dirty="0"/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2880" y="3504"/>
              <a:ext cx="232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4" name="AutoShape 26"/>
            <p:cNvCxnSpPr>
              <a:cxnSpLocks noChangeShapeType="1"/>
              <a:stCxn id="22" idx="3"/>
            </p:cNvCxnSpPr>
            <p:nvPr/>
          </p:nvCxnSpPr>
          <p:spPr bwMode="auto">
            <a:xfrm flipV="1">
              <a:off x="2157" y="3520"/>
              <a:ext cx="855" cy="272"/>
            </a:xfrm>
            <a:prstGeom prst="bentConnector3">
              <a:avLst>
                <a:gd name="adj1" fmla="val 97465"/>
              </a:avLst>
            </a:prstGeom>
            <a:noFill/>
            <a:ln w="9525">
              <a:solidFill>
                <a:schemeClr val="tx1"/>
              </a:solidFill>
              <a:miter lim="800000"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53291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Composition and subclasses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104" y="1844457"/>
            <a:ext cx="9144000" cy="2667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Subclass</a:t>
            </a:r>
            <a:r>
              <a:rPr lang="en-US" dirty="0"/>
              <a:t> or </a:t>
            </a:r>
            <a:r>
              <a:rPr lang="en-US" b="1" dirty="0">
                <a:solidFill>
                  <a:srgbClr val="FF0000"/>
                </a:solidFill>
              </a:rPr>
              <a:t>direct implementation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One class one task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Task can be 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storage and manipulation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coordination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3860104" y="4892458"/>
            <a:ext cx="4267200" cy="1285875"/>
            <a:chOff x="270" y="3216"/>
            <a:chExt cx="3248" cy="7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Address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520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Employee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1474" y="33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2295" y="3303"/>
              <a:ext cx="232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Rectangle 22"/>
            <p:cNvSpPr>
              <a:spLocks noChangeArrowheads="1"/>
            </p:cNvSpPr>
            <p:nvPr/>
          </p:nvSpPr>
          <p:spPr bwMode="auto">
            <a:xfrm>
              <a:off x="270" y="3648"/>
              <a:ext cx="174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 err="1"/>
                <a:t>PerformanceHistory</a:t>
              </a:r>
              <a:endParaRPr lang="en-US" altLang="en-US" sz="2000" dirty="0"/>
            </a:p>
          </p:txBody>
        </p:sp>
        <p:sp>
          <p:nvSpPr>
            <p:cNvPr id="11" name="AutoShape 24"/>
            <p:cNvSpPr>
              <a:spLocks noChangeArrowheads="1"/>
            </p:cNvSpPr>
            <p:nvPr/>
          </p:nvSpPr>
          <p:spPr bwMode="auto">
            <a:xfrm>
              <a:off x="2880" y="3504"/>
              <a:ext cx="232" cy="144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2" name="AutoShape 26"/>
            <p:cNvCxnSpPr>
              <a:cxnSpLocks noChangeShapeType="1"/>
            </p:cNvCxnSpPr>
            <p:nvPr/>
          </p:nvCxnSpPr>
          <p:spPr bwMode="auto">
            <a:xfrm flipV="1">
              <a:off x="2003" y="3520"/>
              <a:ext cx="1009" cy="28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3069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Composition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Relationship between objects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Association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Object composition (</a:t>
            </a:r>
            <a:r>
              <a:rPr lang="en-US" b="1" dirty="0">
                <a:solidFill>
                  <a:srgbClr val="FF0000"/>
                </a:solidFill>
              </a:rPr>
              <a:t>Composition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Aggregation</a:t>
            </a:r>
            <a:r>
              <a:rPr lang="en-US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Object composition </a:t>
            </a:r>
            <a:r>
              <a:rPr lang="en-US" dirty="0"/>
              <a:t>is the process of </a:t>
            </a:r>
            <a:r>
              <a:rPr lang="en-US" b="1" dirty="0">
                <a:solidFill>
                  <a:srgbClr val="FF0000"/>
                </a:solidFill>
              </a:rPr>
              <a:t>creating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complex objects</a:t>
            </a:r>
            <a:r>
              <a:rPr lang="en-US" dirty="0"/>
              <a:t> from </a:t>
            </a:r>
            <a:r>
              <a:rPr lang="en-US" b="1" dirty="0">
                <a:solidFill>
                  <a:srgbClr val="FF0000"/>
                </a:solidFill>
              </a:rPr>
              <a:t>simpler one</a:t>
            </a:r>
            <a:r>
              <a:rPr lang="en-US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Composition (models </a:t>
            </a:r>
            <a:r>
              <a:rPr lang="en-US" b="1" dirty="0">
                <a:solidFill>
                  <a:srgbClr val="FF0000"/>
                </a:solidFill>
              </a:rPr>
              <a:t>part-of </a:t>
            </a:r>
            <a:r>
              <a:rPr lang="en-US" dirty="0"/>
              <a:t>relationship)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Whole is responsible for </a:t>
            </a:r>
            <a:r>
              <a:rPr lang="en-US" b="1" dirty="0">
                <a:solidFill>
                  <a:srgbClr val="FF0000"/>
                </a:solidFill>
              </a:rPr>
              <a:t>existence</a:t>
            </a:r>
            <a:r>
              <a:rPr lang="en-US" dirty="0"/>
              <a:t> of part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99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48119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FF0000"/>
                </a:solidFill>
              </a:rPr>
              <a:t>aggregation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also a </a:t>
            </a:r>
            <a:r>
              <a:rPr lang="en-US" sz="2400" b="1" dirty="0">
                <a:solidFill>
                  <a:srgbClr val="FF0000"/>
                </a:solidFill>
              </a:rPr>
              <a:t>part-whole</a:t>
            </a:r>
            <a:r>
              <a:rPr lang="en-US" sz="2400" dirty="0"/>
              <a:t> relationship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models </a:t>
            </a:r>
            <a:r>
              <a:rPr lang="en-US" sz="2400" b="1" dirty="0">
                <a:solidFill>
                  <a:srgbClr val="FF0000"/>
                </a:solidFill>
              </a:rPr>
              <a:t>has-a</a:t>
            </a:r>
            <a:r>
              <a:rPr lang="en-US" sz="2400" dirty="0"/>
              <a:t> relationship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Similar to composition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parts</a:t>
            </a:r>
            <a:r>
              <a:rPr lang="en-US" sz="2000" dirty="0"/>
              <a:t> are </a:t>
            </a:r>
            <a:r>
              <a:rPr lang="en-US" sz="2000" b="1" dirty="0">
                <a:solidFill>
                  <a:srgbClr val="FF0000"/>
                </a:solidFill>
              </a:rPr>
              <a:t>contained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within the </a:t>
            </a:r>
            <a:r>
              <a:rPr lang="en-US" sz="2000" b="1" dirty="0">
                <a:solidFill>
                  <a:srgbClr val="FF0000"/>
                </a:solidFill>
              </a:rPr>
              <a:t>whole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It is also a </a:t>
            </a:r>
            <a:r>
              <a:rPr lang="en-US" sz="2000" b="1" dirty="0">
                <a:solidFill>
                  <a:srgbClr val="FF0000"/>
                </a:solidFill>
              </a:rPr>
              <a:t>unidirectional</a:t>
            </a:r>
            <a:r>
              <a:rPr lang="en-US" sz="2000" dirty="0"/>
              <a:t> relationship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Unlike composition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Parts </a:t>
            </a:r>
            <a:r>
              <a:rPr lang="en-US" sz="2000" b="1" dirty="0">
                <a:solidFill>
                  <a:srgbClr val="FF0000"/>
                </a:solidFill>
              </a:rPr>
              <a:t>can belong to more than one </a:t>
            </a:r>
            <a:r>
              <a:rPr lang="en-US" sz="2000" dirty="0"/>
              <a:t>object at a time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Whole</a:t>
            </a:r>
            <a:r>
              <a:rPr lang="en-US" sz="2000" b="1" dirty="0">
                <a:solidFill>
                  <a:srgbClr val="FF0000"/>
                </a:solidFill>
              </a:rPr>
              <a:t> is not responsible for the existence </a:t>
            </a:r>
            <a:r>
              <a:rPr lang="en-US" sz="2000" dirty="0"/>
              <a:t>and lifespan of the parts</a:t>
            </a:r>
          </a:p>
        </p:txBody>
      </p:sp>
    </p:spTree>
    <p:extLst>
      <p:ext uri="{BB962C8B-B14F-4D97-AF65-F5344CB8AC3E}">
        <p14:creationId xmlns:p14="http://schemas.microsoft.com/office/powerpoint/2010/main" val="3309859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279" y="2795586"/>
            <a:ext cx="5092874" cy="3232759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Every person has an address.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One address can belong to more than one person at a time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Address existed before the person starting living at the address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Whole knows of existence (person knows)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Part doesn’t know about the whole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7010400" y="2608849"/>
            <a:ext cx="4343400" cy="4038600"/>
          </a:xfrm>
        </p:spPr>
        <p:txBody>
          <a:bodyPr>
            <a:no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A car door is part of the car.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Door belongs to the car,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It can belong to other things as well, like the body of the car.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The car is not responsible for the creation or destruction of the door.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Whole knows about existence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000" dirty="0"/>
              <a:t>Part doesn’t know about the whole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209229" y="1690690"/>
            <a:ext cx="3608990" cy="514350"/>
            <a:chOff x="576" y="3216"/>
            <a:chExt cx="2969" cy="288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Address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Person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2304" y="3296"/>
              <a:ext cx="232" cy="144"/>
            </a:xfrm>
            <a:prstGeom prst="diamond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5" name="Group 35"/>
          <p:cNvGrpSpPr>
            <a:grpSpLocks/>
          </p:cNvGrpSpPr>
          <p:nvPr/>
        </p:nvGrpSpPr>
        <p:grpSpPr bwMode="auto">
          <a:xfrm>
            <a:off x="7744810" y="1704977"/>
            <a:ext cx="3608990" cy="514350"/>
            <a:chOff x="576" y="3216"/>
            <a:chExt cx="2969" cy="288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Door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Car</a:t>
              </a: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2304" y="3296"/>
              <a:ext cx="232" cy="144"/>
            </a:xfrm>
            <a:prstGeom prst="diamond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076037" y="239553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Singular part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33480" y="2262189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Multiplicative parts</a:t>
            </a:r>
          </a:p>
        </p:txBody>
      </p:sp>
    </p:spTree>
    <p:extLst>
      <p:ext uri="{BB962C8B-B14F-4D97-AF65-F5344CB8AC3E}">
        <p14:creationId xmlns:p14="http://schemas.microsoft.com/office/powerpoint/2010/main" val="246849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6"/>
            <a:ext cx="10515600" cy="495501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part is </a:t>
            </a:r>
            <a:r>
              <a:rPr lang="en-US" dirty="0">
                <a:solidFill>
                  <a:srgbClr val="0070C0"/>
                </a:solidFill>
              </a:rPr>
              <a:t>part of</a:t>
            </a:r>
            <a:r>
              <a:rPr lang="en-US" dirty="0"/>
              <a:t> the whole </a:t>
            </a:r>
          </a:p>
          <a:p>
            <a:pPr lvl="1" algn="just"/>
            <a:r>
              <a:rPr lang="en-US" dirty="0"/>
              <a:t>i.e. the part object is a </a:t>
            </a:r>
            <a:r>
              <a:rPr lang="en-US" b="1" i="1" dirty="0">
                <a:solidFill>
                  <a:srgbClr val="FF0000"/>
                </a:solidFill>
              </a:rPr>
              <a:t>data member </a:t>
            </a:r>
            <a:r>
              <a:rPr lang="en-US" dirty="0"/>
              <a:t>of the whole class</a:t>
            </a:r>
          </a:p>
          <a:p>
            <a:pPr lvl="1" algn="just"/>
            <a:r>
              <a:rPr lang="en-US" dirty="0"/>
              <a:t>e.g. a Patient object is a data member of the Doctor class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part can belong to </a:t>
            </a:r>
            <a:r>
              <a:rPr lang="en-US" dirty="0">
                <a:solidFill>
                  <a:srgbClr val="0070C0"/>
                </a:solidFill>
              </a:rPr>
              <a:t>more than one </a:t>
            </a:r>
            <a:r>
              <a:rPr lang="en-US" dirty="0"/>
              <a:t>wholes at a time</a:t>
            </a:r>
          </a:p>
          <a:p>
            <a:pPr lvl="1" algn="just"/>
            <a:r>
              <a:rPr lang="en-US" dirty="0"/>
              <a:t>i.e. the part object can be </a:t>
            </a:r>
            <a:r>
              <a:rPr lang="en-US" b="1" i="1" dirty="0">
                <a:solidFill>
                  <a:srgbClr val="FF0000"/>
                </a:solidFill>
              </a:rPr>
              <a:t>a data member of multiple whole objects</a:t>
            </a:r>
          </a:p>
          <a:p>
            <a:pPr lvl="1" algn="just"/>
            <a:r>
              <a:rPr lang="en-US" dirty="0"/>
              <a:t>e.g. a single Patient object can be a part of multiple doctor objects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part </a:t>
            </a:r>
            <a:r>
              <a:rPr lang="en-US" dirty="0">
                <a:solidFill>
                  <a:srgbClr val="0070C0"/>
                </a:solidFill>
              </a:rPr>
              <a:t>does not have its existence managed </a:t>
            </a:r>
            <a:r>
              <a:rPr lang="en-US" dirty="0"/>
              <a:t>by the whole </a:t>
            </a:r>
          </a:p>
          <a:p>
            <a:pPr lvl="1" algn="just"/>
            <a:r>
              <a:rPr lang="en-US" dirty="0"/>
              <a:t>i.e. the creation and destruction of the part is </a:t>
            </a:r>
            <a:r>
              <a:rPr lang="en-US" b="1" i="1" dirty="0">
                <a:solidFill>
                  <a:srgbClr val="FF0000"/>
                </a:solidFill>
              </a:rPr>
              <a:t>not done by the whole</a:t>
            </a:r>
          </a:p>
          <a:p>
            <a:pPr lvl="1" algn="just"/>
            <a:r>
              <a:rPr lang="en-US" dirty="0"/>
              <a:t>e.g. the doctor will not create or destroy patient objects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part does </a:t>
            </a:r>
            <a:r>
              <a:rPr lang="en-US" dirty="0">
                <a:solidFill>
                  <a:srgbClr val="0070C0"/>
                </a:solidFill>
              </a:rPr>
              <a:t>not know about the existence </a:t>
            </a:r>
            <a:r>
              <a:rPr lang="en-US" dirty="0"/>
              <a:t>of the whole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3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Implementing aggregation VS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9893" y="1740470"/>
            <a:ext cx="4495800" cy="452596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/>
              <a:t>Aggregation</a:t>
            </a:r>
          </a:p>
          <a:p>
            <a:pPr lvl="1" algn="just">
              <a:lnSpc>
                <a:spcPct val="17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Parts</a:t>
            </a:r>
            <a:r>
              <a:rPr lang="en-US" sz="1600" dirty="0"/>
              <a:t> are </a:t>
            </a:r>
            <a:r>
              <a:rPr lang="en-US" sz="1600" b="1" dirty="0">
                <a:solidFill>
                  <a:srgbClr val="FF0000"/>
                </a:solidFill>
              </a:rPr>
              <a:t>added</a:t>
            </a:r>
            <a:r>
              <a:rPr lang="en-US" sz="1600" dirty="0"/>
              <a:t> as </a:t>
            </a:r>
            <a:r>
              <a:rPr lang="en-US" sz="1600" b="1" dirty="0">
                <a:solidFill>
                  <a:srgbClr val="FF0000"/>
                </a:solidFill>
              </a:rPr>
              <a:t>references</a:t>
            </a:r>
            <a:r>
              <a:rPr lang="en-US" sz="1600" dirty="0"/>
              <a:t> or </a:t>
            </a:r>
            <a:r>
              <a:rPr lang="en-US" sz="1600" b="1" dirty="0">
                <a:solidFill>
                  <a:srgbClr val="FF0000"/>
                </a:solidFill>
              </a:rPr>
              <a:t>pointers</a:t>
            </a:r>
          </a:p>
          <a:p>
            <a:pPr lvl="1" algn="just">
              <a:lnSpc>
                <a:spcPct val="17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Whole</a:t>
            </a:r>
            <a:r>
              <a:rPr lang="en-US" sz="1600" dirty="0"/>
              <a:t> is </a:t>
            </a:r>
            <a:r>
              <a:rPr lang="en-US" sz="1600" b="1" dirty="0">
                <a:solidFill>
                  <a:srgbClr val="FF0000"/>
                </a:solidFill>
              </a:rPr>
              <a:t>not responsible </a:t>
            </a:r>
            <a:r>
              <a:rPr lang="en-US" sz="1600" dirty="0"/>
              <a:t>for creation and deletion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/>
              <a:t>Whole takes the objects it is going to point to as: 1) </a:t>
            </a:r>
            <a:r>
              <a:rPr lang="en-US" sz="1600" b="1" dirty="0">
                <a:solidFill>
                  <a:srgbClr val="FF0000"/>
                </a:solidFill>
              </a:rPr>
              <a:t>constructor parameters</a:t>
            </a:r>
            <a:r>
              <a:rPr lang="en-US" sz="1600" dirty="0"/>
              <a:t>; 2) </a:t>
            </a:r>
            <a:r>
              <a:rPr lang="en-US" sz="1600" b="1" dirty="0">
                <a:solidFill>
                  <a:srgbClr val="FF0000"/>
                </a:solidFill>
              </a:rPr>
              <a:t>parts are added later via access functions </a:t>
            </a:r>
          </a:p>
          <a:p>
            <a:pPr lvl="1" algn="just">
              <a:lnSpc>
                <a:spcPct val="170000"/>
              </a:lnSpc>
            </a:pPr>
            <a:r>
              <a:rPr lang="en-US" sz="1600" dirty="0"/>
              <a:t>Parts exists </a:t>
            </a:r>
            <a:r>
              <a:rPr lang="en-US" sz="1600" b="1" dirty="0">
                <a:solidFill>
                  <a:srgbClr val="FF0000"/>
                </a:solidFill>
              </a:rPr>
              <a:t>outside the scope </a:t>
            </a:r>
            <a:r>
              <a:rPr lang="en-US" sz="1600" dirty="0"/>
              <a:t>of whole</a:t>
            </a:r>
          </a:p>
          <a:p>
            <a:pPr>
              <a:lnSpc>
                <a:spcPct val="170000"/>
              </a:lnSpc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6351" y="1690690"/>
            <a:ext cx="4495800" cy="4525963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/>
              <a:t>Composition</a:t>
            </a:r>
          </a:p>
          <a:p>
            <a:pPr lvl="1" algn="just">
              <a:lnSpc>
                <a:spcPct val="17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Parts</a:t>
            </a:r>
            <a:r>
              <a:rPr lang="en-US" sz="1600" dirty="0"/>
              <a:t> are </a:t>
            </a:r>
            <a:r>
              <a:rPr lang="en-US" sz="1600" b="1" dirty="0">
                <a:solidFill>
                  <a:srgbClr val="FF0000"/>
                </a:solidFill>
              </a:rPr>
              <a:t>added</a:t>
            </a:r>
            <a:r>
              <a:rPr lang="en-US" sz="1600" dirty="0"/>
              <a:t> as </a:t>
            </a:r>
            <a:r>
              <a:rPr lang="en-US" sz="1600" b="1" dirty="0">
                <a:solidFill>
                  <a:srgbClr val="FF0000"/>
                </a:solidFill>
              </a:rPr>
              <a:t>normal variables </a:t>
            </a:r>
            <a:r>
              <a:rPr lang="en-US" sz="1600" dirty="0"/>
              <a:t>(or pointers)</a:t>
            </a:r>
          </a:p>
          <a:p>
            <a:pPr lvl="1" algn="just">
              <a:lnSpc>
                <a:spcPct val="17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Whole</a:t>
            </a:r>
            <a:r>
              <a:rPr lang="en-US" sz="1600" dirty="0"/>
              <a:t> is </a:t>
            </a:r>
            <a:r>
              <a:rPr lang="en-US" sz="1600" b="1" dirty="0">
                <a:solidFill>
                  <a:srgbClr val="FF0000"/>
                </a:solidFill>
              </a:rPr>
              <a:t>responsible</a:t>
            </a:r>
            <a:r>
              <a:rPr lang="en-US" sz="1600" dirty="0"/>
              <a:t> for </a:t>
            </a:r>
            <a:r>
              <a:rPr lang="en-US" sz="1600" b="1" dirty="0">
                <a:solidFill>
                  <a:srgbClr val="FF0000"/>
                </a:solidFill>
              </a:rPr>
              <a:t>creation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FF0000"/>
                </a:solidFill>
              </a:rPr>
              <a:t>deletion</a:t>
            </a:r>
          </a:p>
          <a:p>
            <a:pPr lvl="1">
              <a:lnSpc>
                <a:spcPct val="17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97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Examples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792" y="1297334"/>
            <a:ext cx="3505200" cy="523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36931"/>
            <a:ext cx="4490834" cy="4855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own Arrow 8"/>
          <p:cNvSpPr/>
          <p:nvPr/>
        </p:nvSpPr>
        <p:spPr>
          <a:xfrm rot="2966897">
            <a:off x="4085699" y="1243338"/>
            <a:ext cx="100208" cy="924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427500" y="109080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Composition</a:t>
            </a:r>
          </a:p>
        </p:txBody>
      </p:sp>
      <p:sp>
        <p:nvSpPr>
          <p:cNvPr id="16" name="Down Arrow 15"/>
          <p:cNvSpPr/>
          <p:nvPr/>
        </p:nvSpPr>
        <p:spPr>
          <a:xfrm rot="4293525">
            <a:off x="10018747" y="991363"/>
            <a:ext cx="127529" cy="8496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384711" y="1090808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241063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6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Person has an Address - Example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78282" y="2060532"/>
            <a:ext cx="9856940" cy="4252586"/>
            <a:chOff x="380999" y="1447800"/>
            <a:chExt cx="8466662" cy="38100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181"/>
            <a:stretch/>
          </p:blipFill>
          <p:spPr bwMode="auto">
            <a:xfrm>
              <a:off x="381000" y="1447800"/>
              <a:ext cx="8466661" cy="3320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99" y="4876800"/>
              <a:ext cx="56321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8909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09" y="1803104"/>
            <a:ext cx="10151582" cy="481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Person has an Address - Example</a:t>
            </a:r>
          </a:p>
        </p:txBody>
      </p:sp>
    </p:spTree>
    <p:extLst>
      <p:ext uri="{BB962C8B-B14F-4D97-AF65-F5344CB8AC3E}">
        <p14:creationId xmlns:p14="http://schemas.microsoft.com/office/powerpoint/2010/main" val="34538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r>
              <a:rPr lang="en-US" b="1" i="1"/>
              <a:t>Identifying objects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1" y="2623381"/>
            <a:ext cx="3888528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u="sng" dirty="0"/>
              <a:t>Case Study </a:t>
            </a:r>
            <a:r>
              <a:rPr lang="en-US" sz="2000" dirty="0"/>
              <a:t>(Parking lot)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parking lot is an open area designated for parking cars. We will design a parking lot where a certain number of cars can be parked for a certain amount of time. Each parking slot can have a single vehicle/car parked in it. 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9D230C4-E739-4057-8B8E-7B2B5759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253366"/>
            <a:ext cx="4747547" cy="43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26" y="1705952"/>
            <a:ext cx="9188884" cy="478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Person has an Address - Example</a:t>
            </a:r>
          </a:p>
        </p:txBody>
      </p:sp>
    </p:spTree>
    <p:extLst>
      <p:ext uri="{BB962C8B-B14F-4D97-AF65-F5344CB8AC3E}">
        <p14:creationId xmlns:p14="http://schemas.microsoft.com/office/powerpoint/2010/main" val="1600649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Aggregation or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14476"/>
            <a:ext cx="9144000" cy="838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to do what?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147635" y="2729984"/>
            <a:ext cx="3608990" cy="514350"/>
            <a:chOff x="576" y="3216"/>
            <a:chExt cx="2969" cy="288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Engine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Car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2304" y="3296"/>
              <a:ext cx="232" cy="144"/>
            </a:xfrm>
            <a:prstGeom prst="diamond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6595875" y="2729984"/>
            <a:ext cx="3608990" cy="514350"/>
            <a:chOff x="576" y="3216"/>
            <a:chExt cx="2969" cy="28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Engine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Car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2304" y="3296"/>
              <a:ext cx="232" cy="144"/>
            </a:xfrm>
            <a:prstGeom prst="diamond">
              <a:avLst/>
            </a:prstGeom>
            <a:ln>
              <a:headEnd/>
              <a:tailE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785875" y="3244334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Repair shop software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53861" y="3244334"/>
            <a:ext cx="316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 performance software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26082" y="3896464"/>
            <a:ext cx="9111790" cy="57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Implement the simplest relationship that meets your needs!!!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8495" y="4514452"/>
            <a:ext cx="731482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/>
              <a:t>Not the one that seems like it would fit best in a real-life context.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72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Aggregation/Composition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790700"/>
            <a:ext cx="9144000" cy="3276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Object composition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Composition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Aggregation</a:t>
            </a:r>
          </a:p>
          <a:p>
            <a:pPr>
              <a:lnSpc>
                <a:spcPct val="150000"/>
              </a:lnSpc>
            </a:pPr>
            <a:r>
              <a:rPr lang="en-US" dirty="0"/>
              <a:t>Used to model relationships where a whole is built from one or more parts</a:t>
            </a:r>
          </a:p>
        </p:txBody>
      </p:sp>
    </p:spTree>
    <p:extLst>
      <p:ext uri="{BB962C8B-B14F-4D97-AF65-F5344CB8AC3E}">
        <p14:creationId xmlns:p14="http://schemas.microsoft.com/office/powerpoint/2010/main" val="825137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Relationships between Objects</a:t>
            </a:r>
          </a:p>
        </p:txBody>
      </p:sp>
      <p:pic>
        <p:nvPicPr>
          <p:cNvPr id="19458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1690690"/>
            <a:ext cx="510540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28900" y="1690689"/>
            <a:ext cx="0" cy="480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0701" y="1690689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0700" y="619815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Strong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1007119" y="3906322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Strength of relationship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19900" y="4117493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515100" y="4243389"/>
            <a:ext cx="2590800" cy="1333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05900" y="3920224"/>
            <a:ext cx="1563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Object </a:t>
            </a:r>
          </a:p>
          <a:p>
            <a:r>
              <a:rPr lang="en-US" b="1" dirty="0">
                <a:solidFill>
                  <a:srgbClr val="FF0000"/>
                </a:solidFill>
              </a:rPr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1018120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6732"/>
            <a:ext cx="10515600" cy="416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weaker</a:t>
            </a:r>
            <a:r>
              <a:rPr lang="en-US" dirty="0"/>
              <a:t> type of relationship </a:t>
            </a:r>
          </a:p>
          <a:p>
            <a:pPr>
              <a:lnSpc>
                <a:spcPct val="150000"/>
              </a:lnSpc>
            </a:pPr>
            <a:r>
              <a:rPr lang="en-US" dirty="0"/>
              <a:t>Two otherwise </a:t>
            </a:r>
            <a:r>
              <a:rPr lang="en-US" b="1" dirty="0">
                <a:solidFill>
                  <a:srgbClr val="FF0000"/>
                </a:solidFill>
              </a:rPr>
              <a:t>unrelated objects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implied </a:t>
            </a:r>
            <a:r>
              <a:rPr lang="en-US" b="1" dirty="0">
                <a:solidFill>
                  <a:srgbClr val="FF0000"/>
                </a:solidFill>
              </a:rPr>
              <a:t>whole/part relationship</a:t>
            </a:r>
          </a:p>
          <a:p>
            <a:pPr>
              <a:lnSpc>
                <a:spcPct val="150000"/>
              </a:lnSpc>
            </a:pPr>
            <a:r>
              <a:rPr lang="en-US" dirty="0"/>
              <a:t>Models a </a:t>
            </a:r>
            <a:r>
              <a:rPr lang="en-US" b="1" dirty="0">
                <a:solidFill>
                  <a:srgbClr val="FF0000"/>
                </a:solidFill>
              </a:rPr>
              <a:t>uses-a</a:t>
            </a:r>
            <a:r>
              <a:rPr lang="en-US" dirty="0"/>
              <a:t> relationship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03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20000"/>
                </a:solidFill>
              </a:rPr>
              <a:t>Association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03737"/>
              </p:ext>
            </p:extLst>
          </p:nvPr>
        </p:nvGraphicFramePr>
        <p:xfrm>
          <a:off x="388308" y="1775564"/>
          <a:ext cx="11173216" cy="259164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4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8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7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Association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7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Whole/Part</a:t>
                      </a:r>
                      <a:r>
                        <a:rPr lang="en-US" baseline="0" dirty="0"/>
                        <a:t> relationship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Whole/Part</a:t>
                      </a:r>
                      <a:r>
                        <a:rPr lang="en-US" baseline="0" dirty="0"/>
                        <a:t> relationship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Associated object is unrelated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4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Associated object can belong to only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one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Associated object</a:t>
                      </a:r>
                      <a:r>
                        <a:rPr lang="en-US" baseline="0" dirty="0"/>
                        <a:t> can belong to multiple objects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Associated object</a:t>
                      </a:r>
                      <a:r>
                        <a:rPr lang="en-US" baseline="0" dirty="0"/>
                        <a:t> can belong to multiple objects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74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Unidirectional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dirty="0"/>
                        <a:t>Unidirectional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Bidirectional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Group 35"/>
          <p:cNvGrpSpPr>
            <a:grpSpLocks/>
          </p:cNvGrpSpPr>
          <p:nvPr/>
        </p:nvGrpSpPr>
        <p:grpSpPr bwMode="auto">
          <a:xfrm>
            <a:off x="1955104" y="4835523"/>
            <a:ext cx="3608990" cy="514350"/>
            <a:chOff x="576" y="3216"/>
            <a:chExt cx="2969" cy="288"/>
          </a:xfrm>
        </p:grpSpPr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Patient</a:t>
              </a: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Doctor</a:t>
              </a: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35"/>
          <p:cNvGrpSpPr>
            <a:grpSpLocks/>
          </p:cNvGrpSpPr>
          <p:nvPr/>
        </p:nvGrpSpPr>
        <p:grpSpPr bwMode="auto">
          <a:xfrm>
            <a:off x="6222304" y="4828010"/>
            <a:ext cx="3608990" cy="514350"/>
            <a:chOff x="576" y="3216"/>
            <a:chExt cx="2969" cy="288"/>
          </a:xfrm>
        </p:grpSpPr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Student</a:t>
              </a: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Faculty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5"/>
          <p:cNvGrpSpPr>
            <a:grpSpLocks/>
          </p:cNvGrpSpPr>
          <p:nvPr/>
        </p:nvGrpSpPr>
        <p:grpSpPr bwMode="auto">
          <a:xfrm>
            <a:off x="4164904" y="5978523"/>
            <a:ext cx="3608990" cy="514350"/>
            <a:chOff x="576" y="3216"/>
            <a:chExt cx="2969" cy="288"/>
          </a:xfrm>
        </p:grpSpPr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Bus</a:t>
              </a: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Student</a:t>
              </a: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0444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Association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9036" y="2427334"/>
            <a:ext cx="5341939" cy="403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/>
              <a:t>The teacher clearly has a relationship with his students and vice versa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/>
              <a:t>It’s not a part/whole (object composition) relationship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/>
              <a:t>A teacher can see many students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/>
              <a:t>A student can see many teachers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/>
              <a:t>Neither of the object’s lifespans are tied to the other.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/>
              <a:t>Bidirectional </a:t>
            </a:r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6976630" y="2427334"/>
            <a:ext cx="4343400" cy="4114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/>
              <a:t>A student has a relationship with the route bus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/>
              <a:t>Its not a part/whole relationship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/>
              <a:t>Multiple students can be on a certain route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/>
              <a:t>Neither of the object’s lifespans are tied to the other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</a:pPr>
            <a:r>
              <a:rPr lang="en-US" sz="2200" dirty="0"/>
              <a:t>Unidirectional</a:t>
            </a:r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377781" y="1690690"/>
            <a:ext cx="3608990" cy="514350"/>
            <a:chOff x="576" y="3216"/>
            <a:chExt cx="2969" cy="288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Student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Faculty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5"/>
          <p:cNvGrpSpPr>
            <a:grpSpLocks/>
          </p:cNvGrpSpPr>
          <p:nvPr/>
        </p:nvGrpSpPr>
        <p:grpSpPr bwMode="auto">
          <a:xfrm>
            <a:off x="7205230" y="1690690"/>
            <a:ext cx="3608990" cy="514350"/>
            <a:chOff x="576" y="3216"/>
            <a:chExt cx="2969" cy="288"/>
          </a:xfrm>
        </p:grpSpPr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Bus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Student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945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Association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associated object (member) is otherwise </a:t>
            </a:r>
            <a:r>
              <a:rPr lang="en-US" sz="2400" b="1" dirty="0">
                <a:solidFill>
                  <a:srgbClr val="FF0000"/>
                </a:solidFill>
              </a:rPr>
              <a:t>unrelated</a:t>
            </a:r>
            <a:r>
              <a:rPr lang="en-US" sz="2400" dirty="0"/>
              <a:t> to the object (class)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associated object (member) can belong to </a:t>
            </a:r>
            <a:r>
              <a:rPr lang="en-US" sz="2400" b="1" dirty="0">
                <a:solidFill>
                  <a:srgbClr val="FF0000"/>
                </a:solidFill>
              </a:rPr>
              <a:t>more than one object </a:t>
            </a:r>
            <a:r>
              <a:rPr lang="en-US" sz="2400" dirty="0"/>
              <a:t>(class) at a time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associated object (member) </a:t>
            </a:r>
            <a:r>
              <a:rPr lang="en-US" sz="2400" b="1" dirty="0">
                <a:solidFill>
                  <a:srgbClr val="FF0000"/>
                </a:solidFill>
              </a:rPr>
              <a:t>does not</a:t>
            </a:r>
            <a:r>
              <a:rPr lang="en-US" sz="2400" dirty="0"/>
              <a:t> have its </a:t>
            </a:r>
            <a:r>
              <a:rPr lang="en-US" sz="2400" b="1" dirty="0">
                <a:solidFill>
                  <a:srgbClr val="FF0000"/>
                </a:solidFill>
              </a:rPr>
              <a:t>existence</a:t>
            </a:r>
            <a:r>
              <a:rPr lang="en-US" sz="2400" dirty="0"/>
              <a:t> managed by the object (class)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associated object (member) </a:t>
            </a:r>
            <a:r>
              <a:rPr lang="en-US" sz="2400" b="1" dirty="0">
                <a:solidFill>
                  <a:srgbClr val="FF0000"/>
                </a:solidFill>
              </a:rPr>
              <a:t>may or may not know about the existence </a:t>
            </a:r>
            <a:r>
              <a:rPr lang="en-US" sz="2400" dirty="0"/>
              <a:t>of the object (class)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4382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Implementing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269"/>
            <a:ext cx="10515600" cy="4160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Associations are a </a:t>
            </a:r>
            <a:r>
              <a:rPr lang="en-US" sz="2000" b="1" dirty="0">
                <a:solidFill>
                  <a:srgbClr val="FF0000"/>
                </a:solidFill>
              </a:rPr>
              <a:t>broad type </a:t>
            </a:r>
            <a:r>
              <a:rPr lang="en-US" sz="2000" dirty="0"/>
              <a:t>of relationship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They can be implemented in many different ways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Associations are implemented </a:t>
            </a:r>
            <a:r>
              <a:rPr lang="en-US" sz="1800" b="1" dirty="0">
                <a:solidFill>
                  <a:srgbClr val="FF0000"/>
                </a:solidFill>
              </a:rPr>
              <a:t>using pointers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114" y="3429000"/>
            <a:ext cx="4494072" cy="318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728" y="3281324"/>
            <a:ext cx="4494072" cy="338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080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341"/>
            <a:ext cx="10515600" cy="1325563"/>
          </a:xfrm>
        </p:spPr>
        <p:txBody>
          <a:bodyPr>
            <a:noAutofit/>
          </a:bodyPr>
          <a:lstStyle/>
          <a:p>
            <a:r>
              <a:rPr lang="en-US" b="1" dirty="0"/>
              <a:t>Student-Faculty association -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4A9A87-674E-A479-E597-CA9160181651}"/>
              </a:ext>
            </a:extLst>
          </p:cNvPr>
          <p:cNvGrpSpPr/>
          <p:nvPr/>
        </p:nvGrpSpPr>
        <p:grpSpPr>
          <a:xfrm>
            <a:off x="1559616" y="1443962"/>
            <a:ext cx="9072768" cy="5299431"/>
            <a:chOff x="1387273" y="1193442"/>
            <a:chExt cx="9072768" cy="529943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7273" y="1209995"/>
              <a:ext cx="9072768" cy="5282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6099021" y="1193442"/>
              <a:ext cx="3608990" cy="514350"/>
              <a:chOff x="576" y="3216"/>
              <a:chExt cx="2969" cy="288"/>
            </a:xfrm>
          </p:grpSpPr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912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dirty="0"/>
                  <a:t>Student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47" y="3216"/>
                <a:ext cx="998" cy="2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dirty="0"/>
                  <a:t>Faculty</a:t>
                </a: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H="1">
                <a:off x="1488" y="3368"/>
                <a:ext cx="10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727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Interaction between objects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8328" y="1485587"/>
            <a:ext cx="4937760" cy="950976"/>
          </a:xfrm>
        </p:spPr>
        <p:txBody>
          <a:bodyPr>
            <a:normAutofit/>
          </a:bodyPr>
          <a:lstStyle/>
          <a:p>
            <a:r>
              <a:rPr lang="en-US" sz="3600" dirty="0"/>
              <a:t>Plant 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8328" y="2601155"/>
            <a:ext cx="4937760" cy="30632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Plant </a:t>
            </a:r>
            <a:r>
              <a:rPr lang="en-US" sz="2000" b="1" dirty="0">
                <a:solidFill>
                  <a:srgbClr val="FF0000"/>
                </a:solidFill>
              </a:rPr>
              <a:t>is composed </a:t>
            </a:r>
            <a:r>
              <a:rPr lang="en-US" sz="2000" dirty="0"/>
              <a:t>of leaves and flowers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Leaves </a:t>
            </a:r>
            <a:r>
              <a:rPr lang="en-US" sz="2000" b="1" dirty="0">
                <a:solidFill>
                  <a:srgbClr val="FF0000"/>
                </a:solidFill>
              </a:rPr>
              <a:t>interact</a:t>
            </a:r>
            <a:r>
              <a:rPr lang="en-US" sz="2000" dirty="0"/>
              <a:t> with the sunlight (even if you don’t know how, exactly),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Flower’s </a:t>
            </a:r>
            <a:r>
              <a:rPr lang="en-US" sz="2000" b="1" dirty="0">
                <a:solidFill>
                  <a:srgbClr val="FF0000"/>
                </a:solidFill>
              </a:rPr>
              <a:t>existence depends on</a:t>
            </a:r>
            <a:r>
              <a:rPr lang="en-US" sz="2000" dirty="0"/>
              <a:t> the plant.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417628" y="1485587"/>
            <a:ext cx="4937760" cy="950976"/>
          </a:xfrm>
        </p:spPr>
        <p:txBody>
          <a:bodyPr>
            <a:normAutofit/>
          </a:bodyPr>
          <a:lstStyle/>
          <a:p>
            <a:r>
              <a:rPr lang="en-US" sz="3600" dirty="0"/>
              <a:t>Car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417628" y="2601155"/>
            <a:ext cx="4937760" cy="30632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Car </a:t>
            </a:r>
            <a:r>
              <a:rPr lang="en-US" sz="2000" b="1" dirty="0">
                <a:solidFill>
                  <a:srgbClr val="FF0000"/>
                </a:solidFill>
              </a:rPr>
              <a:t>is composed </a:t>
            </a:r>
            <a:r>
              <a:rPr lang="en-US" sz="2000" dirty="0"/>
              <a:t>of body, steering wheel, tires, engine etc.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Driver </a:t>
            </a:r>
            <a:r>
              <a:rPr lang="en-US" sz="2000" b="1" dirty="0">
                <a:solidFill>
                  <a:srgbClr val="FF0000"/>
                </a:solidFill>
              </a:rPr>
              <a:t>interacts</a:t>
            </a:r>
            <a:r>
              <a:rPr lang="en-US" sz="2000" dirty="0"/>
              <a:t> with the car</a:t>
            </a:r>
          </a:p>
        </p:txBody>
      </p:sp>
    </p:spTree>
    <p:extLst>
      <p:ext uri="{BB962C8B-B14F-4D97-AF65-F5344CB8AC3E}">
        <p14:creationId xmlns:p14="http://schemas.microsoft.com/office/powerpoint/2010/main" val="16663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19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Student-Faculty association -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36794"/>
            <a:ext cx="7848600" cy="5645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6297010" y="1054422"/>
            <a:ext cx="3608990" cy="514350"/>
            <a:chOff x="576" y="3216"/>
            <a:chExt cx="2969" cy="288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Student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Faculty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35011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Student-Faculty association -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873378"/>
            <a:ext cx="6067947" cy="482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285908" y="2895489"/>
            <a:ext cx="4753692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 was a bi-directional association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Remember to avoid bidirectional associations!!!</a:t>
            </a:r>
          </a:p>
        </p:txBody>
      </p: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7173309" y="1690690"/>
            <a:ext cx="3608990" cy="514350"/>
            <a:chOff x="576" y="3216"/>
            <a:chExt cx="2969" cy="28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Student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Faculty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046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Reflexive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When </a:t>
            </a:r>
            <a:r>
              <a:rPr lang="en-US" b="1" dirty="0">
                <a:solidFill>
                  <a:srgbClr val="FF0000"/>
                </a:solidFill>
              </a:rPr>
              <a:t>objects</a:t>
            </a:r>
            <a:r>
              <a:rPr lang="en-US" dirty="0"/>
              <a:t> have a </a:t>
            </a:r>
            <a:r>
              <a:rPr lang="en-US" b="1" dirty="0">
                <a:solidFill>
                  <a:srgbClr val="FF0000"/>
                </a:solidFill>
              </a:rPr>
              <a:t>relationship</a:t>
            </a:r>
            <a:r>
              <a:rPr lang="en-US" dirty="0"/>
              <a:t> with </a:t>
            </a:r>
            <a:r>
              <a:rPr lang="en-US" b="1" dirty="0">
                <a:solidFill>
                  <a:srgbClr val="FF0000"/>
                </a:solidFill>
              </a:rPr>
              <a:t>other objects </a:t>
            </a:r>
            <a:r>
              <a:rPr lang="en-US" dirty="0"/>
              <a:t>of the </a:t>
            </a:r>
            <a:r>
              <a:rPr lang="en-US" b="1" dirty="0">
                <a:solidFill>
                  <a:srgbClr val="FF0000"/>
                </a:solidFill>
              </a:rPr>
              <a:t>same type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Consider a course class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105400" y="4104466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 dirty="0"/>
              <a:t>Course</a:t>
            </a:r>
          </a:p>
        </p:txBody>
      </p:sp>
      <p:cxnSp>
        <p:nvCxnSpPr>
          <p:cNvPr id="9" name="Elbow Connector 8"/>
          <p:cNvCxnSpPr>
            <a:stCxn id="5" idx="3"/>
            <a:endCxn id="5" idx="0"/>
          </p:cNvCxnSpPr>
          <p:nvPr/>
        </p:nvCxnSpPr>
        <p:spPr>
          <a:xfrm flipH="1" flipV="1">
            <a:off x="6057900" y="4104466"/>
            <a:ext cx="952500" cy="381000"/>
          </a:xfrm>
          <a:prstGeom prst="bentConnector4">
            <a:avLst>
              <a:gd name="adj1" fmla="val -24000"/>
              <a:gd name="adj2" fmla="val 16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41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Course - Example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71" y="1897693"/>
            <a:ext cx="8216109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046924" y="26670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 dirty="0"/>
              <a:t>Course</a:t>
            </a:r>
          </a:p>
        </p:txBody>
      </p:sp>
      <p:cxnSp>
        <p:nvCxnSpPr>
          <p:cNvPr id="6" name="Elbow Connector 5"/>
          <p:cNvCxnSpPr>
            <a:stCxn id="5" idx="3"/>
            <a:endCxn id="5" idx="0"/>
          </p:cNvCxnSpPr>
          <p:nvPr/>
        </p:nvCxnSpPr>
        <p:spPr>
          <a:xfrm flipH="1" flipV="1">
            <a:off x="9999424" y="2667000"/>
            <a:ext cx="952500" cy="381000"/>
          </a:xfrm>
          <a:prstGeom prst="bentConnector4">
            <a:avLst>
              <a:gd name="adj1" fmla="val -24000"/>
              <a:gd name="adj2" fmla="val 16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84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Course - Example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082" y="3126288"/>
            <a:ext cx="8914191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44008" y="2133542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2000" dirty="0"/>
              <a:t>Course</a:t>
            </a:r>
          </a:p>
        </p:txBody>
      </p:sp>
      <p:cxnSp>
        <p:nvCxnSpPr>
          <p:cNvPr id="6" name="Elbow Connector 5"/>
          <p:cNvCxnSpPr>
            <a:stCxn id="5" idx="3"/>
            <a:endCxn id="5" idx="0"/>
          </p:cNvCxnSpPr>
          <p:nvPr/>
        </p:nvCxnSpPr>
        <p:spPr>
          <a:xfrm flipH="1" flipV="1">
            <a:off x="8596508" y="2133542"/>
            <a:ext cx="952500" cy="381000"/>
          </a:xfrm>
          <a:prstGeom prst="bentConnector4">
            <a:avLst>
              <a:gd name="adj1" fmla="val -24000"/>
              <a:gd name="adj2" fmla="val 160000"/>
            </a:avLst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81809" y="5336088"/>
            <a:ext cx="532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Beware</a:t>
            </a:r>
            <a:r>
              <a:rPr lang="en-US" b="1" dirty="0"/>
              <a:t>! It can lead to a chain of associations!</a:t>
            </a:r>
          </a:p>
        </p:txBody>
      </p:sp>
    </p:spTree>
    <p:extLst>
      <p:ext uri="{BB962C8B-B14F-4D97-AF65-F5344CB8AC3E}">
        <p14:creationId xmlns:p14="http://schemas.microsoft.com/office/powerpoint/2010/main" val="1854781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Indirect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 an </a:t>
            </a:r>
            <a:r>
              <a:rPr lang="en-US" b="1" dirty="0">
                <a:solidFill>
                  <a:srgbClr val="FF0000"/>
                </a:solidFill>
              </a:rPr>
              <a:t>association</a:t>
            </a:r>
            <a:r>
              <a:rPr lang="en-US" dirty="0"/>
              <a:t> using </a:t>
            </a:r>
            <a:r>
              <a:rPr lang="en-US" b="1" dirty="0">
                <a:solidFill>
                  <a:srgbClr val="FF0000"/>
                </a:solidFill>
              </a:rPr>
              <a:t>pointers/reference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strictly required</a:t>
            </a:r>
            <a:r>
              <a:rPr lang="en-US" dirty="0"/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Any kind of data </a:t>
            </a:r>
            <a:r>
              <a:rPr lang="en-US" dirty="0"/>
              <a:t>that allows you to </a:t>
            </a:r>
            <a:r>
              <a:rPr lang="en-US" b="1" dirty="0">
                <a:solidFill>
                  <a:srgbClr val="FF0000"/>
                </a:solidFill>
              </a:rPr>
              <a:t>link two objects </a:t>
            </a:r>
            <a:r>
              <a:rPr lang="en-US" dirty="0"/>
              <a:t>together suffices. 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291505" y="4564693"/>
            <a:ext cx="3608990" cy="514350"/>
            <a:chOff x="576" y="3216"/>
            <a:chExt cx="2969" cy="288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Bus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Student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60111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Student-Bus - Example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2613"/>
            <a:ext cx="8645216" cy="44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8031307" y="1852613"/>
            <a:ext cx="3608990" cy="514350"/>
            <a:chOff x="576" y="3216"/>
            <a:chExt cx="2969" cy="28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Bus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Student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3450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Student-Bus - Example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92" y="1896388"/>
            <a:ext cx="8253663" cy="4752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7616418" y="2049050"/>
            <a:ext cx="3608990" cy="514350"/>
            <a:chOff x="576" y="3216"/>
            <a:chExt cx="2969" cy="288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Bus</a:t>
              </a:r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Student</a:t>
              </a: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714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Student-Bus - Example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4153"/>
            <a:ext cx="9758819" cy="412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818322" y="2078083"/>
            <a:ext cx="3608990" cy="514350"/>
            <a:chOff x="576" y="3216"/>
            <a:chExt cx="2969" cy="288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576" y="3216"/>
              <a:ext cx="91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Bus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547" y="3216"/>
              <a:ext cx="99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/>
                <a:t>Student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488" y="3368"/>
              <a:ext cx="10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0481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053570"/>
              </p:ext>
            </p:extLst>
          </p:nvPr>
        </p:nvGraphicFramePr>
        <p:xfrm>
          <a:off x="891436" y="1870374"/>
          <a:ext cx="10409128" cy="4517774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60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2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2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2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14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</a:rPr>
                        <a:t>Property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1" kern="1200">
                          <a:solidFill>
                            <a:srgbClr val="FF0000"/>
                          </a:solidFill>
                        </a:rPr>
                        <a:t>Composition</a:t>
                      </a:r>
                      <a:endParaRPr lang="en-US" sz="20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1" kern="1200">
                          <a:solidFill>
                            <a:srgbClr val="FF0000"/>
                          </a:solidFill>
                        </a:rPr>
                        <a:t>Aggregation</a:t>
                      </a:r>
                      <a:endParaRPr lang="en-US" sz="20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</a:rPr>
                        <a:t>Association</a:t>
                      </a:r>
                      <a:endParaRPr lang="en-US" sz="20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0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rgbClr val="FF0000"/>
                          </a:solidFill>
                        </a:rPr>
                        <a:t>Relationship type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 dirty="0"/>
                        <a:t>Whole/part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/>
                        <a:t>Whole/part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 dirty="0"/>
                        <a:t>Otherwise unrelated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53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rgbClr val="FF0000"/>
                          </a:solidFill>
                        </a:rPr>
                        <a:t>Members can belong to multiple classes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 dirty="0"/>
                        <a:t>No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/>
                        <a:t>Yes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 dirty="0"/>
                        <a:t>Yes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53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rgbClr val="FF0000"/>
                          </a:solidFill>
                        </a:rPr>
                        <a:t>Members existence managed by class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 dirty="0"/>
                        <a:t>Yes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 dirty="0"/>
                        <a:t>No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 dirty="0"/>
                        <a:t>No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18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rgbClr val="FF0000"/>
                          </a:solidFill>
                        </a:rPr>
                        <a:t>Directionality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/>
                        <a:t>Unidirectional</a:t>
                      </a:r>
                      <a:endParaRPr 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 dirty="0"/>
                        <a:t>Unidirectional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 dirty="0"/>
                        <a:t>Unidirectional or bidirectional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80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rgbClr val="FF0000"/>
                          </a:solidFill>
                        </a:rPr>
                        <a:t>Relationship verb</a:t>
                      </a:r>
                      <a:endParaRPr lang="en-US" sz="16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 dirty="0"/>
                        <a:t>Part-of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 dirty="0"/>
                        <a:t>Has-a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sz="2000" kern="1200" dirty="0"/>
                        <a:t>Uses-a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id="{337A69F2-290B-D61C-79BE-EDC388C0F429}"/>
              </a:ext>
            </a:extLst>
          </p:cNvPr>
          <p:cNvSpPr txBox="1">
            <a:spLocks/>
          </p:cNvSpPr>
          <p:nvPr/>
        </p:nvSpPr>
        <p:spPr>
          <a:xfrm>
            <a:off x="1016697" y="562745"/>
            <a:ext cx="10672174" cy="10927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Composition vs Aggregation vs Association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865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01249"/>
            <a:ext cx="8229600" cy="914400"/>
          </a:xfrm>
        </p:spPr>
        <p:txBody>
          <a:bodyPr>
            <a:normAutofit/>
          </a:bodyPr>
          <a:lstStyle/>
          <a:p>
            <a:r>
              <a:rPr lang="en-US" b="1" dirty="0"/>
              <a:t>Relationship b/w objects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34" y="1515649"/>
            <a:ext cx="11661732" cy="498953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What</a:t>
            </a:r>
            <a:r>
              <a:rPr lang="en-US" dirty="0">
                <a:ea typeface="ＭＳ Ｐゴシック" panose="020B0600070205080204" pitchFamily="34" charset="-128"/>
              </a:rPr>
              <a:t> is a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relationship</a:t>
            </a:r>
            <a:r>
              <a:rPr 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dirty="0">
                <a:ea typeface="ＭＳ Ｐゴシック" panose="020B0600070205080204" pitchFamily="34" charset="-128"/>
              </a:rPr>
              <a:t>between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objects</a:t>
            </a:r>
            <a:r>
              <a:rPr lang="en-US" dirty="0">
                <a:ea typeface="ＭＳ Ｐゴシック" panose="020B0600070205080204" pitchFamily="34" charset="-128"/>
              </a:rPr>
              <a:t>?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ＭＳ Ｐゴシック" panose="020B0600070205080204" pitchFamily="34" charset="-128"/>
              </a:rPr>
              <a:t>Whenever an object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interacts</a:t>
            </a:r>
            <a:r>
              <a:rPr lang="en-US" dirty="0">
                <a:ea typeface="ＭＳ Ｐゴシック" panose="020B0600070205080204" pitchFamily="34" charset="-128"/>
              </a:rPr>
              <a:t> with another…</a:t>
            </a:r>
          </a:p>
          <a:p>
            <a:pPr>
              <a:lnSpc>
                <a:spcPct val="170000"/>
              </a:lnSpc>
            </a:pPr>
            <a:r>
              <a:rPr lang="en-US" dirty="0">
                <a:ea typeface="ＭＳ Ｐゴシック" panose="020B0600070205080204" pitchFamily="34" charset="-128"/>
              </a:rPr>
              <a:t>In real life</a:t>
            </a:r>
          </a:p>
          <a:p>
            <a:pPr lvl="1"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Object</a:t>
            </a:r>
            <a:r>
              <a:rPr lang="en-US" dirty="0">
                <a:ea typeface="ＭＳ Ｐゴシック" panose="020B0600070205080204" pitchFamily="34" charset="-128"/>
              </a:rPr>
              <a:t> in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real life </a:t>
            </a:r>
            <a:r>
              <a:rPr lang="en-US" dirty="0">
                <a:ea typeface="ＭＳ Ｐゴシック" panose="020B0600070205080204" pitchFamily="34" charset="-128"/>
              </a:rPr>
              <a:t>have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relationships</a:t>
            </a:r>
            <a:r>
              <a:rPr lang="en-US" dirty="0">
                <a:ea typeface="ＭＳ Ｐゴシック" panose="020B0600070205080204" pitchFamily="34" charset="-128"/>
              </a:rPr>
              <a:t> with each other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ＭＳ Ｐゴシック" panose="020B0600070205080204" pitchFamily="34" charset="-128"/>
              </a:rPr>
              <a:t>Only by understanding  these we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understand</a:t>
            </a:r>
            <a:r>
              <a:rPr lang="en-US" dirty="0">
                <a:ea typeface="ＭＳ Ｐゴシック" panose="020B0600070205080204" pitchFamily="34" charset="-128"/>
              </a:rPr>
              <a:t> the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behavior</a:t>
            </a:r>
            <a:r>
              <a:rPr lang="en-US" dirty="0">
                <a:ea typeface="ＭＳ Ｐゴシック" panose="020B0600070205080204" pitchFamily="34" charset="-128"/>
              </a:rPr>
              <a:t> of these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objects</a:t>
            </a:r>
          </a:p>
          <a:p>
            <a:pPr>
              <a:lnSpc>
                <a:spcPct val="170000"/>
              </a:lnSpc>
            </a:pPr>
            <a:r>
              <a:rPr lang="en-US" dirty="0">
                <a:ea typeface="ＭＳ Ｐゴシック" panose="020B0600070205080204" pitchFamily="34" charset="-128"/>
              </a:rPr>
              <a:t>In programming</a:t>
            </a:r>
          </a:p>
          <a:p>
            <a:pPr lvl="1">
              <a:lnSpc>
                <a:spcPct val="170000"/>
              </a:lnSpc>
            </a:pPr>
            <a:r>
              <a:rPr lang="en-US" sz="29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Objects</a:t>
            </a:r>
            <a:r>
              <a:rPr lang="en-US" dirty="0">
                <a:ea typeface="ＭＳ Ｐゴシック" panose="020B0600070205080204" pitchFamily="34" charset="-128"/>
              </a:rPr>
              <a:t> also have </a:t>
            </a:r>
            <a:r>
              <a:rPr lang="en-US" sz="29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relationship</a:t>
            </a:r>
            <a:r>
              <a:rPr lang="en-US" dirty="0">
                <a:ea typeface="ＭＳ Ｐゴシック" panose="020B0600070205080204" pitchFamily="34" charset="-128"/>
              </a:rPr>
              <a:t>, </a:t>
            </a:r>
            <a:r>
              <a:rPr lang="en-US" sz="29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hierarchies</a:t>
            </a:r>
            <a:r>
              <a:rPr lang="en-US" dirty="0">
                <a:ea typeface="ＭＳ Ｐゴシック" panose="020B0600070205080204" pitchFamily="34" charset="-128"/>
              </a:rPr>
              <a:t> among them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ea typeface="ＭＳ Ｐゴシック" panose="020B0600070205080204" pitchFamily="34" charset="-128"/>
              </a:rPr>
              <a:t>Understanding these relationships help in writing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reusable</a:t>
            </a:r>
            <a:r>
              <a:rPr lang="en-US" dirty="0">
                <a:ea typeface="ＭＳ Ｐゴシック" panose="020B0600070205080204" pitchFamily="34" charset="-128"/>
              </a:rPr>
              <a:t> and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extensible</a:t>
            </a:r>
            <a:r>
              <a:rPr lang="en-US" dirty="0">
                <a:ea typeface="ＭＳ Ｐゴシック" panose="020B0600070205080204" pitchFamily="34" charset="-128"/>
              </a:rPr>
              <a:t> code – </a:t>
            </a:r>
            <a:r>
              <a:rPr 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HOW</a:t>
            </a:r>
            <a:r>
              <a:rPr lang="en-US" dirty="0">
                <a:ea typeface="ＭＳ Ｐゴシック" panose="020B0600070205080204" pitchFamily="34" charset="-128"/>
              </a:rPr>
              <a:t>?</a:t>
            </a:r>
          </a:p>
          <a:p>
            <a:pPr>
              <a:lnSpc>
                <a:spcPct val="170000"/>
              </a:lnSpc>
            </a:pP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23054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59935-8208-D6F6-6BA4-66EC693F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60D66-84B8-8A8C-FDB0-AD2CDBB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50</a:t>
            </a:fld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CC56A9-5F3A-6697-BB34-14F03E38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3" y="2320712"/>
            <a:ext cx="11594293" cy="337863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CF252A9D-388D-99C2-2B5A-339AB435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97" y="410345"/>
            <a:ext cx="10672174" cy="1092778"/>
          </a:xfrm>
        </p:spPr>
        <p:txBody>
          <a:bodyPr>
            <a:noAutofit/>
          </a:bodyPr>
          <a:lstStyle/>
          <a:p>
            <a:r>
              <a:rPr lang="en-US" b="1" dirty="0"/>
              <a:t>Composition vs Aggregation vs Association</a:t>
            </a:r>
          </a:p>
        </p:txBody>
      </p:sp>
    </p:spTree>
    <p:extLst>
      <p:ext uri="{BB962C8B-B14F-4D97-AF65-F5344CB8AC3E}">
        <p14:creationId xmlns:p14="http://schemas.microsoft.com/office/powerpoint/2010/main" val="41492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99" y="650427"/>
            <a:ext cx="11411211" cy="829733"/>
          </a:xfrm>
        </p:spPr>
        <p:txBody>
          <a:bodyPr>
            <a:normAutofit/>
          </a:bodyPr>
          <a:lstStyle/>
          <a:p>
            <a:r>
              <a:rPr lang="en-US" sz="4900" b="1" dirty="0"/>
              <a:t>Identifying</a:t>
            </a:r>
            <a:r>
              <a:rPr lang="en-US" dirty="0"/>
              <a:t> </a:t>
            </a:r>
            <a:r>
              <a:rPr lang="en-US" sz="4900" b="1" dirty="0"/>
              <a:t>relationships b/w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" y="2154476"/>
            <a:ext cx="11561523" cy="4359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case of real life we identify these relationships with experience and years of training</a:t>
            </a:r>
          </a:p>
          <a:p>
            <a:pPr>
              <a:lnSpc>
                <a:spcPct val="150000"/>
              </a:lnSpc>
            </a:pPr>
            <a:r>
              <a:rPr lang="en-US" dirty="0"/>
              <a:t>How can we identify relationships between programming objects?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Same as in real life!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Class Responsibility Collaborator (CRC) Cards (CRC)</a:t>
            </a:r>
          </a:p>
        </p:txBody>
      </p:sp>
    </p:spTree>
    <p:extLst>
      <p:ext uri="{BB962C8B-B14F-4D97-AF65-F5344CB8AC3E}">
        <p14:creationId xmlns:p14="http://schemas.microsoft.com/office/powerpoint/2010/main" val="67549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CRC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26" y="1556265"/>
            <a:ext cx="6655496" cy="4936607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/>
              <a:t>CRC card is divided into three sections: </a:t>
            </a:r>
            <a:r>
              <a:rPr lang="en-US" b="1" dirty="0">
                <a:solidFill>
                  <a:srgbClr val="FF0000"/>
                </a:solidFill>
              </a:rPr>
              <a:t>Class Name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Responsibilities</a:t>
            </a:r>
            <a:r>
              <a:rPr lang="en-US" dirty="0"/>
              <a:t>, 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Collaborators</a:t>
            </a:r>
          </a:p>
          <a:p>
            <a:pPr lvl="1" algn="just"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</a:rPr>
              <a:t>Class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represents collection of similar objects</a:t>
            </a:r>
          </a:p>
          <a:p>
            <a:pPr lvl="1" algn="just"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</a:rPr>
              <a:t>Object</a:t>
            </a:r>
            <a:r>
              <a:rPr lang="en-US" dirty="0"/>
              <a:t> is a person, thing, place, event, concept, screen or report</a:t>
            </a:r>
          </a:p>
          <a:p>
            <a:pPr lvl="1" algn="just">
              <a:lnSpc>
                <a:spcPct val="170000"/>
              </a:lnSpc>
            </a:pPr>
            <a:r>
              <a:rPr lang="en-US" sz="2900" b="1" dirty="0">
                <a:solidFill>
                  <a:srgbClr val="FF0000"/>
                </a:solidFill>
              </a:rPr>
              <a:t>Responsibility</a:t>
            </a:r>
            <a:r>
              <a:rPr lang="en-US" dirty="0"/>
              <a:t> – is anything that </a:t>
            </a:r>
            <a:r>
              <a:rPr lang="en-US" sz="2900" b="1" dirty="0">
                <a:solidFill>
                  <a:srgbClr val="FF0000"/>
                </a:solidFill>
              </a:rPr>
              <a:t>a class knows </a:t>
            </a:r>
            <a:r>
              <a:rPr lang="en-US" dirty="0"/>
              <a:t>or </a:t>
            </a:r>
            <a:r>
              <a:rPr lang="en-US" sz="2900" b="1" dirty="0">
                <a:solidFill>
                  <a:srgbClr val="FF0000"/>
                </a:solidFill>
              </a:rPr>
              <a:t>does</a:t>
            </a:r>
          </a:p>
          <a:p>
            <a:pPr lvl="1" algn="just">
              <a:lnSpc>
                <a:spcPct val="170000"/>
              </a:lnSpc>
            </a:pPr>
            <a:r>
              <a:rPr lang="en-US" sz="2900" b="1" dirty="0">
                <a:solidFill>
                  <a:srgbClr val="FF0000"/>
                </a:solidFill>
              </a:rPr>
              <a:t>Collaborator</a:t>
            </a:r>
            <a:r>
              <a:rPr lang="en-US" dirty="0"/>
              <a:t> – when </a:t>
            </a:r>
            <a:r>
              <a:rPr lang="en-US" sz="2900" b="1" dirty="0">
                <a:solidFill>
                  <a:srgbClr val="FF0000"/>
                </a:solidFill>
              </a:rPr>
              <a:t>a class doesn’t have information </a:t>
            </a:r>
            <a:r>
              <a:rPr lang="en-US" dirty="0"/>
              <a:t>to fulfill a responsibility it needs to collaborate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75567"/>
              </p:ext>
            </p:extLst>
          </p:nvPr>
        </p:nvGraphicFramePr>
        <p:xfrm>
          <a:off x="7753611" y="2224091"/>
          <a:ext cx="3816263" cy="1761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50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Class Name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569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902874" y="1690690"/>
            <a:ext cx="224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CRC Card</a:t>
            </a:r>
          </a:p>
        </p:txBody>
      </p:sp>
    </p:spTree>
    <p:extLst>
      <p:ext uri="{BB962C8B-B14F-4D97-AF65-F5344CB8AC3E}">
        <p14:creationId xmlns:p14="http://schemas.microsoft.com/office/powerpoint/2010/main" val="160551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502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CRC Modelling -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E09E45-E20F-C7F3-52B8-420BF5A46E7F}"/>
              </a:ext>
            </a:extLst>
          </p:cNvPr>
          <p:cNvGrpSpPr/>
          <p:nvPr/>
        </p:nvGrpSpPr>
        <p:grpSpPr>
          <a:xfrm>
            <a:off x="1929009" y="1377541"/>
            <a:ext cx="8592854" cy="5315749"/>
            <a:chOff x="2362201" y="737666"/>
            <a:chExt cx="7799926" cy="6139228"/>
          </a:xfrm>
        </p:grpSpPr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1" y="737666"/>
              <a:ext cx="7799926" cy="6139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114801" y="2819400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latin typeface="Garamond" panose="02020404030301010803" pitchFamily="18" charset="0"/>
                  <a:ea typeface="Gadugi" panose="020B0502040204020203" pitchFamily="34" charset="0"/>
                </a:rPr>
                <a:t>Order Item</a:t>
              </a:r>
            </a:p>
            <a:p>
              <a:r>
                <a:rPr lang="en-US" sz="1400" b="1" dirty="0">
                  <a:latin typeface="Garamond" panose="02020404030301010803" pitchFamily="18" charset="0"/>
                  <a:ea typeface="Gadugi" panose="020B0502040204020203" pitchFamily="34" charset="0"/>
                </a:rPr>
                <a:t>Customer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7661" y="2819401"/>
              <a:ext cx="1308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Garamond" panose="02020404030301010803" pitchFamily="18" charset="0"/>
                  <a:ea typeface="Gadugi" panose="020B0502040204020203" pitchFamily="34" charset="0"/>
                </a:rPr>
                <a:t>Inventory item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14801" y="4648200"/>
              <a:ext cx="13807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Garamond" panose="02020404030301010803" pitchFamily="18" charset="0"/>
                  <a:ea typeface="Gadugi" panose="020B0502040204020203" pitchFamily="34" charset="0"/>
                </a:rPr>
                <a:t>Order</a:t>
              </a:r>
            </a:p>
            <a:p>
              <a:r>
                <a:rPr lang="en-US" sz="1400" b="1" dirty="0">
                  <a:latin typeface="Garamond" panose="02020404030301010803" pitchFamily="18" charset="0"/>
                  <a:ea typeface="Gadugi" panose="020B0502040204020203" pitchFamily="34" charset="0"/>
                </a:rPr>
                <a:t>Surface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14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CRC Cards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CRC cards helped in identifying relationships:</a:t>
            </a:r>
          </a:p>
          <a:p>
            <a:pPr lvl="1"/>
            <a:r>
              <a:rPr lang="en-US" dirty="0"/>
              <a:t>Order item – Inventory item</a:t>
            </a:r>
          </a:p>
          <a:p>
            <a:pPr lvl="1"/>
            <a:r>
              <a:rPr lang="en-US" dirty="0"/>
              <a:t>Order – Order item</a:t>
            </a:r>
          </a:p>
          <a:p>
            <a:pPr lvl="1"/>
            <a:r>
              <a:rPr lang="en-US" dirty="0"/>
              <a:t>Order – Customer</a:t>
            </a:r>
          </a:p>
          <a:p>
            <a:pPr lvl="1"/>
            <a:r>
              <a:rPr lang="en-US" dirty="0"/>
              <a:t>Customer – Street address</a:t>
            </a:r>
          </a:p>
          <a:p>
            <a:pPr lvl="1"/>
            <a:r>
              <a:rPr lang="en-US" dirty="0"/>
              <a:t>Customer – Order </a:t>
            </a:r>
          </a:p>
          <a:p>
            <a:r>
              <a:rPr lang="en-US" dirty="0"/>
              <a:t>How are these converted into interactions between programming objects?</a:t>
            </a:r>
          </a:p>
        </p:txBody>
      </p:sp>
    </p:spTree>
    <p:extLst>
      <p:ext uri="{BB962C8B-B14F-4D97-AF65-F5344CB8AC3E}">
        <p14:creationId xmlns:p14="http://schemas.microsoft.com/office/powerpoint/2010/main" val="372061872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2000</Words>
  <Application>Microsoft Office PowerPoint</Application>
  <PresentationFormat>Widescreen</PresentationFormat>
  <Paragraphs>367</Paragraphs>
  <Slides>50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Century Gothic</vt:lpstr>
      <vt:lpstr>Elephant</vt:lpstr>
      <vt:lpstr>Garamond</vt:lpstr>
      <vt:lpstr>BrushVTI</vt:lpstr>
      <vt:lpstr>Object Oriented Programming</vt:lpstr>
      <vt:lpstr>Identifying objects</vt:lpstr>
      <vt:lpstr>Identifying objects</vt:lpstr>
      <vt:lpstr>Interaction between objects</vt:lpstr>
      <vt:lpstr>Relationship b/w objects</vt:lpstr>
      <vt:lpstr>Identifying relationships b/w objects</vt:lpstr>
      <vt:lpstr>CRC Cards</vt:lpstr>
      <vt:lpstr>CRC Modelling - example</vt:lpstr>
      <vt:lpstr>CRC Cards - Example</vt:lpstr>
      <vt:lpstr>Relationship type words</vt:lpstr>
      <vt:lpstr>Other Examples Of Relationship Words</vt:lpstr>
      <vt:lpstr>Types of Relationships </vt:lpstr>
      <vt:lpstr>Relationships between Objects</vt:lpstr>
      <vt:lpstr>Object composition</vt:lpstr>
      <vt:lpstr>Types of object composition</vt:lpstr>
      <vt:lpstr>Composition</vt:lpstr>
      <vt:lpstr>Engine is a part-of Car (Example)</vt:lpstr>
      <vt:lpstr>Composition tests</vt:lpstr>
      <vt:lpstr>Composition variants</vt:lpstr>
      <vt:lpstr>Composition and subclasses</vt:lpstr>
      <vt:lpstr>Composition and subclasses</vt:lpstr>
      <vt:lpstr>Composition - recap</vt:lpstr>
      <vt:lpstr>Aggregation</vt:lpstr>
      <vt:lpstr>Aggregation</vt:lpstr>
      <vt:lpstr>Aggregation tests</vt:lpstr>
      <vt:lpstr>Implementing aggregation VS composition</vt:lpstr>
      <vt:lpstr>Examples</vt:lpstr>
      <vt:lpstr>Person has an Address - Example</vt:lpstr>
      <vt:lpstr>Person has an Address - Example</vt:lpstr>
      <vt:lpstr>Person has an Address - Example</vt:lpstr>
      <vt:lpstr>Aggregation or Composition</vt:lpstr>
      <vt:lpstr>Aggregation/Composition - recap</vt:lpstr>
      <vt:lpstr>Relationships between Objects</vt:lpstr>
      <vt:lpstr>Association</vt:lpstr>
      <vt:lpstr>Association</vt:lpstr>
      <vt:lpstr>Association</vt:lpstr>
      <vt:lpstr>Association tests</vt:lpstr>
      <vt:lpstr>Implementing Association</vt:lpstr>
      <vt:lpstr>Student-Faculty association - example</vt:lpstr>
      <vt:lpstr>Student-Faculty association - example</vt:lpstr>
      <vt:lpstr>Student-Faculty association - example</vt:lpstr>
      <vt:lpstr>Reflexive association</vt:lpstr>
      <vt:lpstr>Course - Example</vt:lpstr>
      <vt:lpstr>Course - Example</vt:lpstr>
      <vt:lpstr>Indirect association</vt:lpstr>
      <vt:lpstr>Student-Bus - Example</vt:lpstr>
      <vt:lpstr>Student-Bus - Example</vt:lpstr>
      <vt:lpstr>Student-Bus - Example</vt:lpstr>
      <vt:lpstr>PowerPoint Presentation</vt:lpstr>
      <vt:lpstr>Composition vs Aggregation vs Association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MARIUM HIDA</dc:creator>
  <cp:lastModifiedBy>Marium Hida</cp:lastModifiedBy>
  <cp:revision>684</cp:revision>
  <cp:lastPrinted>2023-01-23T10:34:20Z</cp:lastPrinted>
  <dcterms:created xsi:type="dcterms:W3CDTF">2023-01-20T09:57:02Z</dcterms:created>
  <dcterms:modified xsi:type="dcterms:W3CDTF">2023-04-13T02:56:01Z</dcterms:modified>
</cp:coreProperties>
</file>