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</p:sldIdLst>
  <p:sldSz cy="6858000" cx="12192000"/>
  <p:notesSz cx="9928225" cy="6797675"/>
  <p:embeddedFontLst>
    <p:embeddedFont>
      <p:font typeface="Raleway"/>
      <p:regular r:id="rId69"/>
      <p:bold r:id="rId70"/>
      <p:italic r:id="rId71"/>
      <p:boldItalic r:id="rId72"/>
    </p:embeddedFont>
    <p:embeddedFont>
      <p:font typeface="Lato"/>
      <p:regular r:id="rId73"/>
      <p:bold r:id="rId74"/>
      <p:italic r:id="rId75"/>
      <p:boldItalic r:id="rId76"/>
    </p:embeddedFont>
    <p:embeddedFont>
      <p:font typeface="Abril Fatface"/>
      <p:regular r:id="rId77"/>
    </p:embeddedFont>
    <p:embeddedFont>
      <p:font typeface="Century Gothic"/>
      <p:regular r:id="rId78"/>
      <p:bold r:id="rId79"/>
      <p:italic r:id="rId80"/>
      <p:boldItalic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2" roundtripDataSignature="AMtx7miPf3/jahrBnmUmWBD26QJuzppK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font" Target="fonts/CenturyGothic-italic.fntdata"/><Relationship Id="rId82" Type="http://customschemas.google.com/relationships/presentationmetadata" Target="metadata"/><Relationship Id="rId81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Lato-regular.fntdata"/><Relationship Id="rId72" Type="http://schemas.openxmlformats.org/officeDocument/2006/relationships/font" Target="fonts/Raleway-boldItalic.fntdata"/><Relationship Id="rId31" Type="http://schemas.openxmlformats.org/officeDocument/2006/relationships/slide" Target="slides/slide27.xml"/><Relationship Id="rId75" Type="http://schemas.openxmlformats.org/officeDocument/2006/relationships/font" Target="fonts/Lato-italic.fntdata"/><Relationship Id="rId30" Type="http://schemas.openxmlformats.org/officeDocument/2006/relationships/slide" Target="slides/slide26.xml"/><Relationship Id="rId74" Type="http://schemas.openxmlformats.org/officeDocument/2006/relationships/font" Target="fonts/Lato-bold.fntdata"/><Relationship Id="rId33" Type="http://schemas.openxmlformats.org/officeDocument/2006/relationships/slide" Target="slides/slide29.xml"/><Relationship Id="rId77" Type="http://schemas.openxmlformats.org/officeDocument/2006/relationships/font" Target="fonts/AbrilFatface-regular.fntdata"/><Relationship Id="rId32" Type="http://schemas.openxmlformats.org/officeDocument/2006/relationships/slide" Target="slides/slide28.xml"/><Relationship Id="rId76" Type="http://schemas.openxmlformats.org/officeDocument/2006/relationships/font" Target="fonts/Lato-boldItalic.fntdata"/><Relationship Id="rId35" Type="http://schemas.openxmlformats.org/officeDocument/2006/relationships/slide" Target="slides/slide31.xml"/><Relationship Id="rId79" Type="http://schemas.openxmlformats.org/officeDocument/2006/relationships/font" Target="fonts/CenturyGothic-bold.fntdata"/><Relationship Id="rId34" Type="http://schemas.openxmlformats.org/officeDocument/2006/relationships/slide" Target="slides/slide30.xml"/><Relationship Id="rId78" Type="http://schemas.openxmlformats.org/officeDocument/2006/relationships/font" Target="fonts/CenturyGothic-regular.fntdata"/><Relationship Id="rId71" Type="http://schemas.openxmlformats.org/officeDocument/2006/relationships/font" Target="fonts/Raleway-italic.fntdata"/><Relationship Id="rId70" Type="http://schemas.openxmlformats.org/officeDocument/2006/relationships/font" Target="fonts/Raleway-bold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Raleway-regular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35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4302231" cy="341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23697" y="1"/>
            <a:ext cx="4302231" cy="341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456612"/>
            <a:ext cx="4302231" cy="341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 txBox="1"/>
          <p:nvPr>
            <p:ph idx="12" type="sldNum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4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6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9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1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4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5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7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8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9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 txBox="1"/>
          <p:nvPr>
            <p:ph idx="12" type="sldNum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0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1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2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3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4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5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6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6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7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7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8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8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9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9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0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0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1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1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2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2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3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3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4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4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5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5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6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6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7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7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8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8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9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9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 txBox="1"/>
          <p:nvPr>
            <p:ph idx="12" type="sldNum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0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0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1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51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2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2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3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53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4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54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5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55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6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6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7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7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8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58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9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59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0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60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1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61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2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62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3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63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4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64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4656524cbc_0_5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g24656524cbc_0_5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g24656524cbc_0_5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g24656524cbc_0_5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g24656524cbc_0_56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9" name="Google Shape;19;g24656524cbc_0_56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g24656524cbc_0_5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g24656524cbc_0_120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g24656524cbc_0_1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24656524cbc_0_1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g24656524cbc_0_120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g24656524cbc_0_120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g24656524cbc_0_12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656524cbc_0_12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87" name="Google Shape;87;g24656524cbc_0_129"/>
          <p:cNvSpPr/>
          <p:nvPr/>
        </p:nvSpPr>
        <p:spPr>
          <a:xfrm flipH="1">
            <a:off x="2" y="315111"/>
            <a:ext cx="3021543" cy="1435442"/>
          </a:xfrm>
          <a:custGeom>
            <a:rect b="b" l="l" r="r" t="t"/>
            <a:pathLst>
              <a:path extrusionOk="0" h="1435442" w="3021543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24656524cbc_0_129"/>
          <p:cNvSpPr txBox="1"/>
          <p:nvPr>
            <p:ph type="title"/>
          </p:nvPr>
        </p:nvSpPr>
        <p:spPr>
          <a:xfrm>
            <a:off x="838200" y="3651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i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9" name="Google Shape;89;g24656524cbc_0_129"/>
          <p:cNvSpPr txBox="1"/>
          <p:nvPr>
            <p:ph idx="1" type="body"/>
          </p:nvPr>
        </p:nvSpPr>
        <p:spPr>
          <a:xfrm>
            <a:off x="838200" y="2011680"/>
            <a:ext cx="10515600" cy="41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g24656524cbc_0_129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24656524cbc_0_129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24656524cbc_0_129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g24656524cbc_0_6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g24656524cbc_0_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24656524cbc_0_6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g24656524cbc_0_64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g24656524cbc_0_6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24656524cbc_0_7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g24656524cbc_0_70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g24656524cbc_0_7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24656524cbc_0_7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g24656524cbc_0_70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3" name="Google Shape;33;g24656524cbc_0_70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4" name="Google Shape;34;g24656524cbc_0_7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4656524cbc_0_7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g24656524cbc_0_78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g24656524cbc_0_7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g24656524cbc_0_7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g24656524cbc_0_78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1" name="Google Shape;41;g24656524cbc_0_78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2" name="Google Shape;42;g24656524cbc_0_78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3" name="Google Shape;43;g24656524cbc_0_7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4656524cbc_0_8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g24656524cbc_0_8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g24656524cbc_0_8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g24656524cbc_0_8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g24656524cbc_0_87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0" name="Google Shape;50;g24656524cbc_0_8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4656524cbc_0_9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g24656524cbc_0_9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g24656524cbc_0_9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g24656524cbc_0_9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g24656524cbc_0_94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7" name="Google Shape;57;g24656524cbc_0_94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g24656524cbc_0_9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g24656524cbc_0_102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g24656524cbc_0_10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g24656524cbc_0_10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g24656524cbc_0_102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g24656524cbc_0_10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656524cbc_0_108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g24656524cbc_0_108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g24656524cbc_0_10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g24656524cbc_0_10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g24656524cbc_0_108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71" name="Google Shape;71;g24656524cbc_0_108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g24656524cbc_0_108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3" name="Google Shape;73;g24656524cbc_0_10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656524cbc_0_117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6" name="Google Shape;76;g24656524cbc_0_11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4656524cbc_0_5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g24656524cbc_0_5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g24656524cbc_0_5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3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p1"/>
          <p:cNvSpPr txBox="1"/>
          <p:nvPr>
            <p:ph type="ctrTitle"/>
          </p:nvPr>
        </p:nvSpPr>
        <p:spPr>
          <a:xfrm>
            <a:off x="1524000" y="3851975"/>
            <a:ext cx="9144000" cy="1152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714"/>
              <a:buFont typeface="Abril Fatface"/>
              <a:buNone/>
            </a:pPr>
            <a:r>
              <a:rPr lang="en-US"/>
              <a:t>Object Oriented Programming</a:t>
            </a:r>
            <a:endParaRPr/>
          </a:p>
        </p:txBody>
      </p:sp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1524000" y="5071720"/>
            <a:ext cx="9144000" cy="646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INHERITANCE</a:t>
            </a:r>
            <a:endParaRPr/>
          </a:p>
        </p:txBody>
      </p:sp>
      <p:pic>
        <p:nvPicPr>
          <p:cNvPr descr="A colorful light bulb with business icons" id="101" name="Google Shape;101;p1"/>
          <p:cNvPicPr preferRelativeResize="0"/>
          <p:nvPr/>
        </p:nvPicPr>
        <p:blipFill rotWithShape="1">
          <a:blip r:embed="rId3">
            <a:alphaModFix/>
          </a:blip>
          <a:srcRect b="22389" l="0" r="0" t="25677"/>
          <a:stretch/>
        </p:blipFill>
        <p:spPr>
          <a:xfrm>
            <a:off x="838202" y="9"/>
            <a:ext cx="10484412" cy="3811395"/>
          </a:xfrm>
          <a:custGeom>
            <a:rect b="b" l="l" r="r" t="t"/>
            <a:pathLst>
              <a:path extrusionOk="0" h="3811404" w="10484412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Why Inheritance?</a:t>
            </a:r>
            <a:endParaRPr/>
          </a:p>
        </p:txBody>
      </p:sp>
      <p:sp>
        <p:nvSpPr>
          <p:cNvPr id="173" name="Google Shape;173;p10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28" lvl="0" marL="228594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Inheritance provides us a mechanism of software </a:t>
            </a:r>
            <a:r>
              <a:rPr lang="en-US">
                <a:solidFill>
                  <a:srgbClr val="0070C0"/>
                </a:solidFill>
              </a:rPr>
              <a:t>reusability </a:t>
            </a:r>
            <a:r>
              <a:rPr lang="en-US"/>
              <a:t>which is one of the most important principles of software engineering</a:t>
            </a:r>
            <a:endParaRPr/>
          </a:p>
          <a:p>
            <a:pPr indent="-64128" lvl="0" marL="228594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41928" lvl="0" marL="228594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-US"/>
              <a:t>Show similarities</a:t>
            </a:r>
            <a:endParaRPr/>
          </a:p>
          <a:p>
            <a:pPr indent="-64128" lvl="0" marL="228594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241928" lvl="0" marL="228594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-US"/>
              <a:t>Easy modification by performing </a:t>
            </a:r>
            <a:r>
              <a:rPr lang="en-US">
                <a:solidFill>
                  <a:srgbClr val="0070C0"/>
                </a:solidFill>
              </a:rPr>
              <a:t>modification in one place </a:t>
            </a:r>
            <a:endParaRPr/>
          </a:p>
          <a:p>
            <a:pPr indent="-64128" lvl="0" marL="228594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-241928" lvl="0" marL="228594" rtl="0" algn="just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rgbClr val="0070C0"/>
              </a:buClr>
              <a:buSzPts val="2800"/>
              <a:buFont typeface="Arial"/>
              <a:buChar char="●"/>
            </a:pPr>
            <a:r>
              <a:rPr lang="en-US">
                <a:solidFill>
                  <a:srgbClr val="0070C0"/>
                </a:solidFill>
              </a:rPr>
              <a:t>Avoid redundancy</a:t>
            </a:r>
            <a:r>
              <a:rPr lang="en-US"/>
              <a:t>, leading to smaller and more efficient model, easier to understand</a:t>
            </a:r>
            <a:endParaRPr/>
          </a:p>
        </p:txBody>
      </p:sp>
      <p:sp>
        <p:nvSpPr>
          <p:cNvPr id="174" name="Google Shape;174;p1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Inheritance – Terminology and Notation</a:t>
            </a:r>
            <a:endParaRPr/>
          </a:p>
        </p:txBody>
      </p:sp>
      <p:sp>
        <p:nvSpPr>
          <p:cNvPr id="180" name="Google Shape;180;p11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594" lvl="0" marL="228594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Char char="●"/>
            </a:pPr>
            <a:r>
              <a:rPr b="1" lang="en-US" sz="2400">
                <a:solidFill>
                  <a:srgbClr val="0070C0"/>
                </a:solidFill>
              </a:rPr>
              <a:t>Base class </a:t>
            </a:r>
            <a:r>
              <a:rPr lang="en-US" sz="2400"/>
              <a:t>(or parent or superclass) – inherited from</a:t>
            </a:r>
            <a:endParaRPr/>
          </a:p>
          <a:p>
            <a:pPr indent="-87623" lvl="0" marL="228594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228594" lvl="0" marL="228594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Char char="●"/>
            </a:pPr>
            <a:r>
              <a:rPr b="1" lang="en-US" sz="2400">
                <a:solidFill>
                  <a:srgbClr val="0070C0"/>
                </a:solidFill>
              </a:rPr>
              <a:t>Derived class </a:t>
            </a:r>
            <a:r>
              <a:rPr lang="en-US" sz="2400"/>
              <a:t>(or child or subclass) – inherits from the base class</a:t>
            </a:r>
            <a:endParaRPr/>
          </a:p>
          <a:p>
            <a:pPr indent="-87623" lvl="0" marL="228594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228594" lvl="0" marL="228594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US" sz="2400" u="sng"/>
              <a:t>Notation:</a:t>
            </a:r>
            <a:endParaRPr/>
          </a:p>
          <a:p>
            <a:pPr indent="-87623" lvl="0" marL="228594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 u="sng"/>
          </a:p>
          <a:p>
            <a:pPr indent="-228594" lvl="1" marL="685783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class Student 	      // base class</a:t>
            </a:r>
            <a:endParaRPr/>
          </a:p>
          <a:p>
            <a:pPr indent="-228594" lvl="1" marL="685783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-228594" lvl="1" marL="685783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-228594" lvl="1" marL="685783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	};</a:t>
            </a:r>
            <a:endParaRPr/>
          </a:p>
          <a:p>
            <a:pPr indent="-228594" lvl="1" marL="685783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	class UnderGrad 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28594" lvl="1" marL="685783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	{							// derived class</a:t>
            </a:r>
            <a:endParaRPr/>
          </a:p>
          <a:p>
            <a:pPr indent="-228594" lvl="1" marL="685783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	};</a:t>
            </a:r>
            <a:endParaRPr/>
          </a:p>
        </p:txBody>
      </p:sp>
      <p:sp>
        <p:nvSpPr>
          <p:cNvPr id="181" name="Google Shape;181;p1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Inheriting Data and Functions</a:t>
            </a:r>
            <a:endParaRPr/>
          </a:p>
        </p:txBody>
      </p:sp>
      <p:sp>
        <p:nvSpPr>
          <p:cNvPr id="187" name="Google Shape;187;p12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All data members and member functions of base class are inherited to derived class, except</a:t>
            </a:r>
            <a:endParaRPr/>
          </a:p>
          <a:p>
            <a:pPr indent="-50793" lvl="0" marL="228594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594" lvl="0" marL="228594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Constructors, destructors and = operator are </a:t>
            </a:r>
            <a:r>
              <a:rPr b="1" i="1" lang="en-US">
                <a:solidFill>
                  <a:srgbClr val="0070C0"/>
                </a:solidFill>
              </a:rPr>
              <a:t>not inherited</a:t>
            </a:r>
            <a:endParaRPr/>
          </a:p>
          <a:p>
            <a:pPr indent="-50793" lvl="0" marL="228594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8" name="Google Shape;188;p1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Comprehend Object-Oriented programming in 6 minutes - njkhanh" id="189" name="Google Shape;189;p12"/>
          <p:cNvPicPr preferRelativeResize="0"/>
          <p:nvPr/>
        </p:nvPicPr>
        <p:blipFill rotWithShape="1">
          <a:blip r:embed="rId3">
            <a:alphaModFix/>
          </a:blip>
          <a:srcRect b="6339" l="0" r="0" t="6439"/>
          <a:stretch/>
        </p:blipFill>
        <p:spPr>
          <a:xfrm>
            <a:off x="3810000" y="4285489"/>
            <a:ext cx="4571999" cy="1658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What Does a Child Class Have?</a:t>
            </a:r>
            <a:endParaRPr/>
          </a:p>
        </p:txBody>
      </p:sp>
      <p:sp>
        <p:nvSpPr>
          <p:cNvPr id="195" name="Google Shape;195;p13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rPr lang="en-US"/>
              <a:t>In the Student and underGrad example shown earlier: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rPr lang="en-US"/>
              <a:t>An object of the </a:t>
            </a:r>
            <a:r>
              <a:rPr i="1" lang="en-US">
                <a:solidFill>
                  <a:srgbClr val="FF0000"/>
                </a:solidFill>
              </a:rPr>
              <a:t>derived class </a:t>
            </a:r>
            <a:r>
              <a:rPr lang="en-US"/>
              <a:t>has:</a:t>
            </a:r>
            <a:endParaRPr/>
          </a:p>
          <a:p>
            <a:pPr indent="-241928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all members defined in child class</a:t>
            </a:r>
            <a:endParaRPr/>
          </a:p>
          <a:p>
            <a:pPr indent="-241928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all members of the parent class </a:t>
            </a:r>
            <a:r>
              <a:rPr lang="en-US">
                <a:solidFill>
                  <a:srgbClr val="0070C0"/>
                </a:solidFill>
              </a:rPr>
              <a:t>except </a:t>
            </a:r>
            <a:r>
              <a:rPr lang="en-US"/>
              <a:t>constructors, destructors and operator=</a:t>
            </a:r>
            <a:br>
              <a:rPr lang="en-US"/>
            </a:b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rPr lang="en-US"/>
              <a:t>An object of the </a:t>
            </a:r>
            <a:r>
              <a:rPr i="1" lang="en-US">
                <a:solidFill>
                  <a:srgbClr val="FF0000"/>
                </a:solidFill>
              </a:rPr>
              <a:t>derived class </a:t>
            </a:r>
            <a:r>
              <a:rPr lang="en-US"/>
              <a:t>can use:</a:t>
            </a:r>
            <a:endParaRPr/>
          </a:p>
          <a:p>
            <a:pPr indent="-241928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all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/>
              <a:t> members defined in child class</a:t>
            </a:r>
            <a:endParaRPr/>
          </a:p>
          <a:p>
            <a:pPr indent="-241928" lvl="0" marL="228594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all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/>
              <a:t> members defined in parent class</a:t>
            </a:r>
            <a:endParaRPr/>
          </a:p>
        </p:txBody>
      </p:sp>
      <p:sp>
        <p:nvSpPr>
          <p:cNvPr id="196" name="Google Shape;196;p1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2" name="Google Shape;202;p14"/>
          <p:cNvPicPr preferRelativeResize="0"/>
          <p:nvPr/>
        </p:nvPicPr>
        <p:blipFill rotWithShape="1">
          <a:blip r:embed="rId3">
            <a:alphaModFix/>
          </a:blip>
          <a:srcRect b="1660" l="840" r="-840" t="-1660"/>
          <a:stretch/>
        </p:blipFill>
        <p:spPr>
          <a:xfrm>
            <a:off x="1331539" y="227350"/>
            <a:ext cx="8998471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Protected Members and Class Access</a:t>
            </a:r>
            <a:endParaRPr/>
          </a:p>
        </p:txBody>
      </p:sp>
      <p:sp>
        <p:nvSpPr>
          <p:cNvPr id="208" name="Google Shape;208;p15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just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SzPts val="2800"/>
              <a:buChar char="●"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-US"/>
              <a:t> member access specification: like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/>
              <a:t>, but accessible by objects of derived class</a:t>
            </a:r>
            <a:endParaRPr/>
          </a:p>
        </p:txBody>
      </p:sp>
      <p:sp>
        <p:nvSpPr>
          <p:cNvPr id="209" name="Google Shape;209;p1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0" name="Google Shape;2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5449" y="3429000"/>
            <a:ext cx="7901101" cy="219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6" name="Google Shape;2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2376" y="179347"/>
            <a:ext cx="9047247" cy="6840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Protected Members and Class Access</a:t>
            </a:r>
            <a:endParaRPr/>
          </a:p>
        </p:txBody>
      </p:sp>
      <p:sp>
        <p:nvSpPr>
          <p:cNvPr id="222" name="Google Shape;222;p17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just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SzPts val="2800"/>
              <a:buChar char="●"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-US"/>
              <a:t> member access specification: like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/>
              <a:t>, but accessible by objects of derived class</a:t>
            </a:r>
            <a:endParaRPr/>
          </a:p>
        </p:txBody>
      </p:sp>
      <p:sp>
        <p:nvSpPr>
          <p:cNvPr id="223" name="Google Shape;223;p1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4" name="Google Shape;2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8328" y="3249177"/>
            <a:ext cx="9035344" cy="2010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Protected Members and Class Access</a:t>
            </a:r>
            <a:endParaRPr/>
          </a:p>
        </p:txBody>
      </p:sp>
      <p:sp>
        <p:nvSpPr>
          <p:cNvPr id="230" name="Google Shape;230;p18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●"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-US"/>
              <a:t> member access specification: like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/>
              <a:t>, but accessible by objects of derived class</a:t>
            </a:r>
            <a:br>
              <a:rPr lang="en-US"/>
            </a:br>
            <a:endParaRPr/>
          </a:p>
          <a:p>
            <a:pPr indent="-228594" lvl="0" marL="228594" rtl="0" algn="just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 u="sng"/>
              <a:t>Class access specification</a:t>
            </a:r>
            <a:r>
              <a:rPr lang="en-US"/>
              <a:t>: determines how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/>
              <a:t>,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-US"/>
              <a:t>, and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/>
              <a:t> members of base class are inherited by the derived class</a:t>
            </a:r>
            <a:endParaRPr u="sng"/>
          </a:p>
        </p:txBody>
      </p:sp>
      <p:sp>
        <p:nvSpPr>
          <p:cNvPr id="231" name="Google Shape;231;p1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Inheritance Example 1</a:t>
            </a:r>
            <a:endParaRPr/>
          </a:p>
        </p:txBody>
      </p:sp>
      <p:sp>
        <p:nvSpPr>
          <p:cNvPr id="237" name="Google Shape;237;p1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8" name="Google Shape;2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771" y="1250999"/>
            <a:ext cx="8078457" cy="524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What Is Inheritance?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5264" lvl="0" marL="228594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One of the most powerful features of OOP</a:t>
            </a:r>
            <a:endParaRPr/>
          </a:p>
          <a:p>
            <a:pPr indent="-77464" lvl="0" marL="228594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55264" lvl="0" marL="228594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Provides a way to create a </a:t>
            </a:r>
            <a:r>
              <a:rPr lang="en-US">
                <a:solidFill>
                  <a:srgbClr val="0070C0"/>
                </a:solidFill>
              </a:rPr>
              <a:t>new class </a:t>
            </a:r>
            <a:r>
              <a:rPr lang="en-US"/>
              <a:t>from an </a:t>
            </a:r>
            <a:r>
              <a:rPr lang="en-US">
                <a:solidFill>
                  <a:srgbClr val="0070C0"/>
                </a:solidFill>
              </a:rPr>
              <a:t>existing class</a:t>
            </a:r>
            <a:endParaRPr/>
          </a:p>
          <a:p>
            <a:pPr indent="-77464" lvl="0" marL="228594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-255264" lvl="0" marL="228594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The new class </a:t>
            </a:r>
            <a:r>
              <a:rPr lang="en-US">
                <a:solidFill>
                  <a:srgbClr val="0070C0"/>
                </a:solidFill>
              </a:rPr>
              <a:t>inherits all the capabilities </a:t>
            </a:r>
            <a:r>
              <a:rPr lang="en-US"/>
              <a:t>of the existing class and can also </a:t>
            </a:r>
            <a:r>
              <a:rPr lang="en-US">
                <a:solidFill>
                  <a:srgbClr val="0070C0"/>
                </a:solidFill>
              </a:rPr>
              <a:t>add capabilities of its own</a:t>
            </a:r>
            <a:r>
              <a:rPr lang="en-US"/>
              <a:t>. </a:t>
            </a:r>
            <a:endParaRPr/>
          </a:p>
          <a:p>
            <a:pPr indent="-77464" lvl="0" marL="228594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55264" lvl="0" marL="228594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The base class is </a:t>
            </a:r>
            <a:r>
              <a:rPr lang="en-US">
                <a:solidFill>
                  <a:srgbClr val="0070C0"/>
                </a:solidFill>
              </a:rPr>
              <a:t>unchanged </a:t>
            </a:r>
            <a:r>
              <a:rPr lang="en-US"/>
              <a:t>by this process.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-255264" lvl="0" marL="228594" rtl="0" algn="just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The new class is a </a:t>
            </a:r>
            <a:r>
              <a:rPr b="1" i="1" lang="en-US">
                <a:solidFill>
                  <a:srgbClr val="FF0000"/>
                </a:solidFill>
              </a:rPr>
              <a:t>specialized version</a:t>
            </a:r>
            <a:r>
              <a:rPr lang="en-US"/>
              <a:t> of the existing class</a:t>
            </a:r>
            <a:endParaRPr/>
          </a:p>
        </p:txBody>
      </p:sp>
      <p:sp>
        <p:nvSpPr>
          <p:cNvPr id="108" name="Google Shape;108;p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Inheritance Example 2</a:t>
            </a:r>
            <a:endParaRPr/>
          </a:p>
        </p:txBody>
      </p:sp>
      <p:sp>
        <p:nvSpPr>
          <p:cNvPr id="244" name="Google Shape;244;p2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664" y="1690690"/>
            <a:ext cx="8126672" cy="4578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Dangers of Protected</a:t>
            </a:r>
            <a:endParaRPr/>
          </a:p>
        </p:txBody>
      </p:sp>
      <p:sp>
        <p:nvSpPr>
          <p:cNvPr id="251" name="Google Shape;251;p21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8599" lvl="0" marL="228594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You should know that there’s a </a:t>
            </a:r>
            <a:r>
              <a:rPr lang="en-US">
                <a:solidFill>
                  <a:srgbClr val="0070C0"/>
                </a:solidFill>
              </a:rPr>
              <a:t>disadvantage</a:t>
            </a:r>
            <a:r>
              <a:rPr lang="en-US"/>
              <a:t> to making class members </a:t>
            </a:r>
            <a:r>
              <a:rPr lang="en-US">
                <a:solidFill>
                  <a:srgbClr val="0070C0"/>
                </a:solidFill>
              </a:rPr>
              <a:t>protected</a:t>
            </a:r>
            <a:r>
              <a:rPr lang="en-US"/>
              <a:t>. </a:t>
            </a:r>
            <a:endParaRPr/>
          </a:p>
          <a:p>
            <a:pPr indent="-90798" lvl="0" marL="228594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68599" lvl="0" marL="228594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Say you’ve written a class library, which you’re distributing to the public. Any programmer can </a:t>
            </a:r>
            <a:r>
              <a:rPr lang="en-US">
                <a:solidFill>
                  <a:srgbClr val="0070C0"/>
                </a:solidFill>
              </a:rPr>
              <a:t>access protected members </a:t>
            </a:r>
            <a:r>
              <a:rPr lang="en-US"/>
              <a:t>of your classes simply by </a:t>
            </a:r>
            <a:r>
              <a:rPr lang="en-US">
                <a:solidFill>
                  <a:srgbClr val="0070C0"/>
                </a:solidFill>
              </a:rPr>
              <a:t>deriving other classes from them</a:t>
            </a:r>
            <a:r>
              <a:rPr lang="en-US"/>
              <a:t>. </a:t>
            </a:r>
            <a:endParaRPr/>
          </a:p>
          <a:p>
            <a:pPr indent="-90798" lvl="0" marL="228594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68599" lvl="0" marL="228594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This makes protected members considerably </a:t>
            </a:r>
            <a:r>
              <a:rPr lang="en-US">
                <a:solidFill>
                  <a:srgbClr val="FF0000"/>
                </a:solidFill>
              </a:rPr>
              <a:t>less secure </a:t>
            </a:r>
            <a:r>
              <a:rPr lang="en-US"/>
              <a:t>than private members. </a:t>
            </a:r>
            <a:endParaRPr/>
          </a:p>
          <a:p>
            <a:pPr indent="-90798" lvl="0" marL="228594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68599" lvl="0" marL="228594" rtl="0" algn="just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To avoid corrupted data, it’s often </a:t>
            </a:r>
            <a:r>
              <a:rPr lang="en-US">
                <a:solidFill>
                  <a:srgbClr val="0070C0"/>
                </a:solidFill>
              </a:rPr>
              <a:t>safer to force derived classes</a:t>
            </a:r>
            <a:r>
              <a:rPr lang="en-US"/>
              <a:t> to access private data in the base class using only public setters and getters.</a:t>
            </a:r>
            <a:endParaRPr/>
          </a:p>
        </p:txBody>
      </p:sp>
      <p:sp>
        <p:nvSpPr>
          <p:cNvPr id="252" name="Google Shape;252;p2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Constructors and Destructors in Base and Derived Classes</a:t>
            </a:r>
            <a:endParaRPr/>
          </a:p>
        </p:txBody>
      </p:sp>
      <p:sp>
        <p:nvSpPr>
          <p:cNvPr id="258" name="Google Shape;258;p22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5264" lvl="0" marL="228594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Constructors and destructors of </a:t>
            </a:r>
            <a:r>
              <a:rPr lang="en-US">
                <a:solidFill>
                  <a:srgbClr val="0070C0"/>
                </a:solidFill>
              </a:rPr>
              <a:t>Base class </a:t>
            </a:r>
            <a:r>
              <a:rPr lang="en-US"/>
              <a:t>are </a:t>
            </a:r>
            <a:r>
              <a:rPr b="1" i="1" lang="en-US">
                <a:solidFill>
                  <a:srgbClr val="FF0000"/>
                </a:solidFill>
              </a:rPr>
              <a:t>NOT inherited</a:t>
            </a:r>
            <a:endParaRPr/>
          </a:p>
          <a:p>
            <a:pPr indent="-77464" lvl="0" marL="228594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55264" lvl="0" marL="228594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Derived classes can have their own constructors and destructors</a:t>
            </a:r>
            <a:endParaRPr/>
          </a:p>
          <a:p>
            <a:pPr indent="-77464" lvl="0" marL="228594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55264" lvl="0" marL="228594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When an object of a derived class is created, the </a:t>
            </a:r>
            <a:r>
              <a:rPr lang="en-US">
                <a:solidFill>
                  <a:srgbClr val="0070C0"/>
                </a:solidFill>
              </a:rPr>
              <a:t>base class’s constructor is executed first</a:t>
            </a:r>
            <a:r>
              <a:rPr lang="en-US"/>
              <a:t>, followed by the derived class’s constructor</a:t>
            </a:r>
            <a:endParaRPr/>
          </a:p>
          <a:p>
            <a:pPr indent="-77464" lvl="0" marL="228594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55264" lvl="0" marL="228594" rtl="0" algn="just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When an object of a derived class is destroyed</a:t>
            </a:r>
            <a:r>
              <a:rPr lang="en-US">
                <a:solidFill>
                  <a:srgbClr val="0070C0"/>
                </a:solidFill>
              </a:rPr>
              <a:t>, its destructor is called first</a:t>
            </a:r>
            <a:r>
              <a:rPr lang="en-US"/>
              <a:t>, then that of the base class </a:t>
            </a:r>
            <a:endParaRPr/>
          </a:p>
        </p:txBody>
      </p:sp>
      <p:sp>
        <p:nvSpPr>
          <p:cNvPr id="259" name="Google Shape;259;p2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Constructor Rules for Derived Classes </a:t>
            </a:r>
            <a:endParaRPr/>
          </a:p>
        </p:txBody>
      </p:sp>
      <p:sp>
        <p:nvSpPr>
          <p:cNvPr id="265" name="Google Shape;265;p23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just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The </a:t>
            </a:r>
            <a:r>
              <a:rPr lang="en-US">
                <a:solidFill>
                  <a:srgbClr val="0070C0"/>
                </a:solidFill>
              </a:rPr>
              <a:t>default constructor </a:t>
            </a:r>
            <a:r>
              <a:rPr lang="en-US"/>
              <a:t>and the </a:t>
            </a:r>
            <a:r>
              <a:rPr lang="en-US">
                <a:solidFill>
                  <a:srgbClr val="0070C0"/>
                </a:solidFill>
              </a:rPr>
              <a:t>destructor of the base class </a:t>
            </a:r>
            <a:r>
              <a:rPr lang="en-US"/>
              <a:t>are </a:t>
            </a:r>
            <a:r>
              <a:rPr b="1" i="1" lang="en-US">
                <a:solidFill>
                  <a:srgbClr val="FF0000"/>
                </a:solidFill>
              </a:rPr>
              <a:t>always called </a:t>
            </a:r>
            <a:r>
              <a:rPr lang="en-US"/>
              <a:t>when a new object of a derived class is created or destroyed. </a:t>
            </a:r>
            <a:endParaRPr/>
          </a:p>
        </p:txBody>
      </p:sp>
      <p:sp>
        <p:nvSpPr>
          <p:cNvPr id="266" name="Google Shape;266;p2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7" name="Google Shape;26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8746" y="3458508"/>
            <a:ext cx="7014507" cy="3034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Constructor Rules for Derived Classes </a:t>
            </a:r>
            <a:endParaRPr/>
          </a:p>
        </p:txBody>
      </p:sp>
      <p:sp>
        <p:nvSpPr>
          <p:cNvPr id="273" name="Google Shape;273;p24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just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The </a:t>
            </a:r>
            <a:r>
              <a:rPr lang="en-US">
                <a:solidFill>
                  <a:srgbClr val="0070C0"/>
                </a:solidFill>
              </a:rPr>
              <a:t>default constructor </a:t>
            </a:r>
            <a:r>
              <a:rPr lang="en-US"/>
              <a:t>and the </a:t>
            </a:r>
            <a:r>
              <a:rPr lang="en-US">
                <a:solidFill>
                  <a:srgbClr val="0070C0"/>
                </a:solidFill>
              </a:rPr>
              <a:t>destructor of the base class </a:t>
            </a:r>
            <a:r>
              <a:rPr lang="en-US"/>
              <a:t>are </a:t>
            </a:r>
            <a:r>
              <a:rPr b="1" i="1" lang="en-US">
                <a:solidFill>
                  <a:srgbClr val="FF0000"/>
                </a:solidFill>
              </a:rPr>
              <a:t>always called </a:t>
            </a:r>
            <a:r>
              <a:rPr lang="en-US"/>
              <a:t>when a new object of a derived class is created or destroyed.</a:t>
            </a:r>
            <a:endParaRPr/>
          </a:p>
        </p:txBody>
      </p:sp>
      <p:sp>
        <p:nvSpPr>
          <p:cNvPr id="274" name="Google Shape;274;p2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5" name="Google Shape;27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6936" y="3404471"/>
            <a:ext cx="6398128" cy="2767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Passing Arguments to Base Class Constructor</a:t>
            </a:r>
            <a:endParaRPr/>
          </a:p>
        </p:txBody>
      </p:sp>
      <p:sp>
        <p:nvSpPr>
          <p:cNvPr id="281" name="Google Shape;281;p25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68599" lvl="0" marL="228594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Allows </a:t>
            </a:r>
            <a:r>
              <a:rPr lang="en-US">
                <a:solidFill>
                  <a:srgbClr val="0070C0"/>
                </a:solidFill>
              </a:rPr>
              <a:t>selection </a:t>
            </a:r>
            <a:r>
              <a:rPr lang="en-US"/>
              <a:t>between </a:t>
            </a:r>
            <a:r>
              <a:rPr lang="en-US">
                <a:solidFill>
                  <a:srgbClr val="0070C0"/>
                </a:solidFill>
              </a:rPr>
              <a:t>multiple base class constructors</a:t>
            </a:r>
            <a:endParaRPr/>
          </a:p>
          <a:p>
            <a:pPr indent="-90798" lvl="0" marL="228594" rtl="0" algn="just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68599" lvl="0" marL="228594" rtl="0" algn="just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Specify </a:t>
            </a:r>
            <a:r>
              <a:rPr lang="en-US">
                <a:solidFill>
                  <a:srgbClr val="0070C0"/>
                </a:solidFill>
              </a:rPr>
              <a:t>arguments to base constructor on derived constructor </a:t>
            </a:r>
            <a:r>
              <a:rPr lang="en-US"/>
              <a:t>heading</a:t>
            </a:r>
            <a:endParaRPr/>
          </a:p>
          <a:p>
            <a:pPr indent="-90798" lvl="0" marL="228594" rtl="0" algn="just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68599" lvl="0" marL="228594" rtl="0" algn="just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Inline constructor syntax:</a:t>
            </a:r>
            <a:endParaRPr/>
          </a:p>
          <a:p>
            <a:pPr indent="-228594" lvl="1" marL="685783" rtl="0" algn="just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Century Gothic"/>
              <a:buNone/>
            </a:pPr>
            <a:r>
              <a:rPr lang="en-US"/>
              <a:t>	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Square(int side)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Rectangle(side, side) </a:t>
            </a:r>
            <a:endParaRPr/>
          </a:p>
          <a:p>
            <a:pPr indent="-228594" lvl="1" marL="685783" rtl="0" algn="just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Century Gothic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68599" lvl="0" marL="228594" rtl="0" algn="just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Can also be done with out-of-line constructors</a:t>
            </a:r>
            <a:endParaRPr/>
          </a:p>
          <a:p>
            <a:pPr indent="-90798" lvl="0" marL="228594" rtl="0" algn="just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Square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Square(int side)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Rectangle(side, side) </a:t>
            </a:r>
            <a:endParaRPr/>
          </a:p>
          <a:p>
            <a:pPr indent="0" lvl="0" marL="0" rtl="0" algn="just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68599" lvl="0" marL="228594" rtl="0" algn="just">
              <a:lnSpc>
                <a:spcPct val="85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Must be done if </a:t>
            </a:r>
            <a:r>
              <a:rPr b="1" i="1" lang="en-US">
                <a:solidFill>
                  <a:srgbClr val="FF0000"/>
                </a:solidFill>
              </a:rPr>
              <a:t>base class has no default constructor</a:t>
            </a:r>
            <a:endParaRPr/>
          </a:p>
        </p:txBody>
      </p:sp>
      <p:sp>
        <p:nvSpPr>
          <p:cNvPr id="282" name="Google Shape;282;p2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Passing Arguments to Base Class Constructor</a:t>
            </a:r>
            <a:endParaRPr/>
          </a:p>
        </p:txBody>
      </p:sp>
      <p:sp>
        <p:nvSpPr>
          <p:cNvPr id="288" name="Google Shape;288;p2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9" name="Google Shape;28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496" y="2129558"/>
            <a:ext cx="11253008" cy="3585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Constructor Rules for Derived Classes </a:t>
            </a:r>
            <a:endParaRPr/>
          </a:p>
        </p:txBody>
      </p:sp>
      <p:sp>
        <p:nvSpPr>
          <p:cNvPr id="295" name="Google Shape;295;p27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just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You can </a:t>
            </a:r>
            <a:r>
              <a:rPr lang="en-US">
                <a:solidFill>
                  <a:srgbClr val="0070C0"/>
                </a:solidFill>
              </a:rPr>
              <a:t>specifically call a constructor of the base class </a:t>
            </a:r>
            <a:r>
              <a:rPr lang="en-US"/>
              <a:t>other than the default constructor</a:t>
            </a:r>
            <a:endParaRPr/>
          </a:p>
        </p:txBody>
      </p:sp>
      <p:sp>
        <p:nvSpPr>
          <p:cNvPr id="296" name="Google Shape;296;p2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7" name="Google Shape;29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2569" y="2917036"/>
            <a:ext cx="7142521" cy="3698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3" name="Google Shape;303;p28"/>
          <p:cNvPicPr preferRelativeResize="0"/>
          <p:nvPr/>
        </p:nvPicPr>
        <p:blipFill rotWithShape="1">
          <a:blip r:embed="rId3">
            <a:alphaModFix/>
          </a:blip>
          <a:srcRect b="0" l="0" r="30261" t="0"/>
          <a:stretch/>
        </p:blipFill>
        <p:spPr>
          <a:xfrm>
            <a:off x="3192164" y="371296"/>
            <a:ext cx="5807672" cy="6486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9" name="Google Shape;3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3903" y="289882"/>
            <a:ext cx="8565621" cy="6681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Example: Insects</a:t>
            </a:r>
            <a:endParaRPr/>
          </a:p>
        </p:txBody>
      </p:sp>
      <p:sp>
        <p:nvSpPr>
          <p:cNvPr id="115" name="Google Shape;115;p3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/>
              <a:t>Insect is </a:t>
            </a:r>
            <a:r>
              <a:rPr b="1" i="1" lang="en-US" sz="2800">
                <a:solidFill>
                  <a:srgbClr val="0070C0"/>
                </a:solidFill>
              </a:rPr>
              <a:t>generic</a:t>
            </a:r>
            <a:endParaRPr/>
          </a:p>
          <a:p>
            <a:pPr indent="-228594" lvl="0" marL="228594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/>
              <a:t>Bee and grasshopper are </a:t>
            </a:r>
            <a:r>
              <a:rPr b="1" i="1" lang="en-US" sz="2800">
                <a:solidFill>
                  <a:srgbClr val="0070C0"/>
                </a:solidFill>
              </a:rPr>
              <a:t>specific</a:t>
            </a:r>
            <a:endParaRPr/>
          </a:p>
          <a:p>
            <a:pPr indent="-50793" lvl="0" marL="228594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1501sowc copy" id="117" name="Google Shape;1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3768" y="3408486"/>
            <a:ext cx="4884999" cy="2855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Class Derivation</a:t>
            </a:r>
            <a:endParaRPr/>
          </a:p>
        </p:txBody>
      </p:sp>
      <p:sp>
        <p:nvSpPr>
          <p:cNvPr id="315" name="Google Shape;315;p3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6" name="Google Shape;31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8654" y="1435144"/>
            <a:ext cx="8846063" cy="4371211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0"/>
          <p:cNvSpPr txBox="1"/>
          <p:nvPr/>
        </p:nvSpPr>
        <p:spPr>
          <a:xfrm>
            <a:off x="533400" y="5956242"/>
            <a:ext cx="11125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Point </a:t>
            </a:r>
            <a:r>
              <a:rPr lang="en-US"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is the </a:t>
            </a:r>
            <a:r>
              <a:rPr lang="en-US" sz="2000">
                <a:solidFill>
                  <a:srgbClr val="0070C0"/>
                </a:solidFill>
                <a:latin typeface="Abril Fatface"/>
                <a:ea typeface="Abril Fatface"/>
                <a:cs typeface="Abril Fatface"/>
                <a:sym typeface="Abril Fatface"/>
              </a:rPr>
              <a:t>base class </a:t>
            </a:r>
            <a:r>
              <a:rPr lang="en-US"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of </a:t>
            </a:r>
            <a:r>
              <a:rPr lang="en-US" sz="2000">
                <a:solidFill>
                  <a:srgbClr val="D2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3D-Point</a:t>
            </a:r>
            <a:r>
              <a:rPr lang="en-US"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, while </a:t>
            </a:r>
            <a:r>
              <a:rPr lang="en-US" sz="2000">
                <a:solidFill>
                  <a:srgbClr val="D2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3DPoint </a:t>
            </a:r>
            <a:r>
              <a:rPr lang="en-US"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is the </a:t>
            </a:r>
            <a:r>
              <a:rPr lang="en-US" sz="2000">
                <a:solidFill>
                  <a:srgbClr val="0070C0"/>
                </a:solidFill>
                <a:latin typeface="Abril Fatface"/>
                <a:ea typeface="Abril Fatface"/>
                <a:cs typeface="Abril Fatface"/>
                <a:sym typeface="Abril Fatface"/>
              </a:rPr>
              <a:t>base class </a:t>
            </a:r>
            <a:r>
              <a:rPr lang="en-US"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of </a:t>
            </a:r>
            <a:r>
              <a:rPr lang="en-US" sz="2000">
                <a:solidFill>
                  <a:srgbClr val="D2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Sphere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Order of execution of Constructors/Destructors</a:t>
            </a:r>
            <a:endParaRPr/>
          </a:p>
        </p:txBody>
      </p:sp>
      <p:sp>
        <p:nvSpPr>
          <p:cNvPr id="323" name="Google Shape;323;p31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Chain of constructor calls:</a:t>
            </a:r>
            <a:endParaRPr/>
          </a:p>
          <a:p>
            <a:pPr indent="-50793" lvl="0" marL="228594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	</a:t>
            </a: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🡪 </a:t>
            </a:r>
            <a:r>
              <a:rPr lang="en-US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Circle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🡪 </a:t>
            </a:r>
            <a:r>
              <a:rPr lang="en-US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Cylinder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594" lvl="1" marL="685783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Point constructor executes first</a:t>
            </a:r>
            <a:endParaRPr/>
          </a:p>
          <a:p>
            <a:pPr indent="-228594" lvl="1" marL="685783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Then circle and last Cylinder</a:t>
            </a:r>
            <a:endParaRPr/>
          </a:p>
          <a:p>
            <a:pPr indent="-50793" lvl="0" marL="228594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24" name="Google Shape;324;p3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Order of execution of Constructors/Destructors</a:t>
            </a:r>
            <a:endParaRPr/>
          </a:p>
        </p:txBody>
      </p:sp>
      <p:sp>
        <p:nvSpPr>
          <p:cNvPr id="330" name="Google Shape;330;p32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Chain of destructor calls</a:t>
            </a:r>
            <a:endParaRPr/>
          </a:p>
          <a:p>
            <a:pPr indent="-228594" lvl="1" marL="685783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○"/>
            </a:pPr>
            <a:r>
              <a:rPr lang="en-US">
                <a:solidFill>
                  <a:srgbClr val="0070C0"/>
                </a:solidFill>
              </a:rPr>
              <a:t>Reverse order of constructor chain</a:t>
            </a:r>
            <a:endParaRPr/>
          </a:p>
          <a:p>
            <a:pPr indent="-76193" lvl="1" marL="685783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0" lvl="3" marL="131445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None/>
            </a:pPr>
            <a:r>
              <a:rPr lang="en-US" sz="2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Cylinder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🡪 </a:t>
            </a:r>
            <a:r>
              <a:rPr lang="en-US" sz="24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Circle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🡪 </a:t>
            </a:r>
            <a:r>
              <a:rPr lang="en-US" sz="2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/>
          </a:p>
          <a:p>
            <a:pPr indent="0" lvl="3" marL="131445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70C0"/>
              </a:solidFill>
            </a:endParaRPr>
          </a:p>
          <a:p>
            <a:pPr indent="-228594" lvl="1" marL="685783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Destructor of derived-class called first</a:t>
            </a:r>
            <a:endParaRPr/>
          </a:p>
          <a:p>
            <a:pPr indent="-228594" lvl="1" marL="685783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Destructor of next base class up hierarchy next</a:t>
            </a:r>
            <a:endParaRPr/>
          </a:p>
          <a:p>
            <a:pPr indent="-228594" lvl="1" marL="685783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Continue up hierarchy until final base reached</a:t>
            </a:r>
            <a:endParaRPr/>
          </a:p>
          <a:p>
            <a:pPr indent="-76193" lvl="1" marL="685783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594" lvl="1" marL="685783" rtl="0" algn="just">
              <a:lnSpc>
                <a:spcPct val="10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After final base-class destructor, </a:t>
            </a:r>
            <a:r>
              <a:rPr lang="en-US">
                <a:solidFill>
                  <a:srgbClr val="0070C0"/>
                </a:solidFill>
              </a:rPr>
              <a:t>object removed from memory</a:t>
            </a:r>
            <a:endParaRPr/>
          </a:p>
        </p:txBody>
      </p:sp>
      <p:sp>
        <p:nvSpPr>
          <p:cNvPr id="331" name="Google Shape;331;p3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Example</a:t>
            </a:r>
            <a:endParaRPr b="1"/>
          </a:p>
        </p:txBody>
      </p:sp>
      <p:sp>
        <p:nvSpPr>
          <p:cNvPr id="337" name="Google Shape;337;p3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8" name="Google Shape;338;p33"/>
          <p:cNvPicPr preferRelativeResize="0"/>
          <p:nvPr/>
        </p:nvPicPr>
        <p:blipFill rotWithShape="1">
          <a:blip r:embed="rId3">
            <a:alphaModFix/>
          </a:blip>
          <a:srcRect b="-15770" l="-2270" r="2269" t="15770"/>
          <a:stretch/>
        </p:blipFill>
        <p:spPr>
          <a:xfrm>
            <a:off x="2642035" y="1295554"/>
            <a:ext cx="8340050" cy="5645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Example – cont.</a:t>
            </a:r>
            <a:endParaRPr/>
          </a:p>
        </p:txBody>
      </p:sp>
      <p:sp>
        <p:nvSpPr>
          <p:cNvPr id="344" name="Google Shape;344;p3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5" name="Google Shape;345;p34"/>
          <p:cNvPicPr preferRelativeResize="0"/>
          <p:nvPr/>
        </p:nvPicPr>
        <p:blipFill rotWithShape="1">
          <a:blip r:embed="rId3">
            <a:alphaModFix/>
          </a:blip>
          <a:srcRect b="0" l="-1140" r="1139" t="0"/>
          <a:stretch/>
        </p:blipFill>
        <p:spPr>
          <a:xfrm>
            <a:off x="1925974" y="1841892"/>
            <a:ext cx="8340050" cy="5163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1" name="Google Shape;35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5198" y="81691"/>
            <a:ext cx="778714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6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Example – cont.</a:t>
            </a:r>
            <a:endParaRPr/>
          </a:p>
        </p:txBody>
      </p:sp>
      <p:sp>
        <p:nvSpPr>
          <p:cNvPr id="357" name="Google Shape;357;p3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8" name="Google Shape;358;p36"/>
          <p:cNvPicPr preferRelativeResize="0"/>
          <p:nvPr/>
        </p:nvPicPr>
        <p:blipFill rotWithShape="1">
          <a:blip r:embed="rId3">
            <a:alphaModFix/>
          </a:blip>
          <a:srcRect b="0" l="0" r="36880" t="0"/>
          <a:stretch/>
        </p:blipFill>
        <p:spPr>
          <a:xfrm>
            <a:off x="3450408" y="1775477"/>
            <a:ext cx="5291186" cy="5200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Data vs Class Access Specifier</a:t>
            </a:r>
            <a:endParaRPr/>
          </a:p>
        </p:txBody>
      </p:sp>
      <p:sp>
        <p:nvSpPr>
          <p:cNvPr id="364" name="Google Shape;364;p3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5" name="Google Shape;365;p37"/>
          <p:cNvSpPr txBox="1"/>
          <p:nvPr>
            <p:ph idx="1" type="body"/>
          </p:nvPr>
        </p:nvSpPr>
        <p:spPr>
          <a:xfrm>
            <a:off x="195943" y="1806576"/>
            <a:ext cx="3352800" cy="4144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Two levels of </a:t>
            </a:r>
            <a:r>
              <a:rPr lang="en-US" sz="2400">
                <a:solidFill>
                  <a:srgbClr val="0070C0"/>
                </a:solidFill>
              </a:rPr>
              <a:t>access control </a:t>
            </a:r>
            <a:r>
              <a:rPr lang="en-US" sz="2400"/>
              <a:t>over class members</a:t>
            </a:r>
            <a:endParaRPr/>
          </a:p>
          <a:p>
            <a:pPr indent="-457200" lvl="1" marL="9144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ril Fatface"/>
              <a:buAutoNum type="arabicPeriod"/>
            </a:pPr>
            <a:r>
              <a:rPr lang="en-US"/>
              <a:t>class definition</a:t>
            </a:r>
            <a:endParaRPr/>
          </a:p>
          <a:p>
            <a:pPr indent="-457200" lvl="1" marL="914400" rtl="0" algn="just">
              <a:lnSpc>
                <a:spcPct val="10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bril Fatface"/>
              <a:buAutoNum type="arabicPeriod"/>
            </a:pPr>
            <a:r>
              <a:rPr lang="en-US"/>
              <a:t>inheritance type</a:t>
            </a:r>
            <a:endParaRPr/>
          </a:p>
        </p:txBody>
      </p:sp>
      <p:graphicFrame>
        <p:nvGraphicFramePr>
          <p:cNvPr id="366" name="Google Shape;366;p37"/>
          <p:cNvGraphicFramePr/>
          <p:nvPr/>
        </p:nvGraphicFramePr>
        <p:xfrm>
          <a:off x="3940628" y="1806576"/>
          <a:ext cx="2895600" cy="3657600"/>
        </p:xfrm>
        <a:graphic>
          <a:graphicData uri="http://schemas.openxmlformats.org/presentationml/2006/ole">
            <mc:AlternateContent>
              <mc:Choice Requires="v">
                <p:oleObj r:id="rId4" imgH="3657600" imgW="2895600" progId="" spid="_x0000_s1">
                  <p:embed/>
                </p:oleObj>
              </mc:Choice>
              <mc:Fallback>
                <p:oleObj r:id="rId5" imgH="3657600" imgW="2895600" progId="">
                  <p:embed/>
                  <p:pic>
                    <p:nvPicPr>
                      <p:cNvPr id="366" name="Google Shape;366;p3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940628" y="1806576"/>
                        <a:ext cx="28956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7" name="Google Shape;367;p37"/>
          <p:cNvGrpSpPr/>
          <p:nvPr/>
        </p:nvGrpSpPr>
        <p:grpSpPr>
          <a:xfrm>
            <a:off x="7228113" y="1817462"/>
            <a:ext cx="4572000" cy="2949576"/>
            <a:chOff x="7228114" y="1806576"/>
            <a:chExt cx="4572000" cy="2949576"/>
          </a:xfrm>
        </p:grpSpPr>
        <p:sp>
          <p:nvSpPr>
            <p:cNvPr id="368" name="Google Shape;368;p37"/>
            <p:cNvSpPr/>
            <p:nvPr/>
          </p:nvSpPr>
          <p:spPr>
            <a:xfrm>
              <a:off x="7228114" y="1806576"/>
              <a:ext cx="4572000" cy="1524000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 Point{</a:t>
              </a:r>
              <a:endParaRPr/>
            </a:p>
            <a:p>
              <a:pPr indent="-342900" lvl="0" marL="342900" marR="0" rtl="0" algn="l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b="1" lang="en-US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protected:</a:t>
              </a: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int x, y;</a:t>
              </a:r>
              <a:endParaRPr/>
            </a:p>
            <a:p>
              <a:pPr indent="-342900" lvl="0" marL="342900" marR="0" rtl="0" algn="l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b="1" lang="en-US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public:</a:t>
              </a:r>
              <a:r>
                <a:rPr b="1" lang="en-US" sz="2000">
                  <a:solidFill>
                    <a:srgbClr val="D2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void set(int a, int b);</a:t>
              </a:r>
              <a:endParaRPr/>
            </a:p>
            <a:p>
              <a:pPr indent="-342900" lvl="0" marL="342900" marR="0" rtl="0" algn="l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};</a:t>
              </a: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7228114" y="3613152"/>
              <a:ext cx="4572000" cy="1143000"/>
            </a:xfrm>
            <a:prstGeom prst="rect">
              <a:avLst/>
            </a:prstGeom>
            <a:solidFill>
              <a:srgbClr val="CFE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class Circle : </a:t>
              </a:r>
              <a:r>
                <a:rPr b="1" lang="en-US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public</a:t>
              </a:r>
              <a:r>
                <a:rPr lang="en-US" sz="2000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Point{</a:t>
              </a:r>
              <a:endParaRPr/>
            </a:p>
            <a:p>
              <a:pPr indent="-342900" lvl="0" marL="342900" marR="0" rtl="0" algn="l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	… …</a:t>
              </a:r>
              <a:endParaRPr/>
            </a:p>
            <a:p>
              <a:pPr indent="-342900" lvl="0" marL="342900" marR="0" rtl="0" algn="l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};</a:t>
              </a: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8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Types of inheritance/ Class access specifier</a:t>
            </a:r>
            <a:endParaRPr/>
          </a:p>
        </p:txBody>
      </p:sp>
      <p:sp>
        <p:nvSpPr>
          <p:cNvPr id="375" name="Google Shape;375;p38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Public</a:t>
            </a:r>
            <a:endParaRPr/>
          </a:p>
          <a:p>
            <a:pPr indent="-50793" lvl="0" marL="228594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594" lvl="0" marL="228594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Private</a:t>
            </a:r>
            <a:endParaRPr/>
          </a:p>
          <a:p>
            <a:pPr indent="-50793" lvl="0" marL="228594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594" lvl="0" marL="228594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protected</a:t>
            </a:r>
            <a:endParaRPr/>
          </a:p>
        </p:txBody>
      </p:sp>
      <p:sp>
        <p:nvSpPr>
          <p:cNvPr id="376" name="Google Shape;376;p3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9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Public Inheritance</a:t>
            </a:r>
            <a:endParaRPr/>
          </a:p>
        </p:txBody>
      </p:sp>
      <p:sp>
        <p:nvSpPr>
          <p:cNvPr id="382" name="Google Shape;382;p39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With public inheritance, </a:t>
            </a:r>
            <a:endParaRPr/>
          </a:p>
          <a:p>
            <a:pPr indent="-228594" lvl="1" marL="685783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public and protected members of the </a:t>
            </a:r>
            <a:r>
              <a:rPr lang="en-US">
                <a:solidFill>
                  <a:srgbClr val="0070C0"/>
                </a:solidFill>
              </a:rPr>
              <a:t>base class </a:t>
            </a:r>
            <a:r>
              <a:rPr lang="en-US"/>
              <a:t>become respectively public and protected members of the </a:t>
            </a:r>
            <a:r>
              <a:rPr lang="en-US">
                <a:solidFill>
                  <a:srgbClr val="0070C0"/>
                </a:solidFill>
              </a:rPr>
              <a:t>derived class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83" name="Google Shape;383;p3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39"/>
          <p:cNvSpPr txBox="1"/>
          <p:nvPr/>
        </p:nvSpPr>
        <p:spPr>
          <a:xfrm>
            <a:off x="3810000" y="3684525"/>
            <a:ext cx="4572000" cy="1557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derived : </a:t>
            </a:r>
            <a:r>
              <a:rPr b="1" lang="en-US" sz="2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</a:t>
            </a:r>
            <a:r>
              <a:rPr lang="en-US" sz="2800">
                <a:solidFill>
                  <a:srgbClr val="008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base{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… …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};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p4"/>
          <p:cNvSpPr/>
          <p:nvPr/>
        </p:nvSpPr>
        <p:spPr>
          <a:xfrm flipH="1">
            <a:off x="0" y="0"/>
            <a:ext cx="5962785" cy="6858000"/>
          </a:xfrm>
          <a:custGeom>
            <a:rect b="b" l="l" r="r" t="t"/>
            <a:pathLst>
              <a:path extrusionOk="0" h="6858000" w="5962785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4"/>
          <p:cNvSpPr txBox="1"/>
          <p:nvPr>
            <p:ph type="title"/>
          </p:nvPr>
        </p:nvSpPr>
        <p:spPr>
          <a:xfrm>
            <a:off x="838201" y="643467"/>
            <a:ext cx="3888526" cy="1800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The “IS - A" Relationship</a:t>
            </a:r>
            <a:endParaRPr/>
          </a:p>
        </p:txBody>
      </p:sp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838201" y="2623381"/>
            <a:ext cx="3888528" cy="3553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Inheritance establishes an “</a:t>
            </a:r>
            <a:r>
              <a:rPr b="1" i="1" lang="en-US" sz="2000"/>
              <a:t>IS - A</a:t>
            </a:r>
            <a:r>
              <a:rPr lang="en-US" sz="2000"/>
              <a:t>" relationship between classes.</a:t>
            </a:r>
            <a:endParaRPr/>
          </a:p>
          <a:p>
            <a:pPr indent="-228594" lvl="1" marL="685783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/>
              <a:t>A poodle is a dog</a:t>
            </a:r>
            <a:endParaRPr/>
          </a:p>
          <a:p>
            <a:pPr indent="-228594" lvl="1" marL="685783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/>
              <a:t>A car is a vehicle</a:t>
            </a:r>
            <a:endParaRPr/>
          </a:p>
          <a:p>
            <a:pPr indent="-228594" lvl="1" marL="685783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/>
              <a:t>A flower is a plant</a:t>
            </a:r>
            <a:endParaRPr/>
          </a:p>
          <a:p>
            <a:pPr indent="-228594" lvl="1" marL="685783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/>
              <a:t>A football player is an athlete</a:t>
            </a:r>
            <a:endParaRPr/>
          </a:p>
          <a:p>
            <a:pPr indent="-101593" lvl="0" marL="228594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descr="Diagram, engineering drawing&#10;&#10;Description automatically generated" id="126" name="Google Shape;126;p4"/>
          <p:cNvPicPr preferRelativeResize="0"/>
          <p:nvPr/>
        </p:nvPicPr>
        <p:blipFill rotWithShape="1">
          <a:blip r:embed="rId3">
            <a:alphaModFix/>
          </a:blip>
          <a:srcRect b="1640" l="7382" r="6164" t="4405"/>
          <a:stretch/>
        </p:blipFill>
        <p:spPr>
          <a:xfrm>
            <a:off x="6374725" y="838417"/>
            <a:ext cx="5402287" cy="518116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 txBox="1"/>
          <p:nvPr>
            <p:ph idx="12" type="sldNum"/>
          </p:nvPr>
        </p:nvSpPr>
        <p:spPr>
          <a:xfrm>
            <a:off x="10506456" y="6356350"/>
            <a:ext cx="8503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0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Protected Inheritance</a:t>
            </a:r>
            <a:endParaRPr/>
          </a:p>
        </p:txBody>
      </p:sp>
      <p:sp>
        <p:nvSpPr>
          <p:cNvPr id="390" name="Google Shape;390;p40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Public and protected members of the base class become </a:t>
            </a:r>
            <a:r>
              <a:rPr b="1" i="1" lang="en-US">
                <a:solidFill>
                  <a:srgbClr val="0070C0"/>
                </a:solidFill>
              </a:rPr>
              <a:t>protected members </a:t>
            </a:r>
            <a:r>
              <a:rPr lang="en-US"/>
              <a:t>of the derived class.</a:t>
            </a:r>
            <a:endParaRPr/>
          </a:p>
          <a:p>
            <a:pPr indent="-50793" lvl="0" marL="228594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91" name="Google Shape;391;p4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392;p40"/>
          <p:cNvSpPr txBox="1"/>
          <p:nvPr/>
        </p:nvSpPr>
        <p:spPr>
          <a:xfrm>
            <a:off x="3505200" y="3429000"/>
            <a:ext cx="5181600" cy="1557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derived : </a:t>
            </a:r>
            <a:r>
              <a:rPr b="1" lang="en-US" sz="2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protected</a:t>
            </a:r>
            <a:r>
              <a:rPr lang="en-US" sz="2800">
                <a:solidFill>
                  <a:srgbClr val="008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base{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… …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};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Private Inheritance</a:t>
            </a:r>
            <a:endParaRPr/>
          </a:p>
        </p:txBody>
      </p:sp>
      <p:sp>
        <p:nvSpPr>
          <p:cNvPr id="398" name="Google Shape;398;p41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With private inheritance, public and protected members of the base class become </a:t>
            </a:r>
            <a:r>
              <a:rPr b="1" i="1" lang="en-US">
                <a:solidFill>
                  <a:srgbClr val="0070C0"/>
                </a:solidFill>
              </a:rPr>
              <a:t>private members of the derived class</a:t>
            </a:r>
            <a:r>
              <a:rPr lang="en-US"/>
              <a:t>.</a:t>
            </a:r>
            <a:endParaRPr/>
          </a:p>
          <a:p>
            <a:pPr indent="-50793" lvl="0" marL="228594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99" name="Google Shape;399;p4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" name="Google Shape;400;p41"/>
          <p:cNvSpPr txBox="1"/>
          <p:nvPr/>
        </p:nvSpPr>
        <p:spPr>
          <a:xfrm>
            <a:off x="3505200" y="3429000"/>
            <a:ext cx="5181600" cy="1557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derived : </a:t>
            </a:r>
            <a:r>
              <a:rPr b="1" lang="en-US" sz="2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private</a:t>
            </a:r>
            <a:r>
              <a:rPr lang="en-US" sz="2800">
                <a:solidFill>
                  <a:srgbClr val="008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base{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… …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};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2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public, protected and private Inheritance</a:t>
            </a:r>
            <a:endParaRPr/>
          </a:p>
        </p:txBody>
      </p:sp>
      <p:sp>
        <p:nvSpPr>
          <p:cNvPr id="406" name="Google Shape;406;p4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https://media.geeksforgeeks.org/wp-content/cdn-uploads/table-class.png" id="407" name="Google Shape;40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224" y="1902733"/>
            <a:ext cx="10715552" cy="424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3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Inheritance vs. Access </a:t>
            </a:r>
            <a:endParaRPr/>
          </a:p>
        </p:txBody>
      </p:sp>
      <p:sp>
        <p:nvSpPr>
          <p:cNvPr id="413" name="Google Shape;413;p4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14" name="Google Shape;41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6677" y="1386557"/>
            <a:ext cx="7998644" cy="5145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4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Class Access Specifiers – When to use?</a:t>
            </a:r>
            <a:endParaRPr/>
          </a:p>
        </p:txBody>
      </p:sp>
      <p:sp>
        <p:nvSpPr>
          <p:cNvPr id="420" name="Google Shape;420;p44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09600" lvl="0" marL="609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AutoNum type="arabicParenR"/>
            </a:pPr>
            <a:r>
              <a:rPr b="1"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2800"/>
              <a:t> – object of derived class can be treated as object of base class (not vice-versa)</a:t>
            </a:r>
            <a:endParaRPr/>
          </a:p>
          <a:p>
            <a:pPr indent="-431800" lvl="0" marL="609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t/>
            </a:r>
            <a:endParaRPr sz="2800"/>
          </a:p>
          <a:p>
            <a:pPr indent="-609600" lvl="0" marL="609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AutoNum type="arabicParenR"/>
            </a:pPr>
            <a:r>
              <a:rPr b="1"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-US" sz="2800"/>
              <a:t> – more restrictive than 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2800"/>
              <a:t>, but allows derived classes to know details of parents</a:t>
            </a:r>
            <a:endParaRPr/>
          </a:p>
          <a:p>
            <a:pPr indent="-431800" lvl="0" marL="609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t/>
            </a:r>
            <a:endParaRPr sz="2800"/>
          </a:p>
          <a:p>
            <a:pPr indent="-609600" lvl="0" marL="609600" rtl="0" algn="just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Font typeface="Courier New"/>
              <a:buAutoNum type="arabicParenR"/>
            </a:pPr>
            <a:r>
              <a:rPr b="1"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2800"/>
              <a:t> – prevents objects of derived class from being treated as objects of base class.</a:t>
            </a:r>
            <a:endParaRPr/>
          </a:p>
        </p:txBody>
      </p:sp>
      <p:sp>
        <p:nvSpPr>
          <p:cNvPr id="421" name="Google Shape;421;p4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5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Method Overriding</a:t>
            </a:r>
            <a:endParaRPr/>
          </a:p>
        </p:txBody>
      </p:sp>
      <p:sp>
        <p:nvSpPr>
          <p:cNvPr id="427" name="Google Shape;427;p45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A derived class can </a:t>
            </a:r>
            <a:r>
              <a:rPr lang="en-US">
                <a:solidFill>
                  <a:srgbClr val="0070C0"/>
                </a:solidFill>
              </a:rPr>
              <a:t>override methods </a:t>
            </a:r>
            <a:r>
              <a:rPr lang="en-US"/>
              <a:t>defined in its parent class. </a:t>
            </a:r>
            <a:endParaRPr/>
          </a:p>
          <a:p>
            <a:pPr indent="-228594" lvl="1" marL="685783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the method in the subclass must have the </a:t>
            </a:r>
            <a:r>
              <a:rPr lang="en-US">
                <a:solidFill>
                  <a:srgbClr val="0070C0"/>
                </a:solidFill>
              </a:rPr>
              <a:t>identical signature</a:t>
            </a:r>
            <a:r>
              <a:rPr lang="en-US"/>
              <a:t> to the method in the base class. </a:t>
            </a:r>
            <a:endParaRPr/>
          </a:p>
          <a:p>
            <a:pPr indent="-228594" lvl="1" marL="685783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a subclass implements its own version of a base class method. </a:t>
            </a:r>
            <a:endParaRPr/>
          </a:p>
          <a:p>
            <a:pPr indent="-50793" lvl="0" marL="228594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793" lvl="0" marL="228594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28" name="Google Shape;428;p4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9" name="Google Shape;42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8515" y="4316441"/>
            <a:ext cx="7794969" cy="2039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6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Method Overriding</a:t>
            </a:r>
            <a:endParaRPr/>
          </a:p>
        </p:txBody>
      </p:sp>
      <p:sp>
        <p:nvSpPr>
          <p:cNvPr id="435" name="Google Shape;435;p4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36" name="Google Shape;43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5695" y="1323257"/>
            <a:ext cx="7498905" cy="5033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7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Types of Inheritance</a:t>
            </a:r>
            <a:endParaRPr/>
          </a:p>
        </p:txBody>
      </p:sp>
      <p:sp>
        <p:nvSpPr>
          <p:cNvPr id="442" name="Google Shape;442;p47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41928" lvl="0" marL="2285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/>
              <a:t>Single inheritance</a:t>
            </a:r>
            <a:endParaRPr/>
          </a:p>
          <a:p>
            <a:pPr indent="-240023" lvl="1" marL="685783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Inherits from one base class</a:t>
            </a:r>
            <a:endParaRPr/>
          </a:p>
          <a:p>
            <a:pPr indent="-87623" lvl="1" marL="685783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87623" lvl="1" marL="685783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41928" lvl="0" marL="228594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/>
              <a:t>Multi-level inheritance</a:t>
            </a:r>
            <a:endParaRPr/>
          </a:p>
          <a:p>
            <a:pPr indent="-240023" lvl="1" marL="685783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Chain of inheritance</a:t>
            </a:r>
            <a:endParaRPr/>
          </a:p>
          <a:p>
            <a:pPr indent="-64128" lvl="0" marL="228594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64128" lvl="0" marL="228594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241928" lvl="0" marL="228594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/>
              <a:t>Multiple inheritance</a:t>
            </a:r>
            <a:endParaRPr/>
          </a:p>
          <a:p>
            <a:pPr indent="-240023" lvl="1" marL="685783" rtl="0" algn="l">
              <a:lnSpc>
                <a:spcPct val="10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Inherits from multiple classes</a:t>
            </a:r>
            <a:endParaRPr/>
          </a:p>
        </p:txBody>
      </p:sp>
      <p:sp>
        <p:nvSpPr>
          <p:cNvPr id="443" name="Google Shape;443;p4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44" name="Google Shape;444;p47"/>
          <p:cNvPicPr preferRelativeResize="0"/>
          <p:nvPr/>
        </p:nvPicPr>
        <p:blipFill rotWithShape="1">
          <a:blip r:embed="rId3">
            <a:alphaModFix/>
          </a:blip>
          <a:srcRect b="0" l="0" r="48122" t="0"/>
          <a:stretch/>
        </p:blipFill>
        <p:spPr>
          <a:xfrm>
            <a:off x="7075229" y="1838414"/>
            <a:ext cx="3070741" cy="349521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8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Types of Inheritance: University Example</a:t>
            </a:r>
            <a:endParaRPr/>
          </a:p>
        </p:txBody>
      </p:sp>
      <p:sp>
        <p:nvSpPr>
          <p:cNvPr id="450" name="Google Shape;450;p4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51" name="Google Shape;45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4704" y="1722990"/>
            <a:ext cx="7742591" cy="4633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9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Multiple Inheritance</a:t>
            </a:r>
            <a:endParaRPr/>
          </a:p>
        </p:txBody>
      </p:sp>
      <p:sp>
        <p:nvSpPr>
          <p:cNvPr id="457" name="Google Shape;457;p4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58" name="Google Shape;45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8769" y="1690690"/>
            <a:ext cx="5334462" cy="3664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Introduction - Inheritance</a:t>
            </a:r>
            <a:endParaRPr/>
          </a:p>
        </p:txBody>
      </p:sp>
      <p:sp>
        <p:nvSpPr>
          <p:cNvPr id="134" name="Google Shape;134;p5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Existing classes are called </a:t>
            </a:r>
            <a:r>
              <a:rPr lang="en-US">
                <a:solidFill>
                  <a:srgbClr val="0070C0"/>
                </a:solidFill>
              </a:rPr>
              <a:t>base classes</a:t>
            </a:r>
            <a:endParaRPr/>
          </a:p>
          <a:p>
            <a:pPr indent="-50793" lvl="0" marL="228594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-228594" lvl="0" marL="228594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New classes are called </a:t>
            </a:r>
            <a:r>
              <a:rPr lang="en-US">
                <a:solidFill>
                  <a:srgbClr val="0070C0"/>
                </a:solidFill>
              </a:rPr>
              <a:t>derived classes</a:t>
            </a:r>
            <a:endParaRPr/>
          </a:p>
          <a:p>
            <a:pPr indent="-50793" lvl="0" marL="228594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 Oriented Programming-Spring 23</a:t>
            </a:r>
            <a:endParaRPr/>
          </a:p>
        </p:txBody>
      </p:sp>
      <p:sp>
        <p:nvSpPr>
          <p:cNvPr id="136" name="Google Shape;136;p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3990975"/>
            <a:ext cx="579120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3799" y="1369074"/>
            <a:ext cx="7587272" cy="530889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50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What is Multiple Inheritance?</a:t>
            </a:r>
            <a:endParaRPr/>
          </a:p>
        </p:txBody>
      </p:sp>
      <p:sp>
        <p:nvSpPr>
          <p:cNvPr id="465" name="Google Shape;465;p50"/>
          <p:cNvSpPr txBox="1"/>
          <p:nvPr>
            <p:ph idx="1" type="body"/>
          </p:nvPr>
        </p:nvSpPr>
        <p:spPr>
          <a:xfrm>
            <a:off x="326571" y="2034542"/>
            <a:ext cx="32004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If class A </a:t>
            </a:r>
            <a:r>
              <a:rPr b="1" i="1" lang="en-US" sz="2400">
                <a:solidFill>
                  <a:srgbClr val="FF0000"/>
                </a:solidFill>
              </a:rPr>
              <a:t>inherits from more than one class</a:t>
            </a:r>
            <a:r>
              <a:rPr lang="en-US" sz="2400"/>
              <a:t>, </a:t>
            </a:r>
            <a:endParaRPr/>
          </a:p>
          <a:p>
            <a:pPr indent="-228594" lvl="1" marL="685783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/>
              <a:t>i.e.,  A 🡪 (B1, B2, ..., Bn), we speak of </a:t>
            </a:r>
            <a:r>
              <a:rPr lang="en-US" sz="2000">
                <a:solidFill>
                  <a:srgbClr val="0070C0"/>
                </a:solidFill>
              </a:rPr>
              <a:t>multiple inheritance</a:t>
            </a:r>
            <a:r>
              <a:rPr lang="en-US"/>
              <a:t>. </a:t>
            </a:r>
            <a:endParaRPr/>
          </a:p>
          <a:p>
            <a:pPr indent="-50793" lvl="0" marL="228594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66" name="Google Shape;466;p5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Multiple Inheritance</a:t>
            </a:r>
            <a:endParaRPr/>
          </a:p>
        </p:txBody>
      </p:sp>
      <p:sp>
        <p:nvSpPr>
          <p:cNvPr id="472" name="Google Shape;472;p51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This may introduce naming conflicts:</a:t>
            </a:r>
            <a:endParaRPr/>
          </a:p>
          <a:p>
            <a:pPr indent="-228594" lvl="1" marL="685783" rtl="0" algn="just">
              <a:lnSpc>
                <a:spcPct val="10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if at least two of its base classes define properties (data members or member functions) with the </a:t>
            </a:r>
            <a:r>
              <a:rPr lang="en-US">
                <a:solidFill>
                  <a:srgbClr val="0070C0"/>
                </a:solidFill>
              </a:rPr>
              <a:t>same name</a:t>
            </a:r>
            <a:endParaRPr/>
          </a:p>
        </p:txBody>
      </p:sp>
      <p:sp>
        <p:nvSpPr>
          <p:cNvPr id="473" name="Google Shape;473;p5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2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Ambiguity in Multiple Inheritance</a:t>
            </a:r>
            <a:endParaRPr/>
          </a:p>
        </p:txBody>
      </p:sp>
      <p:sp>
        <p:nvSpPr>
          <p:cNvPr id="479" name="Google Shape;479;p52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class Student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	int id;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	int age;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	int GetAge() const { return age;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	int GetId() const { return id;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	void SetAge( int n ) { age = n;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	void SetId( int n ) { id=n;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480" name="Google Shape;480;p5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3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Ambiguity in Multiple Inheritance</a:t>
            </a:r>
            <a:endParaRPr/>
          </a:p>
        </p:txBody>
      </p:sp>
      <p:sp>
        <p:nvSpPr>
          <p:cNvPr id="486" name="Google Shape;486;p53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800">
                <a:latin typeface="Consolas"/>
                <a:ea typeface="Consolas"/>
                <a:cs typeface="Consolas"/>
                <a:sym typeface="Consolas"/>
              </a:rPr>
              <a:t>class Employee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800">
                <a:latin typeface="Consolas"/>
                <a:ea typeface="Consolas"/>
                <a:cs typeface="Consolas"/>
                <a:sym typeface="Consolas"/>
              </a:rPr>
              <a:t>	int GetAge() const { return age;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800">
                <a:latin typeface="Consolas"/>
                <a:ea typeface="Consolas"/>
                <a:cs typeface="Consolas"/>
                <a:sym typeface="Consolas"/>
              </a:rPr>
              <a:t>	int SetAge( int n ) { age = n;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800">
                <a:latin typeface="Consolas"/>
                <a:ea typeface="Consolas"/>
                <a:cs typeface="Consolas"/>
                <a:sym typeface="Consolas"/>
              </a:rPr>
              <a:t>	void SetId( int n) { id=n;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800">
                <a:latin typeface="Consolas"/>
                <a:ea typeface="Consolas"/>
                <a:cs typeface="Consolas"/>
                <a:sym typeface="Consolas"/>
              </a:rPr>
              <a:t>	int GetId(void) const { return id;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800">
                <a:latin typeface="Consolas"/>
                <a:ea typeface="Consolas"/>
                <a:cs typeface="Consolas"/>
                <a:sym typeface="Consolas"/>
              </a:rPr>
              <a:t>	int age;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800">
                <a:latin typeface="Consolas"/>
                <a:ea typeface="Consolas"/>
                <a:cs typeface="Consolas"/>
                <a:sym typeface="Consolas"/>
              </a:rPr>
              <a:t>	int id;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ct val="100000"/>
              <a:buNone/>
            </a:pPr>
            <a:r>
              <a:rPr b="1" lang="en-US" sz="28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487" name="Google Shape;487;p5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4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Ambiguity in Multiple Inheritance</a:t>
            </a:r>
            <a:endParaRPr/>
          </a:p>
        </p:txBody>
      </p:sp>
      <p:sp>
        <p:nvSpPr>
          <p:cNvPr id="493" name="Google Shape;493;p54"/>
          <p:cNvSpPr txBox="1"/>
          <p:nvPr>
            <p:ph idx="1" type="body"/>
          </p:nvPr>
        </p:nvSpPr>
        <p:spPr>
          <a:xfrm>
            <a:off x="838200" y="1874842"/>
            <a:ext cx="10515600" cy="4481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class Salaried : </a:t>
            </a:r>
            <a:r>
              <a:rPr b="1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 Employee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	float salary;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	float GetSalary() const { return salary;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	void SetSalary( float s ) { salary=s;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};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class GradAssistant </a:t>
            </a:r>
            <a:r>
              <a:rPr b="1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:public Student, public Salaried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  void Display() const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{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   cout&lt;&lt;GetId()&lt;&lt;","&lt;&lt;GetSalary()&lt;&lt;","&lt;&lt;GetAge(); </a:t>
            </a:r>
            <a:r>
              <a:rPr b="1"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//ambiguity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94" name="Google Shape;494;p5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5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Ambiguity in Multiple Inheritance</a:t>
            </a:r>
            <a:endParaRPr/>
          </a:p>
        </p:txBody>
      </p:sp>
      <p:sp>
        <p:nvSpPr>
          <p:cNvPr id="500" name="Google Shape;500;p55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int main(void) {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 GradAssistant ga;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 ga.SetAge(20);	</a:t>
            </a:r>
            <a:r>
              <a:rPr b="1"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//ambiguity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 ga.SetId(15);	</a:t>
            </a:r>
            <a:r>
              <a:rPr b="1"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//ambiguity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 ga.Display();	</a:t>
            </a:r>
            <a:r>
              <a:rPr b="1"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//ambiguity inside display()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//program will not compile and will generate errors</a:t>
            </a:r>
            <a:endParaRPr/>
          </a:p>
        </p:txBody>
      </p:sp>
      <p:sp>
        <p:nvSpPr>
          <p:cNvPr id="501" name="Google Shape;501;p5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6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What is the solution?</a:t>
            </a:r>
            <a:endParaRPr/>
          </a:p>
        </p:txBody>
      </p:sp>
      <p:sp>
        <p:nvSpPr>
          <p:cNvPr id="507" name="Google Shape;507;p56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Call </a:t>
            </a:r>
            <a:r>
              <a:rPr lang="en-US">
                <a:solidFill>
                  <a:srgbClr val="0070C0"/>
                </a:solidFill>
              </a:rPr>
              <a:t>functions explicitly </a:t>
            </a:r>
            <a:r>
              <a:rPr lang="en-US"/>
              <a:t>by specifying name of class and using </a:t>
            </a:r>
            <a:r>
              <a:rPr lang="en-US">
                <a:solidFill>
                  <a:srgbClr val="0070C0"/>
                </a:solidFill>
              </a:rPr>
              <a:t>scope resolution operator </a:t>
            </a:r>
            <a:r>
              <a:rPr lang="en-US"/>
              <a:t>to remove ambiguity:</a:t>
            </a:r>
            <a:endParaRPr/>
          </a:p>
          <a:p>
            <a:pPr indent="-50793" lvl="0" marL="228594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ril Fatface"/>
              <a:buAutoNum type="arabicPeriod"/>
            </a:pPr>
            <a:r>
              <a:rPr lang="en-US"/>
              <a:t>Direct solution: 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	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Student::SetAge() </a:t>
            </a:r>
            <a:r>
              <a:rPr lang="en-US"/>
              <a:t>or 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Salaried::SetAge()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8" name="Google Shape;508;p5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7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The Diamond Problem</a:t>
            </a:r>
            <a:endParaRPr/>
          </a:p>
        </p:txBody>
      </p:sp>
      <p:sp>
        <p:nvSpPr>
          <p:cNvPr id="514" name="Google Shape;514;p57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class A {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public: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	void Foo() {}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class B : public A {}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class C : public A {}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class D : public B, public C {}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D d;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d.Foo();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is this B's Foo() or C's Foo() ?? </a:t>
            </a:r>
            <a:r>
              <a:rPr b="1" i="1" lang="en-US" sz="2000">
                <a:solidFill>
                  <a:srgbClr val="0070C0"/>
                </a:solidFill>
              </a:rPr>
              <a:t>ambiguous</a:t>
            </a:r>
            <a:endParaRPr b="1" i="1" sz="20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5" name="Google Shape;515;p5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Usage of super() with Dreaded Diamond - CodeSpeedy" id="516" name="Google Shape;516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1579" y="2701492"/>
            <a:ext cx="230505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8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What is the solution?</a:t>
            </a:r>
            <a:endParaRPr/>
          </a:p>
        </p:txBody>
      </p:sp>
      <p:sp>
        <p:nvSpPr>
          <p:cNvPr id="522" name="Google Shape;522;p58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Call </a:t>
            </a:r>
            <a:r>
              <a:rPr lang="en-US">
                <a:solidFill>
                  <a:srgbClr val="0070C0"/>
                </a:solidFill>
              </a:rPr>
              <a:t>functions explicitly </a:t>
            </a:r>
            <a:r>
              <a:rPr lang="en-US"/>
              <a:t>by specifying name of class and using scope resolution operator to remove ambiguity:</a:t>
            </a:r>
            <a:endParaRPr/>
          </a:p>
          <a:p>
            <a:pPr indent="-50793" lvl="0" marL="228594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ril Fatface"/>
              <a:buAutoNum type="arabicPeriod"/>
            </a:pPr>
            <a:r>
              <a:rPr lang="en-US"/>
              <a:t>Direct solution: 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	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Student::SetAge() </a:t>
            </a:r>
            <a:r>
              <a:rPr lang="en-US"/>
              <a:t>or 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Salaried::SetAge()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2.    Virtual inheritance</a:t>
            </a:r>
            <a:endParaRPr/>
          </a:p>
        </p:txBody>
      </p:sp>
      <p:sp>
        <p:nvSpPr>
          <p:cNvPr id="523" name="Google Shape;523;p5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9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Solution (virtual inheritance)</a:t>
            </a:r>
            <a:endParaRPr/>
          </a:p>
        </p:txBody>
      </p:sp>
      <p:sp>
        <p:nvSpPr>
          <p:cNvPr id="529" name="Google Shape;529;p59"/>
          <p:cNvSpPr txBox="1"/>
          <p:nvPr>
            <p:ph idx="1" type="body"/>
          </p:nvPr>
        </p:nvSpPr>
        <p:spPr>
          <a:xfrm>
            <a:off x="838200" y="1690690"/>
            <a:ext cx="10515600" cy="4659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class A {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	public: void Foo() {}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class B : public </a:t>
            </a:r>
            <a:r>
              <a:rPr b="1"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 A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class C : public </a:t>
            </a:r>
            <a:r>
              <a:rPr b="1"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 A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class D : public B, public C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D d;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d.Foo(); //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 longer ambiguous</a:t>
            </a:r>
            <a:endParaRPr b="1" sz="1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0" name="Google Shape;530;p5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Introduction - Inheritance</a:t>
            </a:r>
            <a:endParaRPr/>
          </a:p>
        </p:txBody>
      </p:sp>
      <p:sp>
        <p:nvSpPr>
          <p:cNvPr id="143" name="Google Shape;143;p6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Objects of derived classes are more </a:t>
            </a:r>
            <a:r>
              <a:rPr lang="en-US">
                <a:solidFill>
                  <a:srgbClr val="0070C0"/>
                </a:solidFill>
              </a:rPr>
              <a:t>specialized </a:t>
            </a:r>
            <a:r>
              <a:rPr lang="en-US"/>
              <a:t>as compared to objects of their base classes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4" name="Google Shape;144;p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 Oriented Programming-Spring 23</a:t>
            </a:r>
            <a:endParaRPr/>
          </a:p>
        </p:txBody>
      </p:sp>
      <p:sp>
        <p:nvSpPr>
          <p:cNvPr id="145" name="Google Shape;145;p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http://www.dotnet-tricks.com/Content/images/oops/generalization.png" id="146" name="Google Shape;14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4528" y="3429000"/>
            <a:ext cx="7362943" cy="2673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0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Virtual Inheritance</a:t>
            </a:r>
            <a:endParaRPr/>
          </a:p>
        </p:txBody>
      </p:sp>
      <p:sp>
        <p:nvSpPr>
          <p:cNvPr id="536" name="Google Shape;536;p60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800"/>
              <a:buChar char="●"/>
            </a:pPr>
            <a:r>
              <a:rPr b="0" i="0" lang="en-U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Virtual inheritance is </a:t>
            </a:r>
            <a:r>
              <a:rPr lang="en-U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a C++ technique that ensures that </a:t>
            </a:r>
            <a:r>
              <a:rPr b="1" i="1" lang="en-US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only one copy of common base class's member variables are inherited by second-level derivatives</a:t>
            </a:r>
            <a:r>
              <a:rPr b="0" i="1" lang="en-US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(a.k.a. grandchild derived classes)</a:t>
            </a:r>
            <a:endParaRPr/>
          </a:p>
          <a:p>
            <a:pPr indent="-50793" lvl="0" marL="228594" rtl="0" algn="just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37" name="Google Shape;537;p6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543" name="Google Shape;543;p61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class PoweredDevice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    	PoweredDevice(int nPower)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    	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			cout &lt;&lt; "PoweredDevice: " &lt;&lt;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			nPower &lt;&lt;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   	 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  <p:sp>
        <p:nvSpPr>
          <p:cNvPr id="544" name="Google Shape;544;p6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 Oriented Programming-Spring 23</a:t>
            </a:r>
            <a:endParaRPr/>
          </a:p>
        </p:txBody>
      </p:sp>
      <p:sp>
        <p:nvSpPr>
          <p:cNvPr id="550" name="Google Shape;550;p6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1" name="Google Shape;551;p62"/>
          <p:cNvSpPr txBox="1"/>
          <p:nvPr/>
        </p:nvSpPr>
        <p:spPr>
          <a:xfrm>
            <a:off x="3048000" y="28075"/>
            <a:ext cx="6096000" cy="6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Scanner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 public PoweredDevice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Scanner(int nScanner, int nPower) </a:t>
            </a:r>
            <a:r>
              <a:rPr b="1" i="0" lang="en-US" sz="20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: PoweredDevice(nPower)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cout &lt;&lt; "Scanner: " &lt;&lt; nScanner &lt;&lt; endl;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Printer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 public PoweredDevice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Printer(int nPrinter, int nPower) </a:t>
            </a:r>
            <a:r>
              <a:rPr b="1" i="0" lang="en-US" sz="20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: PoweredDevice(nPower)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cout &lt;&lt; "Printer: " &lt;&lt; nPrinter &lt;&lt; endl;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3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557" name="Google Shape;557;p63"/>
          <p:cNvSpPr txBox="1"/>
          <p:nvPr>
            <p:ph idx="1" type="body"/>
          </p:nvPr>
        </p:nvSpPr>
        <p:spPr>
          <a:xfrm>
            <a:off x="827314" y="169069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class Copier: public Scanner, public Printer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Copier(int nScanner, int nPrinter, int nPower) 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 Scanner(nScanner, nPower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lang="en-US" sz="2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Printer(nPrinter, nPower)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    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    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r>
              <a:rPr lang="en-US"/>
              <a:t>	</a:t>
            </a:r>
            <a:endParaRPr/>
          </a:p>
          <a:p>
            <a:pPr indent="-50793" lvl="0" marL="228594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58" name="Google Shape;558;p6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9" name="Google Shape;559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7513" y="3913778"/>
            <a:ext cx="4256154" cy="2704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4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565" name="Google Shape;565;p64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    Copier cCopier(1, 2, 3);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What should be the output?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PoweredDevice: 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Scanner: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PoweredDevice: 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Printer: 2 </a:t>
            </a:r>
            <a:endParaRPr/>
          </a:p>
        </p:txBody>
      </p:sp>
      <p:sp>
        <p:nvSpPr>
          <p:cNvPr id="566" name="Google Shape;566;p6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Animals: Class’s hierarchy</a:t>
            </a:r>
            <a:endParaRPr/>
          </a:p>
        </p:txBody>
      </p:sp>
      <p:sp>
        <p:nvSpPr>
          <p:cNvPr id="152" name="Google Shape;152;p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6982" y="1690690"/>
            <a:ext cx="8718036" cy="4627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Inheritance Examples</a:t>
            </a:r>
            <a:endParaRPr/>
          </a:p>
        </p:txBody>
      </p:sp>
      <p:sp>
        <p:nvSpPr>
          <p:cNvPr id="159" name="Google Shape;159;p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60" name="Google Shape;160;p8"/>
          <p:cNvGraphicFramePr/>
          <p:nvPr/>
        </p:nvGraphicFramePr>
        <p:xfrm>
          <a:off x="1843413" y="1568343"/>
          <a:ext cx="8505173" cy="5153134"/>
        </p:xfrm>
        <a:graphic>
          <a:graphicData uri="http://schemas.openxmlformats.org/presentationml/2006/ole">
            <mc:AlternateContent>
              <mc:Choice Requires="v">
                <p:oleObj r:id="rId4" imgH="5153134" imgW="8505173" progId="Word.Document.8" spid="_x0000_s1">
                  <p:embed/>
                </p:oleObj>
              </mc:Choice>
              <mc:Fallback>
                <p:oleObj r:id="rId5" imgH="5153134" imgW="8505173" progId="Word.Document.8">
                  <p:embed/>
                  <p:pic>
                    <p:nvPicPr>
                      <p:cNvPr id="160" name="Google Shape;160;p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843413" y="1568343"/>
                        <a:ext cx="8505173" cy="51531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Why Inheritance?</a:t>
            </a:r>
            <a:endParaRPr/>
          </a:p>
        </p:txBody>
      </p:sp>
      <p:sp>
        <p:nvSpPr>
          <p:cNvPr id="166" name="Google Shape;166;p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8623" y="1363881"/>
            <a:ext cx="8294753" cy="4992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2023-01-20T09:57:02Z</dcterms:created>
  <dc:creator>MARIUM HIDA</dc:creator>
</cp:coreProperties>
</file>