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3" r:id="rId35"/>
    <p:sldId id="289" r:id="rId36"/>
    <p:sldId id="290" r:id="rId37"/>
    <p:sldId id="291" r:id="rId38"/>
    <p:sldId id="304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</p:sldIdLst>
  <p:sldSz cx="12192000" cy="6858000"/>
  <p:notesSz cx="9928225" cy="6797675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44" autoAdjust="0"/>
  </p:normalViewPr>
  <p:slideViewPr>
    <p:cSldViewPr snapToGrid="0">
      <p:cViewPr varScale="1">
        <p:scale>
          <a:sx n="70" d="100"/>
          <a:sy n="70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862F-386F-45B1-A520-D73D66BA78DA}" type="datetimeFigureOut">
              <a:rPr lang="en-PK" smtClean="0"/>
              <a:t>07/04/2023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E2947-0130-47C3-9E08-854F4E89170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549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4E2947-0130-47C3-9E08-854F4E891705}" type="slidenum">
              <a:rPr lang="en-PK" smtClean="0"/>
              <a:t>1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6987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5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FF464-D472-44DC-A61F-D9B48FF0B64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5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6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6EFBE-909E-473A-864E-7635F0DF122E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7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AE6F-9094-42EA-9F95-1D2A76C8CF75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20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D190D-42E3-4058-B172-9D795F14C9FF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6253-FED2-46AB-BDF4-9C1D61BCB158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3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279394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B0311-E381-4052-86EE-795E087A4249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90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32AE-DED2-4EF6-BF5E-740E4948F641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0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2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1D752-0E16-424D-A250-D5D13F547A1C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3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7F82-2D9A-4E47-B030-42335484ADA6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4860E-D768-4809-9E17-24CD70938EE7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9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1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5E520-C4DC-4BF3-8297-1142CE969434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5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C3B5-92AE-4D89-A036-A7308C1C4A8E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D7168-5FF0-4529-9719-054C18BC65F1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Programming-Spring 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hf hdr="0" dt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44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96C19-CDA4-1AC4-C793-877B0AFB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5"/>
            <a:ext cx="9144000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Object Oriented Programming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1E1B-2DD4-928E-2179-3D87C426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20"/>
            <a:ext cx="9144000" cy="64678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Lec # 9 :  Polymorphism</a:t>
            </a:r>
            <a:endParaRPr lang="en-PK" dirty="0"/>
          </a:p>
        </p:txBody>
      </p:sp>
      <p:pic>
        <p:nvPicPr>
          <p:cNvPr id="4" name="Picture 3" descr="A colorful light bulb with business icons">
            <a:extLst>
              <a:ext uri="{FF2B5EF4-FFF2-40B4-BE49-F238E27FC236}">
                <a16:creationId xmlns:a16="http://schemas.microsoft.com/office/drawing/2014/main" id="{9F108EC2-65CE-5A9B-D15A-80B599688C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677" b="22390"/>
          <a:stretch/>
        </p:blipFill>
        <p:spPr>
          <a:xfrm>
            <a:off x="838202" y="9"/>
            <a:ext cx="10484412" cy="3811395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561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722C-761F-4992-5F6D-A2D84115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Classes (contd.)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A34F4-172A-B219-2950-C3FD672DE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While it is allowed for a base class pointer to point to a derived object, the </a:t>
            </a:r>
            <a:r>
              <a:rPr lang="en-US" dirty="0">
                <a:solidFill>
                  <a:srgbClr val="FF0000"/>
                </a:solidFill>
              </a:rPr>
              <a:t>reverse is not true.</a:t>
            </a:r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b1;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derived</a:t>
            </a:r>
            <a:r>
              <a:rPr lang="en-US" dirty="0"/>
              <a:t> *pd = &amp;b1; </a:t>
            </a:r>
            <a:r>
              <a:rPr lang="en-US" b="1" dirty="0">
                <a:solidFill>
                  <a:srgbClr val="FF0000"/>
                </a:solidFill>
              </a:rPr>
              <a:t>// compiler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3A2A1-3637-B21B-803E-A035E4521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545A8-F310-5AE5-C3DA-A40DD924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61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9673-7E13-D7B2-6675-7D1127AA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Classes (contd.)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F0AD-4172-AF64-38F2-3AE9265E6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Access to members of a class object </a:t>
            </a:r>
            <a:r>
              <a:rPr lang="en-US" dirty="0"/>
              <a:t>is determined by the type of </a:t>
            </a:r>
          </a:p>
          <a:p>
            <a:pPr lvl="1" algn="just"/>
            <a:r>
              <a:rPr lang="en-US" dirty="0"/>
              <a:t>An object name (i.e., variable, etc.)</a:t>
            </a:r>
          </a:p>
          <a:p>
            <a:pPr lvl="1" algn="just"/>
            <a:r>
              <a:rPr lang="en-US" dirty="0"/>
              <a:t>A reference to an object</a:t>
            </a:r>
          </a:p>
          <a:p>
            <a:pPr lvl="1" algn="just"/>
            <a:r>
              <a:rPr lang="en-US" dirty="0"/>
              <a:t>A pointer to an object</a:t>
            </a:r>
          </a:p>
          <a:p>
            <a:pPr algn="just"/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34A1F-240F-4ED1-9338-EE3416F61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237B6F-83B7-77AA-AA21-3022D8D8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6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28EE-006B-8554-AD76-EA98AD93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Classes (contd.)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0DC4-89C1-BD3F-888B-C498200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Using a </a:t>
            </a:r>
            <a:r>
              <a:rPr lang="en-US" dirty="0">
                <a:solidFill>
                  <a:srgbClr val="0070C0"/>
                </a:solidFill>
              </a:rPr>
              <a:t>base class pointer </a:t>
            </a:r>
            <a:r>
              <a:rPr lang="en-US" dirty="0"/>
              <a:t>(pointing to a derived class object) can access </a:t>
            </a:r>
            <a:r>
              <a:rPr lang="en-US" dirty="0">
                <a:solidFill>
                  <a:srgbClr val="0070C0"/>
                </a:solidFill>
              </a:rPr>
              <a:t>only those members of the derived object that were inherited from the base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is because the base pointer has knowledge only of the base class.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0070C0"/>
                </a:solidFill>
              </a:rPr>
              <a:t>It knows nothing</a:t>
            </a:r>
            <a:r>
              <a:rPr lang="en-US" dirty="0"/>
              <a:t> about the members added by the derived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6685B-A6EA-F2E8-77CB-9810F74D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96BB1-CA95-F7A4-8C8E-738CD56B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06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38CE-6CB9-14F2-245F-2E84F9BC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of Base Class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A7D3F-E9AF-E1D0-842B-B120B74A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AFE8C-8BAD-5DE2-3354-C16362F4E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440F5-523E-3929-85EA-A6232714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74" y="1277277"/>
            <a:ext cx="8340051" cy="54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4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660C-5DE3-E42F-C166-6B49F794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of Base Class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5C7D9-CA60-4B46-555F-A5C3324A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2F36D-F5A9-61C6-1A9F-DD1860AB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73D91-CDDC-4299-1C6A-71EC19B7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74" y="1545524"/>
            <a:ext cx="8340051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19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37EA9-6317-C35C-4A53-1F4B1B78A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of Base Class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CFB6-BFF9-408B-2C58-A821D6A0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95A03-AA08-BA92-A8EC-ED40FAEE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C037E-97FA-DF25-8905-2D94E9D4E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70" y="1545524"/>
            <a:ext cx="4462659" cy="5175953"/>
          </a:xfrm>
          <a:prstGeom prst="rect">
            <a:avLst/>
          </a:prstGeom>
        </p:spPr>
      </p:pic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E9447473-064A-0341-ABE2-46E61C43C011}"/>
              </a:ext>
            </a:extLst>
          </p:cNvPr>
          <p:cNvSpPr/>
          <p:nvPr/>
        </p:nvSpPr>
        <p:spPr>
          <a:xfrm>
            <a:off x="7238999" y="1690690"/>
            <a:ext cx="3931760" cy="2850909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Parent class pointer/reference </a:t>
            </a:r>
            <a:r>
              <a:rPr lang="en-US" b="1" dirty="0">
                <a:solidFill>
                  <a:srgbClr val="FF0000"/>
                </a:solidFill>
              </a:rPr>
              <a:t>has NO KNOWLEDGE</a:t>
            </a:r>
            <a:r>
              <a:rPr lang="en-US" dirty="0">
                <a:solidFill>
                  <a:schemeClr val="tx1"/>
                </a:solidFill>
              </a:rPr>
              <a:t> of child class functions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5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6451-05EC-2181-C3C2-A400571B9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– Based and Derived Class Pointers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5A841-14BA-8AC4-EC25-EC8884D2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709797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Base-class pointer pointing to base-class object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Straightforward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Derived-class pointer pointing to derived-class object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Straightforward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Base-class pointer pointing to derived-class object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Safe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Can access non-virtual methods of only base-class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/>
              <a:t>Can access virtual methods of derived class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Derived-class pointer pointing to base-class object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Compilation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F60C7-6CA2-28B2-4E1E-46C7C8D8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44064-F46F-3A18-DCD4-EE0E757B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E078-3D6F-38E4-DAA9-01BE51CA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Polymorphism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E029-F8F2-CE88-D371-7A739634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000" dirty="0"/>
              <a:t>There is an </a:t>
            </a:r>
            <a:r>
              <a:rPr lang="en-US" sz="2000" dirty="0">
                <a:solidFill>
                  <a:srgbClr val="0070C0"/>
                </a:solidFill>
              </a:rPr>
              <a:t>inheritance hierarchy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There is a pointer/reference of base class type that can point/refer to </a:t>
            </a:r>
            <a:r>
              <a:rPr lang="en-US" sz="2000" dirty="0">
                <a:solidFill>
                  <a:srgbClr val="0070C0"/>
                </a:solidFill>
              </a:rPr>
              <a:t>derived class objects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dirty="0"/>
              <a:t>There is a pointer of base class type that is used to </a:t>
            </a:r>
            <a:r>
              <a:rPr lang="en-US" sz="2000" dirty="0">
                <a:solidFill>
                  <a:srgbClr val="0070C0"/>
                </a:solidFill>
              </a:rPr>
              <a:t>invoke virtual functions of derived class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first class that defines a virtual function is the base class of the hierarchy that uses dynamic binding for that function name and signature.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Each of the derived classes in the hierarchy </a:t>
            </a:r>
            <a:r>
              <a:rPr lang="en-US" sz="2000" dirty="0">
                <a:solidFill>
                  <a:srgbClr val="0070C0"/>
                </a:solidFill>
              </a:rPr>
              <a:t>must have a virtual function with same name and signature</a:t>
            </a:r>
            <a:r>
              <a:rPr lang="en-US" sz="2000" dirty="0"/>
              <a:t>. Not an error but needed for dynamic binding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04A32-D7DA-1926-EA1B-818EE576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63AA2-7A0F-30CE-2EB7-AD3AF878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832D-5D78-04E2-1661-BC9B7889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8539-41CA-F675-A5C5-03C9A23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/>
              <a:t>Virtual functions ensure that the correct function is called for an object, </a:t>
            </a:r>
            <a:r>
              <a:rPr lang="en-US" dirty="0">
                <a:solidFill>
                  <a:srgbClr val="0070C0"/>
                </a:solidFill>
              </a:rPr>
              <a:t>regardless of the type of reference (or pointer) used for function call</a:t>
            </a:r>
            <a:endParaRPr lang="en-US" dirty="0"/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/>
              <a:t>They are mainly used to achieve Runtime polymorphism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/>
              <a:t>Functions are declared with a virtual keyword in base class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dirty="0"/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/>
              <a:t>The resolving of function call is done at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A3810-51B4-202C-E9EC-488C5150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1AD58-3B9A-B18B-6C13-9D61AE69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00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4E4B-4D1C-0842-1442-395B8FBA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9B58-B300-6E08-2111-F626B947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virtual-ness of an operation is </a:t>
            </a:r>
            <a:r>
              <a:rPr lang="en-US" dirty="0">
                <a:solidFill>
                  <a:srgbClr val="0070C0"/>
                </a:solidFill>
              </a:rPr>
              <a:t>always inherited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a function is virtual in the base class, it must be virtual in the derived class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Even if the keyword “virtual” not specified (But always use the keyword in children classes for clarity.)</a:t>
            </a:r>
          </a:p>
          <a:p>
            <a:pPr algn="just"/>
            <a:endParaRPr lang="en-US" dirty="0"/>
          </a:p>
          <a:p>
            <a:pPr lvl="1" algn="just"/>
            <a:r>
              <a:rPr lang="en-US" dirty="0"/>
              <a:t>If no overridden function is provided, </a:t>
            </a:r>
            <a:r>
              <a:rPr lang="en-US" dirty="0">
                <a:solidFill>
                  <a:srgbClr val="0070C0"/>
                </a:solidFill>
              </a:rPr>
              <a:t>the virtual function of base class is used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953A6-22E2-C93B-6916-73B4F76D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E433C-C507-B697-00F8-623F7FEE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9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6E5A-EEA8-A796-655E-0896B6D1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9065C-D51D-7472-0ED3-C398D65B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pc="-4" dirty="0"/>
              <a:t>Combination of two Greek words</a:t>
            </a:r>
          </a:p>
          <a:p>
            <a:pPr marL="457200" lvl="2"/>
            <a:r>
              <a:rPr lang="en-US" sz="2400" spc="-4" dirty="0"/>
              <a:t>Poly (</a:t>
            </a:r>
            <a:r>
              <a:rPr lang="en-US" sz="2400" spc="-4" dirty="0">
                <a:solidFill>
                  <a:srgbClr val="FF0000"/>
                </a:solidFill>
              </a:rPr>
              <a:t>many</a:t>
            </a:r>
            <a:r>
              <a:rPr lang="en-US" sz="2400" spc="-4" dirty="0"/>
              <a:t>) morphism (</a:t>
            </a:r>
            <a:r>
              <a:rPr lang="en-US" sz="2400" spc="-4" dirty="0">
                <a:solidFill>
                  <a:srgbClr val="FF0000"/>
                </a:solidFill>
              </a:rPr>
              <a:t>form</a:t>
            </a:r>
            <a:r>
              <a:rPr lang="en-US" sz="2400" spc="-4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pc="-4" dirty="0"/>
              <a:t>Water -&gt; Solid, Liquid, Gas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pc="-4" dirty="0"/>
              <a:t>For example, A Person</a:t>
            </a:r>
          </a:p>
          <a:p>
            <a:pPr marL="0" indent="0">
              <a:buNone/>
            </a:pPr>
            <a:endParaRPr lang="en-US" spc="-5" dirty="0">
              <a:latin typeface="Comic Sans MS"/>
              <a:cs typeface="Comic Sans MS"/>
            </a:endParaRPr>
          </a:p>
          <a:p>
            <a:pPr algn="just"/>
            <a:r>
              <a:rPr lang="en-US" spc="-4" dirty="0"/>
              <a:t>Same person have </a:t>
            </a:r>
            <a:r>
              <a:rPr lang="en-US" spc="-4" dirty="0">
                <a:solidFill>
                  <a:srgbClr val="0070C0"/>
                </a:solidFill>
              </a:rPr>
              <a:t>different behavior </a:t>
            </a:r>
            <a:r>
              <a:rPr lang="en-US" spc="-4" dirty="0"/>
              <a:t>in </a:t>
            </a:r>
            <a:r>
              <a:rPr lang="en-US" spc="-4" dirty="0">
                <a:solidFill>
                  <a:srgbClr val="0070C0"/>
                </a:solidFill>
              </a:rPr>
              <a:t>different situations</a:t>
            </a:r>
            <a:r>
              <a:rPr lang="en-US" spc="-4" dirty="0"/>
              <a:t>. This is called  Polymorphism.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E93F7-EE9F-B27D-DB63-4F7E4D6B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99556-276A-2F7F-0540-A04A4727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9FA488-6FF5-C912-080B-08850DDC9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26" y="1676248"/>
            <a:ext cx="5108891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30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6A0C-0221-D5C8-3D1E-8EBBB7097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6D0A-37C6-9F63-CFC3-496196EDA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Declaring a function </a:t>
            </a:r>
            <a:r>
              <a:rPr lang="en-US" altLang="en-US" dirty="0">
                <a:solidFill>
                  <a:srgbClr val="0070C0"/>
                </a:solidFill>
              </a:rPr>
              <a:t>virtual</a:t>
            </a:r>
            <a:r>
              <a:rPr lang="en-US" altLang="en-US" dirty="0"/>
              <a:t> will ensure </a:t>
            </a:r>
            <a:r>
              <a:rPr lang="en-US" altLang="en-US" dirty="0">
                <a:solidFill>
                  <a:srgbClr val="0070C0"/>
                </a:solidFill>
              </a:rPr>
              <a:t>late-binding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To declare a function virtual, we use the Keyword virtual:</a:t>
            </a:r>
          </a:p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b="1" dirty="0">
              <a:latin typeface="+mj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	class Shape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 	  public: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 		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2800" b="1" dirty="0">
                <a:latin typeface="Consolas" panose="020B0609020204030204" pitchFamily="49" charset="0"/>
              </a:rPr>
              <a:t> void </a:t>
            </a:r>
            <a:r>
              <a:rPr lang="en-US" sz="2800" b="1" dirty="0" err="1">
                <a:latin typeface="Consolas" panose="020B0609020204030204" pitchFamily="49" charset="0"/>
              </a:rPr>
              <a:t>sayHi</a:t>
            </a:r>
            <a:r>
              <a:rPr lang="en-US" sz="2800" b="1" dirty="0">
                <a:latin typeface="Consolas" panose="020B0609020204030204" pitchFamily="49" charset="0"/>
              </a:rPr>
              <a:t>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 		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     		</a:t>
            </a:r>
            <a:r>
              <a:rPr lang="en-US" sz="2800" b="1" dirty="0" err="1">
                <a:latin typeface="Consolas" panose="020B0609020204030204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</a:rPr>
              <a:t> &lt;&lt;“Just hi! \n”;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     		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Consolas" panose="020B0609020204030204" pitchFamily="49" charset="0"/>
              </a:rPr>
              <a:t>	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F9D69-94A1-D339-184F-C5605120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F0D78-0D50-8B94-B25A-A0608FE9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5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45EC-80EB-1DD9-C3BA-816F7BD9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4C51F-EB59-5C89-32AC-9E5879D5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66818-F189-8AEB-9543-22814B505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6636F5-3139-5042-CF2F-D170A738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974" y="1545524"/>
            <a:ext cx="8340051" cy="51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40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F51BB-01B1-7EF9-7320-D1393C1E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A0036-4BFA-1033-1A70-6CC4C877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20C79-26FB-6698-E970-2BFC7F27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4837F-65AD-6691-035C-9D84AC72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86" y="1551621"/>
            <a:ext cx="8327858" cy="516985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59398CDA-4187-C39A-D044-BAB19BCA6264}"/>
              </a:ext>
            </a:extLst>
          </p:cNvPr>
          <p:cNvSpPr/>
          <p:nvPr/>
        </p:nvSpPr>
        <p:spPr>
          <a:xfrm>
            <a:off x="7422040" y="1285640"/>
            <a:ext cx="3931760" cy="2850909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Overridden function parameters in derived class </a:t>
            </a:r>
            <a:r>
              <a:rPr lang="en-US" b="1" dirty="0">
                <a:solidFill>
                  <a:srgbClr val="FF0000"/>
                </a:solidFill>
              </a:rPr>
              <a:t>must be same as base class</a:t>
            </a:r>
            <a:r>
              <a:rPr lang="en-US" dirty="0">
                <a:solidFill>
                  <a:schemeClr val="tx1"/>
                </a:solidFill>
              </a:rPr>
              <a:t>, otherwise base class </a:t>
            </a:r>
            <a:r>
              <a:rPr lang="en-US" dirty="0" err="1">
                <a:solidFill>
                  <a:schemeClr val="tx1"/>
                </a:solidFill>
              </a:rPr>
              <a:t>func</a:t>
            </a:r>
            <a:r>
              <a:rPr lang="en-US" dirty="0">
                <a:solidFill>
                  <a:schemeClr val="tx1"/>
                </a:solidFill>
              </a:rPr>
              <a:t> will be called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27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1CF4-1DD3-B327-879F-2C8B346CE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5230C-DDD2-662F-FC95-23365942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DD59A-51E9-0662-CBD7-71EF0209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A55F3-83EC-FC30-649D-E3FFE1D9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671" y="1551621"/>
            <a:ext cx="8327858" cy="516985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2B517C5A-9CB0-39C7-53A5-660F3EA72D18}"/>
              </a:ext>
            </a:extLst>
          </p:cNvPr>
          <p:cNvSpPr/>
          <p:nvPr/>
        </p:nvSpPr>
        <p:spPr>
          <a:xfrm>
            <a:off x="8175171" y="1551621"/>
            <a:ext cx="3003506" cy="1547042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Override</a:t>
            </a:r>
            <a:r>
              <a:rPr lang="en-US" dirty="0">
                <a:solidFill>
                  <a:schemeClr val="tx1"/>
                </a:solidFill>
              </a:rPr>
              <a:t> keyword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2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389F5-8462-5728-AF6F-52C8BE1A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 with Multilevel Inheritance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DE8F-2B98-D461-EB0F-1BCD2E99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559F-2910-2966-4CD9-BBDBD7CC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F6E4C-1874-2125-74EC-EA33FF95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119" y="1608907"/>
            <a:ext cx="6762567" cy="541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26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C5BD-B00A-3331-9689-8686C51CC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 with Multilevel Inheritance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E8F63-3222-E110-088A-27D3EE84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27570-524A-8296-2994-53F283360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016BDF-B518-8076-F13F-61BD3B3D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071" y="1551621"/>
            <a:ext cx="8327858" cy="5169856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A492485C-3864-1A44-1CAC-DF6A6FCA77CB}"/>
              </a:ext>
            </a:extLst>
          </p:cNvPr>
          <p:cNvSpPr/>
          <p:nvPr/>
        </p:nvSpPr>
        <p:spPr>
          <a:xfrm>
            <a:off x="7710055" y="1444444"/>
            <a:ext cx="3643745" cy="219353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 C </a:t>
            </a:r>
            <a:r>
              <a:rPr lang="en-US" b="1" dirty="0">
                <a:solidFill>
                  <a:srgbClr val="FF0000"/>
                </a:solidFill>
              </a:rPr>
              <a:t>does not override </a:t>
            </a:r>
            <a:r>
              <a:rPr lang="en-US" b="1" dirty="0" err="1">
                <a:solidFill>
                  <a:srgbClr val="FF0000"/>
                </a:solidFill>
              </a:rPr>
              <a:t>func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chemeClr val="tx1"/>
                </a:solidFill>
              </a:rPr>
              <a:t>, if parent of class C has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(), that one is executed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280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7F38-EBD3-F46E-2AD2-C4EDEE2E9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 with Multilevel Inheritance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ED353-7F0E-8906-C76A-D69B255D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F188B-79E8-C3F8-1ED9-0E5C743E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79D82E-1D4A-D693-8C47-F9ECC0ED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1576007"/>
            <a:ext cx="8352244" cy="5145470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F5F13229-93A0-34B9-F505-3A88DF53B61C}"/>
              </a:ext>
            </a:extLst>
          </p:cNvPr>
          <p:cNvSpPr/>
          <p:nvPr/>
        </p:nvSpPr>
        <p:spPr>
          <a:xfrm>
            <a:off x="7503226" y="1690690"/>
            <a:ext cx="3643745" cy="219353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 C does not override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(), class B also does not override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(),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A’s </a:t>
            </a:r>
            <a:r>
              <a:rPr lang="en-US" b="1" dirty="0" err="1">
                <a:solidFill>
                  <a:schemeClr val="tx1"/>
                </a:solidFill>
              </a:rPr>
              <a:t>func</a:t>
            </a:r>
            <a:r>
              <a:rPr lang="en-US" b="1" dirty="0">
                <a:solidFill>
                  <a:schemeClr val="tx1"/>
                </a:solidFill>
              </a:rPr>
              <a:t> is executed</a:t>
            </a:r>
            <a:endParaRPr lang="en-P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95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5811-30E1-B91F-786E-F773E641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D8808-5116-7D41-538E-004FFBEA7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the member function definition is out-of-line, the keyword virtual </a:t>
            </a:r>
            <a:r>
              <a:rPr lang="en-US" dirty="0">
                <a:solidFill>
                  <a:srgbClr val="0070C0"/>
                </a:solidFill>
              </a:rPr>
              <a:t>must not be specified again</a:t>
            </a:r>
            <a:r>
              <a:rPr lang="en-US" dirty="0"/>
              <a:t>.</a:t>
            </a:r>
            <a:r>
              <a:rPr lang="en-US" altLang="en-US" dirty="0"/>
              <a:t>  </a:t>
            </a:r>
          </a:p>
          <a:p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Virtual functions </a:t>
            </a:r>
            <a:r>
              <a:rPr lang="en-US" dirty="0">
                <a:solidFill>
                  <a:srgbClr val="FF0000"/>
                </a:solidFill>
              </a:rPr>
              <a:t>can not be stand-alone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static functions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A destructor can be virtual but a constructor cannot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84808-8640-F960-D47E-5431EEB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97B09-5A75-14B7-1BA2-B267C009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1FDD7-2977-A98D-11F5-548AFA87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645393" y="2587789"/>
            <a:ext cx="4901214" cy="21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3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7F96-A9F3-A4B4-59D5-0D3BF976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Functions based Shapes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58CE3-F733-6DC2-3522-08A2D80E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9D3BC-8F13-BE48-4E61-8FDA189A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FFD51-F4E3-C0FF-0A91-CE5BBC7A8BE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3505917" y="1380329"/>
            <a:ext cx="5180165" cy="49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002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2D52-4DF9-BAB6-F231-9D6801E7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E599-00F3-4E3D-5161-FAEB966BB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79"/>
            <a:ext cx="10515600" cy="470979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2000" b="1" u="sng" dirty="0"/>
              <a:t>How to declare a member function virtual: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US" sz="1600" b="1" u="sng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class Animal{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public:</a:t>
            </a:r>
            <a:r>
              <a:rPr lang="en-US" altLang="en-US" sz="1600" b="1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void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id(){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600" b="1" dirty="0"/>
              <a:t>  </a:t>
            </a:r>
            <a:r>
              <a:rPr lang="en-US" altLang="en-US" sz="1600" b="1" dirty="0">
                <a:latin typeface="Courier New" panose="02070309020205020404" pitchFamily="49" charset="0"/>
              </a:rPr>
              <a:t>&lt;&lt;</a:t>
            </a:r>
            <a:r>
              <a:rPr lang="en-US" altLang="en-US" sz="1600" b="1" dirty="0"/>
              <a:t>  </a:t>
            </a:r>
            <a:r>
              <a:rPr lang="en-US" altLang="en-US" sz="1600" b="1" dirty="0">
                <a:latin typeface="Courier New" panose="02070309020205020404" pitchFamily="49" charset="0"/>
              </a:rPr>
              <a:t>"animal";}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class Cat : public Animal{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public:</a:t>
            </a:r>
            <a:r>
              <a:rPr lang="en-US" altLang="en-US" sz="1600" b="1" dirty="0"/>
              <a:t>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void id(){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</a:rPr>
              <a:t> &lt;&lt; "cat";}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class Dog : public Animal{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	public: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/>
              <a:t> 	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virtual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latin typeface="Courier New" panose="02070309020205020404" pitchFamily="49" charset="0"/>
              </a:rPr>
              <a:t>void id(){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1600" b="1" dirty="0">
                <a:latin typeface="Courier New" panose="02070309020205020404" pitchFamily="49" charset="0"/>
              </a:rPr>
              <a:t> &lt;&lt; "dog";}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2185F-6C9B-F178-CA25-320A0924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C3404-A9B6-E700-5DBC-EBBCD8EC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FABA-870B-6F5F-C495-93482EEC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C771E-9906-7956-9AE1-D115714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0D57C-EA32-E981-C75F-5E7D3F5B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3ED01-A161-914A-61B4-ADFD9AEC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4" y="1690690"/>
            <a:ext cx="10472932" cy="42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25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AE79-4934-BC13-3882-DC2948D1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88E42-FF0B-8C58-7492-2874A87B3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defTabSz="263525"/>
            <a:r>
              <a:rPr lang="en-US" altLang="en-US" dirty="0"/>
              <a:t>	If the member functions </a:t>
            </a:r>
            <a:r>
              <a:rPr lang="en-US" altLang="en-US" b="1" i="1" dirty="0">
                <a:solidFill>
                  <a:srgbClr val="FF0000"/>
                </a:solidFill>
              </a:rPr>
              <a:t>id( ) </a:t>
            </a:r>
            <a:r>
              <a:rPr lang="en-US" altLang="en-US" dirty="0"/>
              <a:t>are declared </a:t>
            </a:r>
            <a:r>
              <a:rPr lang="en-US" altLang="en-US" b="1" i="1" dirty="0">
                <a:solidFill>
                  <a:srgbClr val="FF0000"/>
                </a:solidFill>
              </a:rPr>
              <a:t>virtual</a:t>
            </a:r>
            <a:r>
              <a:rPr lang="en-US" altLang="en-US" dirty="0"/>
              <a:t>, then the code: 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</a:rPr>
              <a:t>  Animal *</a:t>
            </a:r>
            <a:r>
              <a:rPr lang="en-US" altLang="en-US" sz="2800" b="1" dirty="0" err="1">
                <a:latin typeface="Consolas" panose="020B0609020204030204" pitchFamily="49" charset="0"/>
              </a:rPr>
              <a:t>pA</a:t>
            </a:r>
            <a:r>
              <a:rPr lang="en-US" altLang="en-US" sz="2800" b="1" dirty="0">
                <a:latin typeface="Consolas" panose="020B0609020204030204" pitchFamily="49" charset="0"/>
              </a:rPr>
              <a:t>[] = {new Animal, new Dog, new Cat};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</a:rPr>
              <a:t>	for(int </a:t>
            </a:r>
            <a:r>
              <a:rPr lang="en-US" altLang="en-US" sz="2800" b="1" dirty="0" err="1"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latin typeface="Consolas" panose="020B0609020204030204" pitchFamily="49" charset="0"/>
              </a:rPr>
              <a:t>=0; </a:t>
            </a:r>
            <a:r>
              <a:rPr lang="en-US" altLang="en-US" sz="2800" b="1" dirty="0" err="1"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latin typeface="Consolas" panose="020B0609020204030204" pitchFamily="49" charset="0"/>
              </a:rPr>
              <a:t>&lt;3; </a:t>
            </a:r>
            <a:r>
              <a:rPr lang="en-US" altLang="en-US" sz="2800" b="1" dirty="0" err="1"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latin typeface="Consolas" panose="020B0609020204030204" pitchFamily="49" charset="0"/>
              </a:rPr>
              <a:t>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onsolas" panose="020B0609020204030204" pitchFamily="49" charset="0"/>
              </a:rPr>
              <a:t>      </a:t>
            </a:r>
            <a:r>
              <a:rPr lang="en-US" altLang="en-US" sz="2800" b="1" dirty="0" err="1">
                <a:latin typeface="Consolas" panose="020B0609020204030204" pitchFamily="49" charset="0"/>
              </a:rPr>
              <a:t>pA</a:t>
            </a:r>
            <a:r>
              <a:rPr lang="en-US" altLang="en-US" sz="2800" b="1" dirty="0">
                <a:latin typeface="Consolas" panose="020B0609020204030204" pitchFamily="49" charset="0"/>
              </a:rPr>
              <a:t>[</a:t>
            </a:r>
            <a:r>
              <a:rPr lang="en-US" altLang="en-US" sz="2800" b="1" dirty="0" err="1">
                <a:latin typeface="Consolas" panose="020B0609020204030204" pitchFamily="49" charset="0"/>
              </a:rPr>
              <a:t>i</a:t>
            </a:r>
            <a:r>
              <a:rPr lang="en-US" altLang="en-US" sz="2800" b="1" dirty="0">
                <a:latin typeface="Consolas" panose="020B0609020204030204" pitchFamily="49" charset="0"/>
              </a:rPr>
              <a:t>]-&gt;id();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b="1" dirty="0">
              <a:solidFill>
                <a:srgbClr val="27558D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27558D"/>
                </a:solidFill>
                <a:latin typeface="Consolas" panose="020B0609020204030204" pitchFamily="49" charset="0"/>
              </a:rPr>
              <a:t>	 </a:t>
            </a:r>
            <a:r>
              <a:rPr lang="en-US" altLang="en-US" dirty="0"/>
              <a:t>will print </a:t>
            </a:r>
            <a:r>
              <a:rPr lang="en-US" altLang="en-US" b="1" i="1" dirty="0">
                <a:latin typeface="Courier New" panose="02070309020205020404" pitchFamily="49" charset="0"/>
              </a:rPr>
              <a:t>animal,</a:t>
            </a:r>
            <a:r>
              <a:rPr lang="en-US" altLang="en-US" dirty="0"/>
              <a:t> </a:t>
            </a:r>
            <a:r>
              <a:rPr lang="en-US" altLang="en-US" b="1" i="1" dirty="0">
                <a:latin typeface="Courier New" panose="02070309020205020404" pitchFamily="49" charset="0"/>
              </a:rPr>
              <a:t>dog,</a:t>
            </a:r>
            <a:r>
              <a:rPr lang="en-US" altLang="en-US" dirty="0"/>
              <a:t> </a:t>
            </a:r>
            <a:r>
              <a:rPr lang="en-US" altLang="en-US" b="1" i="1" dirty="0">
                <a:latin typeface="Courier New" panose="02070309020205020404" pitchFamily="49" charset="0"/>
              </a:rPr>
              <a:t>cat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2743D-2F3C-CAFE-12A5-9AC2C948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7DBBC-8619-047C-B1A1-F1725600D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1357-E472-496C-9D31-16AB3DCA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Multiple Inheritance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C7545-DE31-CE15-588B-E419AD21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40B3A-C9FF-91E8-0542-9A4927A1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157B76-A57E-DD46-5AA6-A5676E12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31" y="1276977"/>
            <a:ext cx="4487007" cy="56957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print() { //not virtual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"Print class 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~A()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"A's destructor"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pPr marL="0" indent="0">
              <a:buNone/>
            </a:pPr>
            <a:r>
              <a:rPr 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print()   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"Print class B"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~B()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"B's destructor"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PK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E6BB1-16D5-D398-8BE3-5B274754E194}"/>
              </a:ext>
            </a:extLst>
          </p:cNvPr>
          <p:cNvSpPr txBox="1"/>
          <p:nvPr/>
        </p:nvSpPr>
        <p:spPr>
          <a:xfrm>
            <a:off x="9471086" y="1276977"/>
            <a:ext cx="22108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*b=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* a=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b-&gt;print();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 a-&gt;print();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 class C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Print class A</a:t>
            </a:r>
            <a:endParaRPr lang="en-PK" dirty="0"/>
          </a:p>
          <a:p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CFC81-6CBD-1EC8-8962-B40888C31357}"/>
              </a:ext>
            </a:extLst>
          </p:cNvPr>
          <p:cNvSpPr txBox="1"/>
          <p:nvPr/>
        </p:nvSpPr>
        <p:spPr>
          <a:xfrm>
            <a:off x="4870938" y="1415476"/>
            <a:ext cx="41148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print()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"Print class 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~C()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"C's destructor"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PK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02A53D-4A5B-EA41-32AF-451402EAB39D}"/>
              </a:ext>
            </a:extLst>
          </p:cNvPr>
          <p:cNvCxnSpPr/>
          <p:nvPr/>
        </p:nvCxnSpPr>
        <p:spPr>
          <a:xfrm>
            <a:off x="4680858" y="1415476"/>
            <a:ext cx="0" cy="474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615512-F3DE-0763-722A-1A1BA31CAFEA}"/>
              </a:ext>
            </a:extLst>
          </p:cNvPr>
          <p:cNvCxnSpPr/>
          <p:nvPr/>
        </p:nvCxnSpPr>
        <p:spPr>
          <a:xfrm>
            <a:off x="9018396" y="1448300"/>
            <a:ext cx="0" cy="4745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60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D73C-C67C-FC68-48EA-2FA81E48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Benefits of Polymorphism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BF4A-6CBF-E76A-646B-4684157D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ea typeface="ＭＳ Ｐゴシック" pitchFamily="34" charset="-128"/>
              </a:rPr>
              <a:t>Better Design!</a:t>
            </a:r>
          </a:p>
          <a:p>
            <a:pPr marL="0" indent="0">
              <a:buNone/>
            </a:pPr>
            <a:endParaRPr lang="en-US" sz="1600" b="1" dirty="0">
              <a:solidFill>
                <a:srgbClr val="0070C0"/>
              </a:solidFill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600" b="1" dirty="0">
                <a:ea typeface="ＭＳ Ｐゴシック" pitchFamily="34" charset="-128"/>
              </a:rPr>
              <a:t>Flexibility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ea typeface="ＭＳ Ｐゴシック" pitchFamily="34" charset="-128"/>
              </a:rPr>
              <a:t>You can always change the subclass object assigned to the su</a:t>
            </a:r>
            <a:r>
              <a:rPr lang="en-US" sz="1600" b="1" dirty="0">
                <a:ea typeface="ＭＳ Ｐゴシック" pitchFamily="34" charset="-128"/>
              </a:rPr>
              <a:t>perclass reference variable, without breaking other code</a:t>
            </a:r>
            <a:endParaRPr lang="en-US" sz="1600" b="1" dirty="0">
              <a:solidFill>
                <a:schemeClr val="tx1"/>
              </a:solidFill>
              <a:ea typeface="ＭＳ Ｐゴシック" pitchFamily="34" charset="-128"/>
            </a:endParaRPr>
          </a:p>
          <a:p>
            <a:pPr marL="285750" indent="-285750"/>
            <a:r>
              <a:rPr lang="en-US" sz="1600" b="1" dirty="0">
                <a:ea typeface="ＭＳ Ｐゴシック" pitchFamily="34" charset="-128"/>
              </a:rPr>
              <a:t>The modification will only affect the new object, not those using it</a:t>
            </a:r>
          </a:p>
          <a:p>
            <a:pPr marL="285750" indent="-285750"/>
            <a:endParaRPr lang="en-US" sz="16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600" b="1" dirty="0">
                <a:ea typeface="ＭＳ Ｐゴシック" pitchFamily="34" charset="-128"/>
              </a:rPr>
              <a:t>Need to Write Less code</a:t>
            </a:r>
          </a:p>
          <a:p>
            <a:pPr marL="285750" indent="-285750"/>
            <a:r>
              <a:rPr lang="en-US" sz="1600" b="1" dirty="0">
                <a:ea typeface="ＭＳ Ｐゴシック" pitchFamily="34" charset="-128"/>
              </a:rPr>
              <a:t>Reference variable of superclass type can be assigned object of any subclass</a:t>
            </a:r>
          </a:p>
          <a:p>
            <a:pPr marL="285750" indent="-285750"/>
            <a:endParaRPr lang="en-US" sz="16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1"/>
                </a:solidFill>
                <a:ea typeface="ＭＳ Ｐゴシック" pitchFamily="34" charset="-128"/>
              </a:rPr>
              <a:t>Easy to Extend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b="1" dirty="0"/>
              <a:t>W</a:t>
            </a:r>
            <a:r>
              <a:rPr lang="en-US" sz="1600" b="1" dirty="0">
                <a:solidFill>
                  <a:schemeClr val="tx1"/>
                </a:solidFill>
              </a:rPr>
              <a:t>rite code that doesn’t have to change when you introduce new subclass types into the program.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763E5-2629-96B2-7546-0A0F1FD8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27414-46FF-B688-AAE2-0F0032E3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567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C368-A480-AC89-5174-C1F922D7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F824-AF21-6593-7169-9B9A2F9B0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We can create an array of base class pointers, and these pointers can hold objects of different derived classes</a:t>
            </a:r>
          </a:p>
          <a:p>
            <a:pPr algn="just">
              <a:buFontTx/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algn="just">
              <a:buFontTx/>
              <a:buNone/>
            </a:pPr>
            <a:r>
              <a:rPr lang="en-US" sz="2400" dirty="0">
                <a:solidFill>
                  <a:srgbClr val="FFFF00"/>
                </a:solidFill>
              </a:rPr>
              <a:t>	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Shape *p[4];</a:t>
            </a:r>
          </a:p>
          <a:p>
            <a:pPr algn="just"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	p[0] = new Triangle (3, 4, 5, 19 );</a:t>
            </a:r>
          </a:p>
          <a:p>
            <a:pPr algn="just"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	p[1] = new Circle (3, 4, 5 ); </a:t>
            </a:r>
          </a:p>
          <a:p>
            <a:pPr algn="just"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	p[2] = new Rectangle ( 3, 4, 10 , 20 );</a:t>
            </a:r>
          </a:p>
          <a:p>
            <a:pPr algn="just"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	p[3] = new Cylinder ( 3, 4, 5, 10 );</a:t>
            </a:r>
          </a:p>
          <a:p>
            <a:pPr algn="just">
              <a:buFontTx/>
              <a:buNone/>
            </a:pPr>
            <a:r>
              <a:rPr lang="en-US" sz="3600" b="1" dirty="0">
                <a:solidFill>
                  <a:srgbClr val="FFFF00"/>
                </a:solidFill>
                <a:latin typeface="Consolas" panose="020B0609020204030204" pitchFamily="49" charset="0"/>
              </a:rPr>
              <a:t>	</a:t>
            </a:r>
            <a:r>
              <a:rPr lang="en-US" sz="2800" b="1" dirty="0">
                <a:latin typeface="Consolas" panose="020B0609020204030204" pitchFamily="49" charset="0"/>
              </a:rPr>
              <a:t>for ( int loop = 0; loop &lt; 4; loop ++ )</a:t>
            </a:r>
          </a:p>
          <a:p>
            <a:pPr algn="just">
              <a:buFontTx/>
              <a:buNone/>
            </a:pPr>
            <a:r>
              <a:rPr lang="en-US" sz="2800" b="1" dirty="0">
                <a:latin typeface="Consolas" panose="020B0609020204030204" pitchFamily="49" charset="0"/>
              </a:rPr>
              <a:t>	{	p[loop]-&gt;draw ();</a:t>
            </a:r>
          </a:p>
          <a:p>
            <a:pPr algn="just">
              <a:buFontTx/>
              <a:buNone/>
            </a:pPr>
            <a:r>
              <a:rPr lang="en-US" sz="2800" b="1" dirty="0">
                <a:latin typeface="Consolas" panose="020B0609020204030204" pitchFamily="49" charset="0"/>
              </a:rPr>
              <a:t>		</a:t>
            </a:r>
            <a:r>
              <a:rPr lang="en-US" sz="2800" b="1" dirty="0" err="1">
                <a:latin typeface="Consolas" panose="020B0609020204030204" pitchFamily="49" charset="0"/>
              </a:rPr>
              <a:t>cout</a:t>
            </a:r>
            <a:r>
              <a:rPr lang="en-US" sz="2800" b="1" dirty="0">
                <a:latin typeface="Consolas" panose="020B0609020204030204" pitchFamily="49" charset="0"/>
              </a:rPr>
              <a:t> &lt;&lt; </a:t>
            </a:r>
            <a:r>
              <a:rPr lang="en-US" altLang="fr-FR" sz="2800" b="1" dirty="0">
                <a:latin typeface="Consolas" panose="020B0609020204030204" pitchFamily="49" charset="0"/>
              </a:rPr>
              <a:t>“</a:t>
            </a:r>
            <a:r>
              <a:rPr lang="en-US" sz="2800" b="1" dirty="0">
                <a:latin typeface="Consolas" panose="020B0609020204030204" pitchFamily="49" charset="0"/>
              </a:rPr>
              <a:t>The area is </a:t>
            </a:r>
            <a:r>
              <a:rPr lang="en-US" altLang="fr-FR" sz="2800" b="1" dirty="0">
                <a:latin typeface="Consolas" panose="020B0609020204030204" pitchFamily="49" charset="0"/>
              </a:rPr>
              <a:t>“</a:t>
            </a:r>
            <a:r>
              <a:rPr lang="en-US" sz="2800" b="1" dirty="0">
                <a:latin typeface="Consolas" panose="020B0609020204030204" pitchFamily="49" charset="0"/>
              </a:rPr>
              <a:t> &lt;&lt; p[loop]-&gt;</a:t>
            </a:r>
            <a:r>
              <a:rPr lang="en-US" sz="2800" b="1" dirty="0" err="1">
                <a:latin typeface="Consolas" panose="020B0609020204030204" pitchFamily="49" charset="0"/>
              </a:rPr>
              <a:t>GetArea</a:t>
            </a:r>
            <a:r>
              <a:rPr lang="en-US" sz="2800" b="1" dirty="0">
                <a:latin typeface="Consolas" panose="020B06090202040302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sz="2800" b="1" dirty="0"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4024B-D3DF-95A3-4525-A44F9E35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43354-B4E2-E0D7-AEC8-F6E1D52A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87F3A-F5D4-F945-721B-B37FDA5AE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408" y="4176288"/>
            <a:ext cx="5334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7" name="AutoShape 14">
            <a:extLst>
              <a:ext uri="{FF2B5EF4-FFF2-40B4-BE49-F238E27FC236}">
                <a16:creationId xmlns:a16="http://schemas.microsoft.com/office/drawing/2014/main" id="{493E08B6-AB34-CBC2-FE1D-5D3CCFA2C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6643" y="2514600"/>
            <a:ext cx="533400" cy="457200"/>
          </a:xfrm>
          <a:prstGeom prst="triangle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18F5BE36-A6C2-3754-03A4-8EEFBBEC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4743" y="3276600"/>
            <a:ext cx="4572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9" name="AutoShape 17">
            <a:extLst>
              <a:ext uri="{FF2B5EF4-FFF2-40B4-BE49-F238E27FC236}">
                <a16:creationId xmlns:a16="http://schemas.microsoft.com/office/drawing/2014/main" id="{CB87B99F-6F95-33D3-889B-D1C96D8E5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8508" y="4862088"/>
            <a:ext cx="457200" cy="685800"/>
          </a:xfrm>
          <a:prstGeom prst="can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46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EA84-D0FA-A36F-F972-AFDA76EF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41BAD-772E-906B-481F-48880E5010FF}"/>
              </a:ext>
            </a:extLst>
          </p:cNvPr>
          <p:cNvSpPr txBox="1"/>
          <p:nvPr/>
        </p:nvSpPr>
        <p:spPr>
          <a:xfrm>
            <a:off x="0" y="0"/>
            <a:ext cx="1219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Dynamic Polymorphism Example (using Base Class’s Pointers and References</a:t>
            </a:r>
            <a:r>
              <a:rPr lang="en-US" sz="1800" dirty="0"/>
              <a:t>)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872EED-2845-44A3-AD27-17F545419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2" y="1323439"/>
            <a:ext cx="6400800" cy="2636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080E4-2397-FB5D-F940-B8F7A4F1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58" y="3823395"/>
            <a:ext cx="5628640" cy="28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73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0B32-99CD-1915-13DB-5B456FA0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09C5-12EE-12D0-21F4-D0E31AF2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70C0"/>
                </a:solidFill>
              </a:rPr>
              <a:t>Constructors cannot be virtual</a:t>
            </a:r>
            <a:r>
              <a:rPr lang="en-US" dirty="0"/>
              <a:t>, but destructors can be virtual </a:t>
            </a:r>
            <a:r>
              <a:rPr lang="en-GB" dirty="0"/>
              <a:t>when a constructor of a class is executed there is no virtual table in the memory, means no virtual pointer defined yet.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i="1" dirty="0">
                <a:solidFill>
                  <a:srgbClr val="FF0000"/>
                </a:solidFill>
              </a:rPr>
              <a:t>Ensures the derived class destructor is called when a base class pointer is used,</a:t>
            </a:r>
            <a:r>
              <a:rPr lang="en-US" dirty="0"/>
              <a:t> while deleting a dynamically created derived class object.</a:t>
            </a:r>
          </a:p>
          <a:p>
            <a:pPr marL="457200" lvl="1" indent="0" algn="just">
              <a:buNone/>
            </a:pPr>
            <a:r>
              <a:rPr lang="en-US" dirty="0"/>
              <a:t>			  virtual ~Shape(){….}</a:t>
            </a:r>
          </a:p>
          <a:p>
            <a:pPr lvl="1" algn="just"/>
            <a:endParaRPr lang="en-US" dirty="0"/>
          </a:p>
          <a:p>
            <a:pPr lvl="1" algn="just"/>
            <a:r>
              <a:rPr lang="en-US" dirty="0"/>
              <a:t>Reason: to invoke the correct destructor, no matter how object is accessed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07012-EAAD-2C4D-BE4F-9C606446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EEE2-7A3F-867F-ED28-0F2E80E7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2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5B73-7F0E-16DE-0C0F-4D6EB5A60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 (contd.)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DF477-8DB7-EF1A-6655-B3A68E21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985AA-E6FA-B0D8-E53D-EEF8DBC3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07BB64F-B4A2-4F46-8D79-874E8A9085F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665633" y="1690690"/>
            <a:ext cx="4745934" cy="4572000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class base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~base()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 </a:t>
            </a:r>
            <a:r>
              <a:rPr lang="en-US" altLang="fr-FR" sz="2000" b="1" dirty="0">
                <a:latin typeface="Consolas" panose="020B0609020204030204" pitchFamily="49" charset="0"/>
              </a:rPr>
              <a:t>“</a:t>
            </a:r>
            <a:r>
              <a:rPr lang="en-US" sz="2000" b="1" dirty="0">
                <a:latin typeface="Consolas" panose="020B0609020204030204" pitchFamily="49" charset="0"/>
              </a:rPr>
              <a:t>destructing base\n</a:t>
            </a:r>
            <a:r>
              <a:rPr lang="en-US" altLang="fr-FR" sz="2000" b="1" dirty="0">
                <a:latin typeface="Consolas" panose="020B0609020204030204" pitchFamily="49" charset="0"/>
              </a:rPr>
              <a:t>”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derived : public base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~derived() {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 err="1">
                <a:latin typeface="Consolas" panose="020B0609020204030204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</a:rPr>
              <a:t> &lt;&lt; </a:t>
            </a:r>
            <a:r>
              <a:rPr lang="en-US" altLang="fr-FR" sz="2000" b="1" dirty="0">
                <a:latin typeface="Consolas" panose="020B0609020204030204" pitchFamily="49" charset="0"/>
              </a:rPr>
              <a:t>“</a:t>
            </a:r>
            <a:r>
              <a:rPr lang="en-US" sz="2000" b="1" dirty="0">
                <a:latin typeface="Consolas" panose="020B0609020204030204" pitchFamily="49" charset="0"/>
              </a:rPr>
              <a:t>destructing derived\n</a:t>
            </a:r>
            <a:r>
              <a:rPr lang="en-US" altLang="fr-FR" sz="2000" b="1" dirty="0">
                <a:latin typeface="Consolas" panose="020B0609020204030204" pitchFamily="49" charset="0"/>
              </a:rPr>
              <a:t>”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1936D86-4AB3-4B73-B71E-ED80C7BFA833}"/>
              </a:ext>
            </a:extLst>
          </p:cNvPr>
          <p:cNvSpPr txBox="1">
            <a:spLocks noChangeArrowheads="1"/>
          </p:cNvSpPr>
          <p:nvPr/>
        </p:nvSpPr>
        <p:spPr>
          <a:xfrm>
            <a:off x="6487766" y="1690690"/>
            <a:ext cx="4191000" cy="45720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nsolas" panose="020B0609020204030204" pitchFamily="49" charset="0"/>
              </a:rPr>
              <a:t>int 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nsolas" panose="020B0609020204030204" pitchFamily="49" charset="0"/>
              </a:rPr>
              <a:t>   base *p = new derived;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nsolas" panose="020B0609020204030204" pitchFamily="49" charset="0"/>
              </a:rPr>
              <a:t>   delete p;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nsolas" panose="020B0609020204030204" pitchFamily="49" charset="0"/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>
                <a:solidFill>
                  <a:srgbClr val="2C14DE"/>
                </a:solidFill>
                <a:latin typeface="Consolas" panose="020B0609020204030204" pitchFamily="49" charset="0"/>
              </a:rPr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>
                <a:solidFill>
                  <a:srgbClr val="2C14DE"/>
                </a:solidFill>
                <a:latin typeface="Consolas" panose="020B0609020204030204" pitchFamily="49" charset="0"/>
              </a:rPr>
              <a:t>destructing base</a:t>
            </a:r>
            <a:endParaRPr lang="en-US" sz="1800" b="1" dirty="0">
              <a:solidFill>
                <a:srgbClr val="2C14D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C1F3A7-F14D-B8DF-ED0B-954956258631}"/>
              </a:ext>
            </a:extLst>
          </p:cNvPr>
          <p:cNvSpPr txBox="1"/>
          <p:nvPr/>
        </p:nvSpPr>
        <p:spPr>
          <a:xfrm>
            <a:off x="3189515" y="12745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800" b="1" dirty="0">
                <a:solidFill>
                  <a:srgbClr val="FF0000"/>
                </a:solidFill>
              </a:rPr>
              <a:t>Using non-virtual destructor</a:t>
            </a:r>
          </a:p>
        </p:txBody>
      </p:sp>
    </p:spTree>
    <p:extLst>
      <p:ext uri="{BB962C8B-B14F-4D97-AF65-F5344CB8AC3E}">
        <p14:creationId xmlns:p14="http://schemas.microsoft.com/office/powerpoint/2010/main" val="412781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0A62-848C-8073-E754-5325D9CD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 (contd.)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38999-D84C-5AFE-9B59-58D8C6FC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B79A7-3C36-FE64-1536-D04D727A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E42A2B-10E5-3FCD-5467-12812E2EEE0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903839" y="1677373"/>
            <a:ext cx="4517334" cy="46482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class base 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 </a:t>
            </a:r>
            <a:r>
              <a:rPr lang="en-US" sz="1800" b="1" dirty="0">
                <a:latin typeface="Consolas" panose="020B0609020204030204" pitchFamily="49" charset="0"/>
              </a:rPr>
              <a:t>~base()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destructing base\n</a:t>
            </a:r>
            <a:r>
              <a:rPr lang="en-US" altLang="fr-FR" sz="1800" b="1" dirty="0">
                <a:latin typeface="Consolas" panose="020B0609020204030204" pitchFamily="49" charset="0"/>
              </a:rPr>
              <a:t>”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class derived : public base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~derived()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latin typeface="Consolas" panose="020B0609020204030204" pitchFamily="49" charset="0"/>
              </a:rPr>
              <a:t>cout</a:t>
            </a:r>
            <a:r>
              <a:rPr lang="en-US" sz="1800" b="1" dirty="0">
                <a:latin typeface="Consolas" panose="020B0609020204030204" pitchFamily="49" charset="0"/>
              </a:rPr>
              <a:t> &lt;&lt; </a:t>
            </a:r>
            <a:r>
              <a:rPr lang="en-US" altLang="fr-FR" sz="1800" b="1" dirty="0">
                <a:latin typeface="Consolas" panose="020B0609020204030204" pitchFamily="49" charset="0"/>
              </a:rPr>
              <a:t>“</a:t>
            </a:r>
            <a:r>
              <a:rPr lang="en-US" sz="1800" b="1" dirty="0">
                <a:latin typeface="Consolas" panose="020B0609020204030204" pitchFamily="49" charset="0"/>
              </a:rPr>
              <a:t>destructing derived\n</a:t>
            </a:r>
            <a:r>
              <a:rPr lang="en-US" altLang="fr-FR" sz="1800" b="1" dirty="0">
                <a:latin typeface="Consolas" panose="020B0609020204030204" pitchFamily="49" charset="0"/>
              </a:rPr>
              <a:t>”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36B073-0A1D-C1A1-F586-83816DE9A1B7}"/>
              </a:ext>
            </a:extLst>
          </p:cNvPr>
          <p:cNvSpPr txBox="1">
            <a:spLocks noChangeArrowheads="1"/>
          </p:cNvSpPr>
          <p:nvPr/>
        </p:nvSpPr>
        <p:spPr>
          <a:xfrm>
            <a:off x="6497373" y="1690690"/>
            <a:ext cx="4444674" cy="4648200"/>
          </a:xfrm>
          <a:prstGeom prst="rect">
            <a:avLst/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int main()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base *p = new derived;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delete p;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u="sng" dirty="0">
                <a:solidFill>
                  <a:srgbClr val="2F1BC7"/>
                </a:solidFill>
                <a:latin typeface="Consolas" panose="020B0609020204030204" pitchFamily="49" charset="0"/>
              </a:rPr>
              <a:t>Output: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2F1BC7"/>
                </a:solidFill>
                <a:latin typeface="Consolas" panose="020B0609020204030204" pitchFamily="49" charset="0"/>
              </a:rPr>
              <a:t>destructing derived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2F1BC7"/>
                </a:solidFill>
                <a:latin typeface="Consolas" panose="020B0609020204030204" pitchFamily="49" charset="0"/>
              </a:rPr>
              <a:t>destructing base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BB22FAD-20E0-DE20-7636-B250BC70B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6757" y="1290579"/>
            <a:ext cx="747848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</a:rPr>
              <a:t>Using virtual destructor</a:t>
            </a:r>
          </a:p>
        </p:txBody>
      </p:sp>
    </p:spTree>
    <p:extLst>
      <p:ext uri="{BB962C8B-B14F-4D97-AF65-F5344CB8AC3E}">
        <p14:creationId xmlns:p14="http://schemas.microsoft.com/office/powerpoint/2010/main" val="40117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7F11DA-E3E6-D0D1-C80E-A3D1CCD3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063315-0380-4986-530B-06EF5EEF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3F687-B437-B7C9-CD3D-B1FF15773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452" y="250824"/>
            <a:ext cx="8937096" cy="635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9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C69E-2D8B-16F1-7F30-08676BB7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84A0B-3AC9-14C6-87B1-43AC421E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Classes that </a:t>
            </a:r>
            <a:r>
              <a:rPr lang="en-US" sz="2400" b="1" i="1" dirty="0">
                <a:solidFill>
                  <a:srgbClr val="FF0000"/>
                </a:solidFill>
              </a:rPr>
              <a:t>cannot be instantiated (a class with no objects), because:</a:t>
            </a:r>
          </a:p>
          <a:p>
            <a:pPr lvl="1" algn="just"/>
            <a:r>
              <a:rPr lang="en-US" sz="2000" dirty="0"/>
              <a:t>It is </a:t>
            </a:r>
            <a:r>
              <a:rPr lang="en-US" sz="2000" b="1" i="1" dirty="0">
                <a:solidFill>
                  <a:srgbClr val="0070C0"/>
                </a:solidFill>
              </a:rPr>
              <a:t>Incomplete</a:t>
            </a:r>
            <a:r>
              <a:rPr lang="en-US" sz="2000" dirty="0"/>
              <a:t>—derived classes must define the </a:t>
            </a:r>
            <a:r>
              <a:rPr lang="ja-JP" altLang="en-US" sz="2000" dirty="0"/>
              <a:t>“</a:t>
            </a:r>
            <a:r>
              <a:rPr lang="en-US" altLang="ja-JP" sz="2000" dirty="0"/>
              <a:t>missing pieces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lvl="1" algn="just"/>
            <a:r>
              <a:rPr lang="en-US" sz="2000" dirty="0">
                <a:solidFill>
                  <a:srgbClr val="0070C0"/>
                </a:solidFill>
              </a:rPr>
              <a:t>Too generic to define real objects</a:t>
            </a:r>
            <a:endParaRPr lang="en-US" sz="2000" dirty="0"/>
          </a:p>
          <a:p>
            <a:pPr lvl="2" algn="just"/>
            <a:endParaRPr lang="en-US" sz="1800" dirty="0"/>
          </a:p>
          <a:p>
            <a:pPr algn="just"/>
            <a:r>
              <a:rPr lang="en-US" sz="2400" dirty="0"/>
              <a:t>Normally used as base classes and called </a:t>
            </a:r>
            <a:r>
              <a:rPr lang="en-US" sz="2400" dirty="0">
                <a:solidFill>
                  <a:srgbClr val="0070C0"/>
                </a:solidFill>
              </a:rPr>
              <a:t>abstract base classes</a:t>
            </a:r>
          </a:p>
          <a:p>
            <a:pPr algn="just"/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64CBD-6060-C2DB-F1D5-18021269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07225-98EE-6ACE-6155-DC0005CE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2" descr="Abstraction in java example | RealTime achive program - EyeHunts">
            <a:extLst>
              <a:ext uri="{FF2B5EF4-FFF2-40B4-BE49-F238E27FC236}">
                <a16:creationId xmlns:a16="http://schemas.microsoft.com/office/drawing/2014/main" id="{CD648E98-17A5-857A-BBBF-BC45526A4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2915" r="55151" b="8020"/>
          <a:stretch/>
        </p:blipFill>
        <p:spPr bwMode="auto">
          <a:xfrm>
            <a:off x="9371611" y="4393912"/>
            <a:ext cx="2493818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85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B31-9FE3-F143-AC45-D86DD992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Process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50CD-EE89-0AA8-3251-AEEC8C5DD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Binding is the process to </a:t>
            </a:r>
            <a:r>
              <a:rPr lang="en-US" dirty="0">
                <a:solidFill>
                  <a:srgbClr val="0070C0"/>
                </a:solidFill>
              </a:rPr>
              <a:t>associate variable/ function names with memory addresses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Binding is done for each variable and functions.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For functions, it means that matching the call with the right function definition by the compiler.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AF671-CEFA-D665-B9F6-1D181F3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5F051-3CEE-C6DE-F1C1-4218756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7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8A6E-C846-F8F4-2499-13EABD60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FBA-9E51-25FA-0A39-BA35F3648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Classes that can be instantiated (have objects)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Must </a:t>
            </a:r>
            <a:r>
              <a:rPr lang="en-US" dirty="0">
                <a:solidFill>
                  <a:srgbClr val="0070C0"/>
                </a:solidFill>
              </a:rPr>
              <a:t>provide implementation for every member function </a:t>
            </a:r>
            <a:r>
              <a:rPr lang="en-US" dirty="0"/>
              <a:t>they define</a:t>
            </a:r>
          </a:p>
          <a:p>
            <a:pPr algn="just"/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C0FB9-A58F-7158-907C-2319266E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Object Oriented Programming-Spring 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0D4D5-FA55-7C79-8E89-A4A18080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2" descr="Abstraction in java example | RealTime achive program - EyeHunts">
            <a:extLst>
              <a:ext uri="{FF2B5EF4-FFF2-40B4-BE49-F238E27FC236}">
                <a16:creationId xmlns:a16="http://schemas.microsoft.com/office/drawing/2014/main" id="{FAC651AF-73F4-1A00-6193-CEEABBFAF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12915" r="55151" b="8020"/>
          <a:stretch/>
        </p:blipFill>
        <p:spPr bwMode="auto">
          <a:xfrm>
            <a:off x="8735291" y="4091940"/>
            <a:ext cx="2493818" cy="187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13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107C-894B-B679-8EBB-0869AFA9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91F9-B677-DB11-E206-93B0BA6AC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class is made abstract by declaring one or more of its virtual functions to be </a:t>
            </a:r>
            <a:r>
              <a:rPr lang="ja-JP" altLang="en-US" dirty="0"/>
              <a:t>“</a:t>
            </a:r>
            <a:r>
              <a:rPr lang="en-US" altLang="ja-JP" b="1" i="1" dirty="0">
                <a:solidFill>
                  <a:srgbClr val="0070C0"/>
                </a:solidFill>
              </a:rPr>
              <a:t>pure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 algn="just"/>
            <a:r>
              <a:rPr lang="en-US" dirty="0"/>
              <a:t>I.e., by placing "</a:t>
            </a:r>
            <a:r>
              <a:rPr lang="en-US" b="1" dirty="0">
                <a:solidFill>
                  <a:srgbClr val="FF0000"/>
                </a:solidFill>
              </a:rPr>
              <a:t>= 0</a:t>
            </a:r>
            <a:r>
              <a:rPr lang="en-US" dirty="0"/>
              <a:t>" in its declaration</a:t>
            </a:r>
          </a:p>
          <a:p>
            <a:pPr lvl="2" algn="just"/>
            <a:endParaRPr lang="en-US" dirty="0"/>
          </a:p>
          <a:p>
            <a:pPr algn="just"/>
            <a:r>
              <a:rPr lang="en-US" dirty="0"/>
              <a:t>Example: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b="1" dirty="0">
                <a:latin typeface="Consolas" panose="020B0609020204030204" pitchFamily="49" charset="0"/>
              </a:rPr>
              <a:t>virtual void draw()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= 0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/>
              <a:t>"= 0" is known as a pure specifier.</a:t>
            </a:r>
          </a:p>
          <a:p>
            <a:pPr lvl="1" algn="just"/>
            <a:r>
              <a:rPr lang="en-US" dirty="0"/>
              <a:t>Tells compiler that there is </a:t>
            </a:r>
            <a:r>
              <a:rPr lang="en-US" dirty="0">
                <a:solidFill>
                  <a:srgbClr val="0070C0"/>
                </a:solidFill>
              </a:rPr>
              <a:t>no implementation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D0F98-7530-7D1E-FFD9-E2BBCAB0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3736-B00D-9B81-8147-A921A5C6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352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16D7-9054-4BEB-FDA5-63CB6E8F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Functions (cont.)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F807-8AA4-E09D-A04D-116E51F6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Every concrete derived class </a:t>
            </a:r>
            <a:r>
              <a:rPr lang="en-US" dirty="0">
                <a:solidFill>
                  <a:srgbClr val="0070C0"/>
                </a:solidFill>
              </a:rPr>
              <a:t>must override all base-class pure virtual functions</a:t>
            </a:r>
          </a:p>
          <a:p>
            <a:pPr lvl="1" algn="just"/>
            <a:r>
              <a:rPr lang="en-US" dirty="0"/>
              <a:t>with concrete implementations</a:t>
            </a:r>
          </a:p>
          <a:p>
            <a:pPr lvl="2" algn="just"/>
            <a:endParaRPr lang="en-US" dirty="0"/>
          </a:p>
          <a:p>
            <a:pPr algn="just"/>
            <a:r>
              <a:rPr lang="en-US" dirty="0"/>
              <a:t>If even one pure virtual function is not overridden</a:t>
            </a:r>
          </a:p>
          <a:p>
            <a:pPr lvl="1" algn="just"/>
            <a:r>
              <a:rPr lang="en-US" dirty="0"/>
              <a:t>the </a:t>
            </a:r>
            <a:r>
              <a:rPr lang="en-US" b="1" i="1" dirty="0">
                <a:solidFill>
                  <a:srgbClr val="0070C0"/>
                </a:solidFill>
              </a:rPr>
              <a:t>derived-class will also be </a:t>
            </a:r>
            <a:r>
              <a:rPr lang="en-US" b="1" i="1" dirty="0">
                <a:solidFill>
                  <a:srgbClr val="FF0000"/>
                </a:solidFill>
              </a:rPr>
              <a:t>abstract</a:t>
            </a:r>
          </a:p>
          <a:p>
            <a:pPr lvl="1" algn="just"/>
            <a:r>
              <a:rPr lang="en-US" dirty="0"/>
              <a:t>Compiler will refuse to create any objects of the class</a:t>
            </a:r>
          </a:p>
          <a:p>
            <a:pPr lvl="1" algn="just"/>
            <a:r>
              <a:rPr lang="en-US" dirty="0"/>
              <a:t>Cannot call a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BD182-3481-41BC-4567-F5156B6C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84AF6-AFCD-7D84-AF18-36F50F46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4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1F59-FCF2-2BF9-F358-BFDFA39F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Functions (cont.)</a:t>
            </a:r>
            <a:endParaRPr lang="en-PK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9DD1F-C1DB-13E8-9AC1-D99D2305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4293B-5B75-8654-0A00-3A92497C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AF752-71D5-FF26-AFE8-E8DAF849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88" y="1545524"/>
            <a:ext cx="8340051" cy="5175953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81EEF990-061A-88BE-B852-96651D351092}"/>
              </a:ext>
            </a:extLst>
          </p:cNvPr>
          <p:cNvSpPr/>
          <p:nvPr/>
        </p:nvSpPr>
        <p:spPr>
          <a:xfrm>
            <a:off x="7710055" y="1939967"/>
            <a:ext cx="3643745" cy="2193533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class with </a:t>
            </a:r>
            <a:r>
              <a:rPr lang="en-US" b="1" dirty="0">
                <a:solidFill>
                  <a:srgbClr val="FF0000"/>
                </a:solidFill>
              </a:rPr>
              <a:t>even one pure virtual function </a:t>
            </a:r>
            <a:r>
              <a:rPr lang="en-US" b="1" dirty="0">
                <a:solidFill>
                  <a:schemeClr val="tx1"/>
                </a:solidFill>
              </a:rPr>
              <a:t>is an </a:t>
            </a:r>
            <a:r>
              <a:rPr lang="en-US" b="1" dirty="0">
                <a:solidFill>
                  <a:srgbClr val="FF0000"/>
                </a:solidFill>
              </a:rPr>
              <a:t>abstract class</a:t>
            </a:r>
            <a:endParaRPr lang="en-P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621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8D67-9AA5-806A-B47C-A5A92601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virtual Functions (cont.)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D9B9AF-A63F-5589-85B6-FF2AE03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1A8E4-FE91-5C40-B3CE-FB230228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562519-F86E-4B70-061E-2BE84158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78" y="1450786"/>
            <a:ext cx="8352244" cy="514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87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9A40-B59B-648D-2A3F-97684389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625A-2BBC-D2A9-27F7-C8664707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it does not make sense for </a:t>
            </a:r>
            <a:r>
              <a:rPr lang="en-US" dirty="0">
                <a:solidFill>
                  <a:srgbClr val="0070C0"/>
                </a:solidFill>
              </a:rPr>
              <a:t>base class to have an implementation of a function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Software design requires </a:t>
            </a:r>
            <a:r>
              <a:rPr lang="en-US" i="1" dirty="0">
                <a:solidFill>
                  <a:srgbClr val="0070C0"/>
                </a:solidFill>
              </a:rPr>
              <a:t>all concrete derived classes to implement their own function</a:t>
            </a:r>
          </a:p>
          <a:p>
            <a:pPr marL="0" indent="0" algn="just"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1B64D-F29D-910C-1DE4-1D9F950D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C68F9-25CE-D808-8BE8-053BA1D0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13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F89A7-8BB4-BD26-9E1C-208F4C1D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do This?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995B3-498C-B511-2341-D6DDD8FFC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define a </a:t>
            </a:r>
            <a:r>
              <a:rPr lang="en-US" dirty="0">
                <a:solidFill>
                  <a:srgbClr val="0070C0"/>
                </a:solidFill>
              </a:rPr>
              <a:t>common public interface </a:t>
            </a:r>
            <a:r>
              <a:rPr lang="en-US" dirty="0"/>
              <a:t>for the various classes in a class hierarchy</a:t>
            </a:r>
          </a:p>
          <a:p>
            <a:pPr lvl="2" algn="just"/>
            <a:r>
              <a:rPr lang="en-US" sz="2400" dirty="0"/>
              <a:t>Achieve </a:t>
            </a:r>
            <a:r>
              <a:rPr lang="en-US" sz="2400" i="1" dirty="0">
                <a:solidFill>
                  <a:srgbClr val="FF0000"/>
                </a:solidFill>
              </a:rPr>
              <a:t>dynamic polymorphism</a:t>
            </a:r>
          </a:p>
          <a:p>
            <a:pPr lvl="2" algn="just"/>
            <a:endParaRPr lang="en-US" sz="2400" dirty="0"/>
          </a:p>
          <a:p>
            <a:pPr algn="just"/>
            <a:r>
              <a:rPr lang="en-US" dirty="0"/>
              <a:t>The heart of object-oriented programming</a:t>
            </a:r>
          </a:p>
          <a:p>
            <a:pPr lvl="2" algn="just"/>
            <a:endParaRPr lang="en-US" dirty="0"/>
          </a:p>
          <a:p>
            <a:pPr algn="just"/>
            <a:r>
              <a:rPr lang="en-US" dirty="0"/>
              <a:t>Simplifies a lot of big software systems</a:t>
            </a:r>
          </a:p>
          <a:p>
            <a:pPr lvl="2" algn="just"/>
            <a:r>
              <a:rPr lang="en-US" sz="2400" dirty="0"/>
              <a:t>Enables code re-use in a major way</a:t>
            </a:r>
          </a:p>
          <a:p>
            <a:pPr lvl="2" algn="just"/>
            <a:r>
              <a:rPr lang="en-US" sz="2400" dirty="0"/>
              <a:t>Readable, maintainable, adaptable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B4E19-CC87-5CB2-BCF3-EF0A9955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F3E50-2D96-C07C-9991-511C3BF5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4A24-0A69-9385-EDEA-7D836C60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Compile-time Binding (Static Binding)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5C22-E8D1-F2C1-F89B-3325BA33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Compile-time binding is to associate a function's name with the entry point (start memory address) of the function </a:t>
            </a:r>
            <a:r>
              <a:rPr lang="en-US" dirty="0">
                <a:solidFill>
                  <a:srgbClr val="0070C0"/>
                </a:solidFill>
              </a:rPr>
              <a:t>at compile time </a:t>
            </a:r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early binding</a:t>
            </a:r>
            <a:r>
              <a:rPr lang="en-US" dirty="0"/>
              <a:t>)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FD90B-7DDD-F508-E8EC-42901003B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F4C300-AD82-BB72-5DD0-5DA2FB0F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16E3C7-BDA1-4165-0C07-EB1F228A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6" y="3352644"/>
            <a:ext cx="6988628" cy="300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3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9123-5489-006A-FF50-4755C0FA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Run-time Binding (Dynamic Binding)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54AE-7EC7-0916-9797-2AF322CC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Run-time binding is to associate a function's name with the entry point (start memory address) of the function </a:t>
            </a:r>
            <a:r>
              <a:rPr lang="en-US" dirty="0">
                <a:solidFill>
                  <a:srgbClr val="0070C0"/>
                </a:solidFill>
              </a:rPr>
              <a:t>at run time </a:t>
            </a:r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late binding</a:t>
            </a:r>
            <a:r>
              <a:rPr lang="en-US" dirty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C++ provides both compile-time and run-time bindings:</a:t>
            </a:r>
          </a:p>
          <a:p>
            <a:pPr lvl="1" algn="just"/>
            <a:r>
              <a:rPr lang="en-US" dirty="0">
                <a:solidFill>
                  <a:srgbClr val="0070C0"/>
                </a:solidFill>
              </a:rPr>
              <a:t>Non-Virtual functions </a:t>
            </a:r>
            <a:r>
              <a:rPr lang="en-US" dirty="0"/>
              <a:t>(you have implemented so far) are </a:t>
            </a:r>
            <a:r>
              <a:rPr lang="en-US" dirty="0" err="1"/>
              <a:t>binded</a:t>
            </a:r>
            <a:r>
              <a:rPr lang="en-US" dirty="0"/>
              <a:t> at </a:t>
            </a:r>
            <a:r>
              <a:rPr lang="en-US" dirty="0">
                <a:solidFill>
                  <a:srgbClr val="0070C0"/>
                </a:solidFill>
              </a:rPr>
              <a:t>compile time</a:t>
            </a:r>
            <a:endParaRPr lang="en-US" dirty="0"/>
          </a:p>
          <a:p>
            <a:pPr lvl="1" algn="just"/>
            <a:r>
              <a:rPr lang="en-US" dirty="0"/>
              <a:t>Virtual functions (in C++) are </a:t>
            </a:r>
            <a:r>
              <a:rPr lang="en-US" dirty="0" err="1">
                <a:solidFill>
                  <a:srgbClr val="FF0000"/>
                </a:solidFill>
              </a:rPr>
              <a:t>binded</a:t>
            </a:r>
            <a:r>
              <a:rPr lang="en-US" dirty="0">
                <a:solidFill>
                  <a:srgbClr val="FF0000"/>
                </a:solidFill>
              </a:rPr>
              <a:t> at run-time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Why virtual functions are used?</a:t>
            </a:r>
          </a:p>
          <a:p>
            <a:pPr lvl="1" algn="just"/>
            <a:r>
              <a:rPr lang="en-US" dirty="0"/>
              <a:t>To implement 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5E88D-2329-4748-794B-6CE6AE7A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2F7BB-43C6-FA20-2B21-72195BBB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5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39F66-649F-84B5-3657-EFDC75524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44DE9F-958F-0326-21A6-C8EEE65B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EEDBC-0B9C-E3C3-DC6A-70EAF7BFD4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16716"/>
            <a:ext cx="10515600" cy="1325563"/>
          </a:xfrm>
        </p:spPr>
        <p:txBody>
          <a:bodyPr/>
          <a:lstStyle/>
          <a:p>
            <a:r>
              <a:rPr lang="en-US" dirty="0"/>
              <a:t>Static Polymorphism</a:t>
            </a:r>
            <a:endParaRPr lang="en-PK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B68870-91BD-E122-D2A3-0EA222F4E2E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659726" y="1516859"/>
            <a:ext cx="7216775" cy="492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defTabSz="914400">
              <a:buNone/>
            </a:pPr>
            <a:r>
              <a:rPr lang="en-US" altLang="en-PK" sz="1600" dirty="0">
                <a:solidFill>
                  <a:srgbClr val="008200"/>
                </a:solidFill>
                <a:latin typeface="Consolas" panose="020B0609020204030204" pitchFamily="49" charset="0"/>
              </a:rPr>
              <a:t>//Function Overloading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SomeClass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with 1 int parameter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x)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of x is "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 &lt;&lt;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with same name but 1 double parameter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x)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of x is "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 &lt;&lt;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function with same name and 2 int parameters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y)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"value of x and y is "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x &lt;&lt;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", "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 y &lt;&lt; 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28CE4-02E0-50E6-A3DC-27B1D1032F56}"/>
              </a:ext>
            </a:extLst>
          </p:cNvPr>
          <p:cNvSpPr txBox="1"/>
          <p:nvPr/>
        </p:nvSpPr>
        <p:spPr>
          <a:xfrm>
            <a:off x="7876501" y="1976431"/>
            <a:ext cx="3999813" cy="38472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PK" altLang="en-PK" sz="11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PK" altLang="en-PK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main() {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PK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SomeClass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obj1;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first '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 is called 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obj1.func(7);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second '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 is called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obj1.func(9.132);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The third '</a:t>
            </a:r>
            <a:r>
              <a:rPr kumimoji="0" lang="en-PK" altLang="en-PK" sz="1600" b="0" i="0" u="none" strike="noStrike" cap="none" normalizeH="0" baseline="0" dirty="0" err="1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' is called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obj1.func(85,64);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PK" altLang="en-PK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PK" altLang="en-PK" sz="105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0;</a:t>
            </a:r>
            <a:endParaRPr kumimoji="0" lang="en-PK" altLang="en-PK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85568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4F46-58D1-FA21-09D6-F2B711F8A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Polymorphism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7D76-74EC-CA38-04F7-507E4DB09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There is an </a:t>
            </a:r>
            <a:r>
              <a:rPr lang="en-US" dirty="0">
                <a:solidFill>
                  <a:srgbClr val="0070C0"/>
                </a:solidFill>
              </a:rPr>
              <a:t>inheritance hierarchy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There is a pointer/reference of base class type that can point/refer to </a:t>
            </a:r>
            <a:r>
              <a:rPr lang="en-US" dirty="0">
                <a:solidFill>
                  <a:srgbClr val="0070C0"/>
                </a:solidFill>
              </a:rPr>
              <a:t>derived class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ACC67-6122-FC14-D7FF-03DD1996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49DA5-E34F-12DD-AC72-76F23726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483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95E7-3FEF-62F4-D068-C3E19C41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Derived Classes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FFA78-5C74-F425-2DA5-24EDB10CD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C++ allows base class pointers or references to point/refer to both </a:t>
            </a:r>
            <a:r>
              <a:rPr lang="en-US" dirty="0">
                <a:solidFill>
                  <a:srgbClr val="0070C0"/>
                </a:solidFill>
              </a:rPr>
              <a:t>base class objects </a:t>
            </a:r>
            <a:r>
              <a:rPr lang="en-US" dirty="0"/>
              <a:t>and also all </a:t>
            </a:r>
            <a:r>
              <a:rPr lang="en-US" dirty="0">
                <a:solidFill>
                  <a:srgbClr val="0070C0"/>
                </a:solidFill>
              </a:rPr>
              <a:t>derived class objects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Let’s assume:</a:t>
            </a:r>
          </a:p>
          <a:p>
            <a:pPr marL="457200" lvl="1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{ … };</a:t>
            </a:r>
          </a:p>
          <a:p>
            <a:pPr marL="457200" lvl="1" indent="0" algn="just">
              <a:buNone/>
            </a:pPr>
            <a:r>
              <a:rPr lang="en-US" dirty="0"/>
              <a:t>class </a:t>
            </a:r>
            <a:r>
              <a:rPr lang="en-US" dirty="0">
                <a:solidFill>
                  <a:srgbClr val="00B050"/>
                </a:solidFill>
              </a:rPr>
              <a:t>Derived</a:t>
            </a:r>
            <a:r>
              <a:rPr lang="en-US" dirty="0"/>
              <a:t> : public </a:t>
            </a: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{ … };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Then, we can write: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*p1;    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B050"/>
                </a:solidFill>
              </a:rPr>
              <a:t>Derived</a:t>
            </a:r>
            <a:r>
              <a:rPr lang="en-US" dirty="0"/>
              <a:t> </a:t>
            </a:r>
            <a:r>
              <a:rPr lang="en-US" dirty="0" err="1"/>
              <a:t>d_obj</a:t>
            </a:r>
            <a:r>
              <a:rPr lang="en-US" dirty="0"/>
              <a:t>;       p1 = &amp;</a:t>
            </a:r>
            <a:r>
              <a:rPr lang="en-US" dirty="0" err="1"/>
              <a:t>d_obj</a:t>
            </a:r>
            <a:r>
              <a:rPr lang="en-US" dirty="0"/>
              <a:t>;</a:t>
            </a:r>
          </a:p>
          <a:p>
            <a:pPr marL="457200" lvl="1" indent="0" algn="just">
              <a:buNone/>
            </a:pPr>
            <a:r>
              <a:rPr lang="en-US" dirty="0">
                <a:solidFill>
                  <a:srgbClr val="0070C0"/>
                </a:solidFill>
              </a:rPr>
              <a:t>Base</a:t>
            </a:r>
            <a:r>
              <a:rPr lang="en-US" dirty="0"/>
              <a:t> *p2 = new Derived;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7E983-519F-708B-596B-077FEC15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Programming-Spring 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0A7C6-FCAF-5D1D-6113-E1DE4F2A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93004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3081</TotalTime>
  <Words>2399</Words>
  <Application>Microsoft Office PowerPoint</Application>
  <PresentationFormat>Widescreen</PresentationFormat>
  <Paragraphs>461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Century Gothic</vt:lpstr>
      <vt:lpstr>Comic Sans MS</vt:lpstr>
      <vt:lpstr>Consolas</vt:lpstr>
      <vt:lpstr>Courier New</vt:lpstr>
      <vt:lpstr>Elephant</vt:lpstr>
      <vt:lpstr>Wingdings</vt:lpstr>
      <vt:lpstr>BrushVTI</vt:lpstr>
      <vt:lpstr>Object Oriented Programming</vt:lpstr>
      <vt:lpstr>Polymorphism</vt:lpstr>
      <vt:lpstr>Polymorphism</vt:lpstr>
      <vt:lpstr>Binding Process</vt:lpstr>
      <vt:lpstr>Compile-time Binding (Static Binding)</vt:lpstr>
      <vt:lpstr>Run-time Binding (Dynamic Binding)</vt:lpstr>
      <vt:lpstr>Static Polymorphism</vt:lpstr>
      <vt:lpstr>Dynamic Polymorphism</vt:lpstr>
      <vt:lpstr>Pointers to Derived Classes</vt:lpstr>
      <vt:lpstr>Pointers to Derived Classes (contd.)</vt:lpstr>
      <vt:lpstr>Pointers to Derived Classes (contd.)</vt:lpstr>
      <vt:lpstr>Pointers to Derived Classes (contd.)</vt:lpstr>
      <vt:lpstr>Pointer of Base Class</vt:lpstr>
      <vt:lpstr>Reference of Base Class</vt:lpstr>
      <vt:lpstr>Pointer of Base Class</vt:lpstr>
      <vt:lpstr>Summary – Based and Derived Class Pointers</vt:lpstr>
      <vt:lpstr>Dynamic Polymorphism</vt:lpstr>
      <vt:lpstr>Virtual Functions</vt:lpstr>
      <vt:lpstr>Virtual Functions</vt:lpstr>
      <vt:lpstr>Virtual function</vt:lpstr>
      <vt:lpstr>Virtual function</vt:lpstr>
      <vt:lpstr>Virtual function</vt:lpstr>
      <vt:lpstr>Virtual function</vt:lpstr>
      <vt:lpstr>Virtual function with Multilevel Inheritance</vt:lpstr>
      <vt:lpstr>Virtual function with Multilevel Inheritance</vt:lpstr>
      <vt:lpstr>Virtual function with Multilevel Inheritance</vt:lpstr>
      <vt:lpstr>Virtual Functions</vt:lpstr>
      <vt:lpstr>Virtual Functions based Shapes</vt:lpstr>
      <vt:lpstr>Virtual Functions</vt:lpstr>
      <vt:lpstr>Virtual Functions</vt:lpstr>
      <vt:lpstr>With Multiple Inheritance</vt:lpstr>
      <vt:lpstr>Benefits of Polymorphism</vt:lpstr>
      <vt:lpstr>Pointers to Derived Classes</vt:lpstr>
      <vt:lpstr>PowerPoint Presentation</vt:lpstr>
      <vt:lpstr>Virtual Destructors</vt:lpstr>
      <vt:lpstr>Virtual Destructors (contd.)</vt:lpstr>
      <vt:lpstr>Virtual Destructors (contd.)</vt:lpstr>
      <vt:lpstr>PowerPoint Presentation</vt:lpstr>
      <vt:lpstr>Abstract Classes</vt:lpstr>
      <vt:lpstr>Concrete Classes</vt:lpstr>
      <vt:lpstr>Pure virtual Functions</vt:lpstr>
      <vt:lpstr>Pure virtual Functions (cont.)</vt:lpstr>
      <vt:lpstr>Pure virtual Functions (cont.)</vt:lpstr>
      <vt:lpstr>Pure virtual Functions (cont.)</vt:lpstr>
      <vt:lpstr>Purpose</vt:lpstr>
      <vt:lpstr>Why Do we Want to do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MARIUM HIDA</dc:creator>
  <cp:lastModifiedBy>Marium Hida</cp:lastModifiedBy>
  <cp:revision>749</cp:revision>
  <cp:lastPrinted>2023-01-23T10:34:20Z</cp:lastPrinted>
  <dcterms:created xsi:type="dcterms:W3CDTF">2023-01-20T09:57:02Z</dcterms:created>
  <dcterms:modified xsi:type="dcterms:W3CDTF">2023-04-07T05:01:40Z</dcterms:modified>
</cp:coreProperties>
</file>