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1637" y="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7743" y="849782"/>
            <a:ext cx="4432935" cy="82550"/>
          </a:xfrm>
          <a:custGeom>
            <a:avLst/>
            <a:gdLst/>
            <a:ahLst/>
            <a:cxnLst/>
            <a:rect l="l" t="t" r="r" b="b"/>
            <a:pathLst>
              <a:path w="4432935" h="8255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32567" y="82384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8544" y="913043"/>
            <a:ext cx="4432935" cy="466090"/>
          </a:xfrm>
          <a:custGeom>
            <a:avLst/>
            <a:gdLst/>
            <a:ahLst/>
            <a:cxnLst/>
            <a:rect l="l" t="t" r="r" b="b"/>
            <a:pathLst>
              <a:path w="4432935" h="466090">
                <a:moveTo>
                  <a:pt x="4432567" y="0"/>
                </a:moveTo>
                <a:lnTo>
                  <a:pt x="0" y="0"/>
                </a:lnTo>
                <a:lnTo>
                  <a:pt x="0" y="466088"/>
                </a:lnTo>
                <a:lnTo>
                  <a:pt x="4432567" y="466088"/>
                </a:lnTo>
                <a:lnTo>
                  <a:pt x="44325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7743" y="894206"/>
            <a:ext cx="4432935" cy="434340"/>
          </a:xfrm>
          <a:custGeom>
            <a:avLst/>
            <a:gdLst/>
            <a:ahLst/>
            <a:cxnLst/>
            <a:rect l="l" t="t" r="r" b="b"/>
            <a:pathLst>
              <a:path w="4432935" h="434340">
                <a:moveTo>
                  <a:pt x="4432567" y="0"/>
                </a:moveTo>
                <a:lnTo>
                  <a:pt x="0" y="0"/>
                </a:lnTo>
                <a:lnTo>
                  <a:pt x="0" y="383324"/>
                </a:lnTo>
                <a:lnTo>
                  <a:pt x="4008" y="403048"/>
                </a:lnTo>
                <a:lnTo>
                  <a:pt x="14922" y="419201"/>
                </a:lnTo>
                <a:lnTo>
                  <a:pt x="31075" y="430116"/>
                </a:lnTo>
                <a:lnTo>
                  <a:pt x="50800" y="434124"/>
                </a:lnTo>
                <a:lnTo>
                  <a:pt x="4381766" y="434124"/>
                </a:lnTo>
                <a:lnTo>
                  <a:pt x="4401491" y="430116"/>
                </a:lnTo>
                <a:lnTo>
                  <a:pt x="4417644" y="419201"/>
                </a:lnTo>
                <a:lnTo>
                  <a:pt x="4428558" y="403048"/>
                </a:lnTo>
                <a:lnTo>
                  <a:pt x="4432567" y="383324"/>
                </a:lnTo>
                <a:lnTo>
                  <a:pt x="4432567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928"/>
            <a:ext cx="158813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2932" y="819161"/>
            <a:ext cx="407924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86097" y="3311459"/>
            <a:ext cx="25400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‹#›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rchive.ics.uci.edu/ml/datasets/adult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x.ai/api" TargetMode="External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8544" y="913043"/>
            <a:ext cx="4432935" cy="4660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R="93345" algn="ctr">
              <a:lnSpc>
                <a:spcPct val="100000"/>
              </a:lnSpc>
              <a:spcBef>
                <a:spcPts val="445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AI-</a:t>
            </a:r>
            <a:r>
              <a:rPr sz="1400" spc="-85" dirty="0">
                <a:solidFill>
                  <a:srgbClr val="FFFFFF"/>
                </a:solidFill>
                <a:latin typeface="Tahoma"/>
                <a:cs typeface="Tahoma"/>
              </a:rPr>
              <a:t>Powered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Salary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Prediction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System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7750" y="1577975"/>
            <a:ext cx="2514599" cy="120417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lang="en-US" sz="1200" spc="-25" dirty="0">
                <a:latin typeface="Trebuchet MS"/>
                <a:cs typeface="Trebuchet MS"/>
              </a:rPr>
              <a:t>Salman S</a:t>
            </a: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lang="en-US" sz="1200" spc="-25" dirty="0">
                <a:latin typeface="Trebuchet MS"/>
                <a:cs typeface="Trebuchet MS"/>
              </a:rPr>
              <a:t>IBM Pvt Ltd</a:t>
            </a:r>
          </a:p>
          <a:p>
            <a:pPr algn="ctr">
              <a:lnSpc>
                <a:spcPct val="100000"/>
              </a:lnSpc>
              <a:spcBef>
                <a:spcPts val="1225"/>
              </a:spcBef>
            </a:pPr>
            <a:r>
              <a:rPr lang="en-US" sz="1200" spc="-25" dirty="0">
                <a:latin typeface="Trebuchet MS"/>
                <a:cs typeface="Trebuchet MS"/>
              </a:rPr>
              <a:t>(</a:t>
            </a:r>
            <a:r>
              <a:rPr lang="en-US" sz="1200" spc="-25" dirty="0" err="1">
                <a:latin typeface="Trebuchet MS"/>
                <a:cs typeface="Trebuchet MS"/>
              </a:rPr>
              <a:t>Edunet</a:t>
            </a:r>
            <a:r>
              <a:rPr lang="en-US" sz="1200" spc="-25" dirty="0">
                <a:latin typeface="Trebuchet MS"/>
                <a:cs typeface="Trebuchet MS"/>
              </a:rPr>
              <a:t> Foundation)</a:t>
            </a: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800" dirty="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lang="en-US" sz="1100" spc="-50" dirty="0">
                <a:latin typeface="Tahoma"/>
                <a:cs typeface="Tahoma"/>
              </a:rPr>
              <a:t>Jully 30</a:t>
            </a:r>
            <a:r>
              <a:rPr sz="1100" spc="-40" dirty="0">
                <a:latin typeface="Tahoma"/>
                <a:cs typeface="Tahoma"/>
              </a:rPr>
              <a:t>,</a:t>
            </a:r>
            <a:r>
              <a:rPr sz="1100" spc="-20" dirty="0">
                <a:latin typeface="Tahoma"/>
                <a:cs typeface="Tahoma"/>
              </a:rPr>
              <a:t> 2025</a:t>
            </a:r>
            <a:endParaRPr sz="1100" dirty="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90320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06867"/>
            <a:ext cx="3973829" cy="1624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Tahoma"/>
                <a:cs typeface="Tahoma"/>
              </a:rPr>
              <a:t>Successfully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developed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AI-</a:t>
            </a:r>
            <a:r>
              <a:rPr sz="1100" spc="-70" dirty="0">
                <a:latin typeface="Tahoma"/>
                <a:cs typeface="Tahoma"/>
              </a:rPr>
              <a:t>powered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salary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prediction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system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using </a:t>
            </a:r>
            <a:r>
              <a:rPr sz="1100" spc="-50" dirty="0">
                <a:latin typeface="Tahoma"/>
                <a:cs typeface="Tahoma"/>
              </a:rPr>
              <a:t>advanced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ML</a:t>
            </a:r>
            <a:r>
              <a:rPr sz="1100" spc="-10" dirty="0">
                <a:latin typeface="Tahoma"/>
                <a:cs typeface="Tahoma"/>
              </a:rPr>
              <a:t> models.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30" dirty="0">
                <a:latin typeface="Tahoma"/>
                <a:cs typeface="Tahoma"/>
              </a:rPr>
              <a:t>Provided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interactive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Streamlit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0" dirty="0">
                <a:latin typeface="Tahoma"/>
                <a:cs typeface="Tahoma"/>
              </a:rPr>
              <a:t> real-</a:t>
            </a:r>
            <a:r>
              <a:rPr sz="1100" spc="-20" dirty="0">
                <a:latin typeface="Tahoma"/>
                <a:cs typeface="Tahoma"/>
              </a:rPr>
              <a:t>time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predictions.</a:t>
            </a:r>
            <a:endParaRPr sz="1100">
              <a:latin typeface="Tahoma"/>
              <a:cs typeface="Tahoma"/>
            </a:endParaRPr>
          </a:p>
          <a:p>
            <a:pPr marL="12700" marR="836930">
              <a:lnSpc>
                <a:spcPct val="102600"/>
              </a:lnSpc>
              <a:spcBef>
                <a:spcPts val="300"/>
              </a:spcBef>
            </a:pPr>
            <a:r>
              <a:rPr sz="1100" spc="-55" dirty="0">
                <a:latin typeface="Tahoma"/>
                <a:cs typeface="Tahoma"/>
              </a:rPr>
              <a:t>Incorporated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explainability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SHAP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transparent </a:t>
            </a:r>
            <a:r>
              <a:rPr sz="1100" spc="-50" dirty="0">
                <a:latin typeface="Tahoma"/>
                <a:cs typeface="Tahoma"/>
              </a:rPr>
              <a:t>decision-</a:t>
            </a:r>
            <a:r>
              <a:rPr sz="1100" spc="-10" dirty="0">
                <a:latin typeface="Tahoma"/>
                <a:cs typeface="Tahoma"/>
              </a:rPr>
              <a:t>making.</a:t>
            </a:r>
            <a:endParaRPr sz="1100">
              <a:latin typeface="Tahoma"/>
              <a:cs typeface="Tahoma"/>
            </a:endParaRPr>
          </a:p>
          <a:p>
            <a:pPr marL="12700" marR="41275">
              <a:lnSpc>
                <a:spcPct val="102600"/>
              </a:lnSpc>
              <a:spcBef>
                <a:spcPts val="300"/>
              </a:spcBef>
            </a:pPr>
            <a:r>
              <a:rPr sz="1100" spc="-25" dirty="0">
                <a:latin typeface="Tahoma"/>
                <a:cs typeface="Tahoma"/>
              </a:rPr>
              <a:t>Future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improvements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include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deep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API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deployment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55" dirty="0">
                <a:latin typeface="Tahoma"/>
                <a:cs typeface="Tahoma"/>
              </a:rPr>
              <a:t>broader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applications.</a:t>
            </a:r>
            <a:endParaRPr sz="1100">
              <a:latin typeface="Tahoma"/>
              <a:cs typeface="Tahoma"/>
            </a:endParaRPr>
          </a:p>
          <a:p>
            <a:pPr marR="163830" algn="ctr">
              <a:lnSpc>
                <a:spcPct val="100000"/>
              </a:lnSpc>
              <a:spcBef>
                <a:spcPts val="930"/>
              </a:spcBef>
            </a:pPr>
            <a:r>
              <a:rPr sz="1100" spc="-125" dirty="0">
                <a:latin typeface="Arial Black"/>
                <a:cs typeface="Arial Black"/>
              </a:rPr>
              <a:t>Thank</a:t>
            </a:r>
            <a:r>
              <a:rPr sz="1100" spc="3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You!</a:t>
            </a:r>
            <a:endParaRPr sz="1100">
              <a:latin typeface="Arial Black"/>
              <a:cs typeface="Arial Black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72425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58245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964563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10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Introduction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92390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60713"/>
            <a:ext cx="120459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Problem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ahoma"/>
                <a:cs typeface="Tahoma"/>
              </a:rPr>
              <a:t>Statement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4" y="1087944"/>
            <a:ext cx="4432568" cy="827838"/>
            <a:chOff x="87743" y="949313"/>
            <a:chExt cx="4483735" cy="966469"/>
          </a:xfrm>
          <a:solidFill>
            <a:schemeClr val="bg2"/>
          </a:solidFill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067562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7" name="object 7"/>
            <p:cNvSpPr/>
            <p:nvPr/>
          </p:nvSpPr>
          <p:spPr>
            <a:xfrm>
              <a:off x="138544" y="949313"/>
              <a:ext cx="4432935" cy="966469"/>
            </a:xfrm>
            <a:custGeom>
              <a:avLst/>
              <a:gdLst/>
              <a:ahLst/>
              <a:cxnLst/>
              <a:rect l="l" t="t" r="r" b="b"/>
              <a:pathLst>
                <a:path w="4432935" h="966469">
                  <a:moveTo>
                    <a:pt x="4432567" y="0"/>
                  </a:moveTo>
                  <a:lnTo>
                    <a:pt x="0" y="0"/>
                  </a:lnTo>
                  <a:lnTo>
                    <a:pt x="0" y="966215"/>
                  </a:lnTo>
                  <a:lnTo>
                    <a:pt x="4432567" y="966215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111828"/>
              <a:ext cx="4432935" cy="753110"/>
            </a:xfrm>
            <a:custGeom>
              <a:avLst/>
              <a:gdLst/>
              <a:ahLst/>
              <a:cxnLst/>
              <a:rect l="l" t="t" r="r" b="b"/>
              <a:pathLst>
                <a:path w="4432935" h="753110">
                  <a:moveTo>
                    <a:pt x="4432567" y="0"/>
                  </a:moveTo>
                  <a:lnTo>
                    <a:pt x="0" y="0"/>
                  </a:lnTo>
                  <a:lnTo>
                    <a:pt x="0" y="702099"/>
                  </a:lnTo>
                  <a:lnTo>
                    <a:pt x="4008" y="721824"/>
                  </a:lnTo>
                  <a:lnTo>
                    <a:pt x="14922" y="737977"/>
                  </a:lnTo>
                  <a:lnTo>
                    <a:pt x="31075" y="748891"/>
                  </a:lnTo>
                  <a:lnTo>
                    <a:pt x="50800" y="752900"/>
                  </a:lnTo>
                  <a:lnTo>
                    <a:pt x="4381766" y="752900"/>
                  </a:lnTo>
                  <a:lnTo>
                    <a:pt x="4401491" y="748891"/>
                  </a:lnTo>
                  <a:lnTo>
                    <a:pt x="4417644" y="737977"/>
                  </a:lnTo>
                  <a:lnTo>
                    <a:pt x="4428558" y="721824"/>
                  </a:lnTo>
                  <a:lnTo>
                    <a:pt x="4432567" y="702099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89" y="1171397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89" y="1553502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11" name="object 11"/>
          <p:cNvSpPr/>
          <p:nvPr/>
        </p:nvSpPr>
        <p:spPr>
          <a:xfrm>
            <a:off x="87743" y="201665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544" y="1984980"/>
            <a:ext cx="67119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Motivation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7375" y="2204618"/>
            <a:ext cx="4432935" cy="485554"/>
            <a:chOff x="87743" y="2073587"/>
            <a:chExt cx="4483735" cy="616585"/>
          </a:xfrm>
          <a:solidFill>
            <a:schemeClr val="bg2"/>
          </a:solidFill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3" y="2191829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15" name="object 15"/>
            <p:cNvSpPr/>
            <p:nvPr/>
          </p:nvSpPr>
          <p:spPr>
            <a:xfrm>
              <a:off x="138544" y="2073587"/>
              <a:ext cx="4432935" cy="616585"/>
            </a:xfrm>
            <a:custGeom>
              <a:avLst/>
              <a:gdLst/>
              <a:ahLst/>
              <a:cxnLst/>
              <a:rect l="l" t="t" r="r" b="b"/>
              <a:pathLst>
                <a:path w="4432935" h="616585">
                  <a:moveTo>
                    <a:pt x="4432567" y="0"/>
                  </a:moveTo>
                  <a:lnTo>
                    <a:pt x="0" y="0"/>
                  </a:lnTo>
                  <a:lnTo>
                    <a:pt x="0" y="616235"/>
                  </a:lnTo>
                  <a:lnTo>
                    <a:pt x="4432567" y="616235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743" y="2236101"/>
              <a:ext cx="4432935" cy="403225"/>
            </a:xfrm>
            <a:custGeom>
              <a:avLst/>
              <a:gdLst/>
              <a:ahLst/>
              <a:cxnLst/>
              <a:rect l="l" t="t" r="r" b="b"/>
              <a:pathLst>
                <a:path w="4432935" h="403225">
                  <a:moveTo>
                    <a:pt x="4432567" y="0"/>
                  </a:moveTo>
                  <a:lnTo>
                    <a:pt x="0" y="0"/>
                  </a:lnTo>
                  <a:lnTo>
                    <a:pt x="0" y="352120"/>
                  </a:lnTo>
                  <a:lnTo>
                    <a:pt x="4008" y="371844"/>
                  </a:lnTo>
                  <a:lnTo>
                    <a:pt x="14922" y="387997"/>
                  </a:lnTo>
                  <a:lnTo>
                    <a:pt x="31075" y="398912"/>
                  </a:lnTo>
                  <a:lnTo>
                    <a:pt x="50800" y="402920"/>
                  </a:lnTo>
                  <a:lnTo>
                    <a:pt x="4381766" y="402920"/>
                  </a:lnTo>
                  <a:lnTo>
                    <a:pt x="4401491" y="398912"/>
                  </a:lnTo>
                  <a:lnTo>
                    <a:pt x="4417644" y="387997"/>
                  </a:lnTo>
                  <a:lnTo>
                    <a:pt x="4428558" y="371844"/>
                  </a:lnTo>
                  <a:lnTo>
                    <a:pt x="4432567" y="352120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089" y="2289835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89" y="2499868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19" name="object 19"/>
          <p:cNvSpPr txBox="1"/>
          <p:nvPr/>
        </p:nvSpPr>
        <p:spPr>
          <a:xfrm>
            <a:off x="95300" y="1087944"/>
            <a:ext cx="4374427" cy="152019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6860" marR="447040">
              <a:lnSpc>
                <a:spcPct val="102600"/>
              </a:lnSpc>
              <a:spcBef>
                <a:spcPts val="55"/>
              </a:spcBef>
            </a:pPr>
            <a:r>
              <a:rPr sz="1100" spc="-10" dirty="0">
                <a:latin typeface="Tahoma"/>
                <a:cs typeface="Tahoma"/>
              </a:rPr>
              <a:t>Predicting</a:t>
            </a:r>
            <a:r>
              <a:rPr sz="1100" spc="-50" dirty="0">
                <a:latin typeface="Tahoma"/>
                <a:cs typeface="Tahoma"/>
              </a:rPr>
              <a:t> whether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employee’s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salary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exceeds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$50K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based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 </a:t>
            </a:r>
            <a:r>
              <a:rPr sz="1100" spc="-50" dirty="0">
                <a:latin typeface="Tahoma"/>
                <a:cs typeface="Tahoma"/>
              </a:rPr>
              <a:t>demographic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employment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features.</a:t>
            </a:r>
            <a:endParaRPr sz="1100" dirty="0">
              <a:latin typeface="Tahoma"/>
              <a:cs typeface="Tahoma"/>
            </a:endParaRPr>
          </a:p>
          <a:p>
            <a:pPr marL="276860" marR="213995">
              <a:lnSpc>
                <a:spcPct val="102600"/>
              </a:lnSpc>
              <a:spcBef>
                <a:spcPts val="300"/>
              </a:spcBef>
            </a:pPr>
            <a:r>
              <a:rPr sz="1100" spc="-45" dirty="0">
                <a:latin typeface="Tahoma"/>
                <a:cs typeface="Tahoma"/>
              </a:rPr>
              <a:t>Leveraging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AI/ML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provide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interpretable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salary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 predictions.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65"/>
              </a:spcBef>
            </a:pPr>
            <a:endParaRPr sz="1100" dirty="0">
              <a:latin typeface="Tahoma"/>
              <a:cs typeface="Tahoma"/>
            </a:endParaRPr>
          </a:p>
          <a:p>
            <a:pPr marL="276860">
              <a:lnSpc>
                <a:spcPct val="100000"/>
              </a:lnSpc>
            </a:pPr>
            <a:r>
              <a:rPr sz="1100" spc="-20" dirty="0">
                <a:latin typeface="Tahoma"/>
                <a:cs typeface="Tahoma"/>
              </a:rPr>
              <a:t>Assists </a:t>
            </a:r>
            <a:r>
              <a:rPr sz="1100" spc="-40" dirty="0">
                <a:latin typeface="Tahoma"/>
                <a:cs typeface="Tahoma"/>
              </a:rPr>
              <a:t>organizations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understanding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salary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distributions.</a:t>
            </a:r>
            <a:endParaRPr sz="1100" dirty="0">
              <a:latin typeface="Tahoma"/>
              <a:cs typeface="Tahoma"/>
            </a:endParaRPr>
          </a:p>
          <a:p>
            <a:pPr marL="276860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Tahoma"/>
                <a:cs typeface="Tahoma"/>
              </a:rPr>
              <a:t>Supports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data-</a:t>
            </a:r>
            <a:r>
              <a:rPr sz="1100" spc="-35" dirty="0">
                <a:latin typeface="Tahoma"/>
                <a:cs typeface="Tahoma"/>
              </a:rPr>
              <a:t>driven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decision-</a:t>
            </a:r>
            <a:r>
              <a:rPr sz="1100" spc="-35" dirty="0">
                <a:latin typeface="Tahoma"/>
                <a:cs typeface="Tahoma"/>
              </a:rPr>
              <a:t>making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 </a:t>
            </a:r>
            <a:r>
              <a:rPr sz="1100" dirty="0">
                <a:latin typeface="Tahoma"/>
                <a:cs typeface="Tahoma"/>
              </a:rPr>
              <a:t>HR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policy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planning.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2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Objective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1055459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72005"/>
            <a:ext cx="4063365" cy="15106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50" dirty="0">
                <a:latin typeface="Tahoma"/>
                <a:cs typeface="Tahoma"/>
              </a:rPr>
              <a:t>Develop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machine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learning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predict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salary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classes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(&gt;50K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or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&lt;=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50K).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dirty="0">
                <a:latin typeface="Tahoma"/>
                <a:cs typeface="Tahoma"/>
              </a:rPr>
              <a:t>Utilize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such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age,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education,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occupation,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hours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worked </a:t>
            </a:r>
            <a:r>
              <a:rPr sz="1100" spc="-25" dirty="0">
                <a:latin typeface="Tahoma"/>
                <a:cs typeface="Tahoma"/>
              </a:rPr>
              <a:t>per</a:t>
            </a:r>
            <a:r>
              <a:rPr sz="1100" spc="-6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week.</a:t>
            </a:r>
            <a:endParaRPr sz="1100">
              <a:latin typeface="Tahoma"/>
              <a:cs typeface="Tahoma"/>
            </a:endParaRPr>
          </a:p>
          <a:p>
            <a:pPr marL="12700" marR="62230">
              <a:lnSpc>
                <a:spcPct val="102699"/>
              </a:lnSpc>
              <a:spcBef>
                <a:spcPts val="295"/>
              </a:spcBef>
            </a:pPr>
            <a:r>
              <a:rPr sz="1100" spc="-20" dirty="0">
                <a:latin typeface="Tahoma"/>
                <a:cs typeface="Tahoma"/>
              </a:rPr>
              <a:t>Provide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</a:t>
            </a:r>
            <a:r>
              <a:rPr sz="1100" spc="-25" dirty="0">
                <a:latin typeface="Tahoma"/>
                <a:cs typeface="Tahoma"/>
              </a:rPr>
              <a:t> interactive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web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application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real-</a:t>
            </a:r>
            <a:r>
              <a:rPr sz="1100" spc="-20" dirty="0">
                <a:latin typeface="Tahoma"/>
                <a:cs typeface="Tahoma"/>
              </a:rPr>
              <a:t>time </a:t>
            </a:r>
            <a:r>
              <a:rPr sz="1100" spc="-35" dirty="0">
                <a:latin typeface="Tahoma"/>
                <a:cs typeface="Tahoma"/>
              </a:rPr>
              <a:t>predictions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using </a:t>
            </a:r>
            <a:r>
              <a:rPr sz="1100" spc="-10" dirty="0">
                <a:latin typeface="Tahoma"/>
                <a:cs typeface="Tahoma"/>
              </a:rPr>
              <a:t>Streamlit.</a:t>
            </a:r>
            <a:endParaRPr sz="1100">
              <a:latin typeface="Tahoma"/>
              <a:cs typeface="Tahoma"/>
            </a:endParaRPr>
          </a:p>
          <a:p>
            <a:pPr marL="12700" marR="334645">
              <a:lnSpc>
                <a:spcPct val="102600"/>
              </a:lnSpc>
              <a:spcBef>
                <a:spcPts val="300"/>
              </a:spcBef>
            </a:pPr>
            <a:r>
              <a:rPr sz="1100" spc="-50" dirty="0">
                <a:latin typeface="Tahoma"/>
                <a:cs typeface="Tahoma"/>
              </a:rPr>
              <a:t>Incorporate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explainability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understand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contributions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10" dirty="0">
                <a:latin typeface="Tahoma"/>
                <a:cs typeface="Tahoma"/>
              </a:rPr>
              <a:t>predictions.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437563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819668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201773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3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6007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Dataset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594029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562352"/>
            <a:ext cx="416559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Source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745473"/>
            <a:ext cx="4443560" cy="491602"/>
            <a:chOff x="87743" y="769200"/>
            <a:chExt cx="4483736" cy="467873"/>
          </a:xfrm>
          <a:solidFill>
            <a:schemeClr val="bg2"/>
          </a:solidFill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769200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7" name="object 7"/>
            <p:cNvSpPr/>
            <p:nvPr/>
          </p:nvSpPr>
          <p:spPr>
            <a:xfrm>
              <a:off x="138544" y="769200"/>
              <a:ext cx="4432935" cy="467873"/>
            </a:xfrm>
            <a:custGeom>
              <a:avLst/>
              <a:gdLst/>
              <a:ahLst/>
              <a:cxnLst/>
              <a:rect l="l" t="t" r="r" b="b"/>
              <a:pathLst>
                <a:path w="4432935" h="586105">
                  <a:moveTo>
                    <a:pt x="4432567" y="0"/>
                  </a:moveTo>
                  <a:lnTo>
                    <a:pt x="0" y="0"/>
                  </a:lnTo>
                  <a:lnTo>
                    <a:pt x="0" y="585974"/>
                  </a:lnTo>
                  <a:lnTo>
                    <a:pt x="4432567" y="585974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813482"/>
              <a:ext cx="4432935" cy="372745"/>
            </a:xfrm>
            <a:custGeom>
              <a:avLst/>
              <a:gdLst/>
              <a:ahLst/>
              <a:cxnLst/>
              <a:rect l="l" t="t" r="r" b="b"/>
              <a:pathLst>
                <a:path w="4432935" h="372744">
                  <a:moveTo>
                    <a:pt x="4432567" y="0"/>
                  </a:moveTo>
                  <a:lnTo>
                    <a:pt x="0" y="0"/>
                  </a:lnTo>
                  <a:lnTo>
                    <a:pt x="0" y="321859"/>
                  </a:lnTo>
                  <a:lnTo>
                    <a:pt x="4008" y="341584"/>
                  </a:lnTo>
                  <a:lnTo>
                    <a:pt x="14922" y="357737"/>
                  </a:lnTo>
                  <a:lnTo>
                    <a:pt x="31075" y="368651"/>
                  </a:lnTo>
                  <a:lnTo>
                    <a:pt x="50800" y="372659"/>
                  </a:lnTo>
                  <a:lnTo>
                    <a:pt x="4381766" y="372659"/>
                  </a:lnTo>
                  <a:lnTo>
                    <a:pt x="4401491" y="368651"/>
                  </a:lnTo>
                  <a:lnTo>
                    <a:pt x="4417644" y="357737"/>
                  </a:lnTo>
                  <a:lnTo>
                    <a:pt x="4428558" y="341584"/>
                  </a:lnTo>
                  <a:lnTo>
                    <a:pt x="4432567" y="321859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/>
          <p:nvPr/>
        </p:nvSpPr>
        <p:spPr>
          <a:xfrm>
            <a:off x="87743" y="1338059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38544" y="1306381"/>
            <a:ext cx="52197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7743" y="1526019"/>
            <a:ext cx="4443560" cy="1047528"/>
            <a:chOff x="87743" y="1394987"/>
            <a:chExt cx="4483735" cy="1178560"/>
          </a:xfrm>
          <a:solidFill>
            <a:schemeClr val="bg2"/>
          </a:solidFill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743" y="1513230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13" name="object 13"/>
            <p:cNvSpPr/>
            <p:nvPr/>
          </p:nvSpPr>
          <p:spPr>
            <a:xfrm>
              <a:off x="138544" y="1394987"/>
              <a:ext cx="4432935" cy="1178560"/>
            </a:xfrm>
            <a:custGeom>
              <a:avLst/>
              <a:gdLst/>
              <a:ahLst/>
              <a:cxnLst/>
              <a:rect l="l" t="t" r="r" b="b"/>
              <a:pathLst>
                <a:path w="4432935" h="1178560">
                  <a:moveTo>
                    <a:pt x="4432567" y="0"/>
                  </a:moveTo>
                  <a:lnTo>
                    <a:pt x="0" y="0"/>
                  </a:lnTo>
                  <a:lnTo>
                    <a:pt x="0" y="1178122"/>
                  </a:lnTo>
                  <a:lnTo>
                    <a:pt x="4432567" y="1178122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743" y="1557502"/>
              <a:ext cx="4432935" cy="965200"/>
            </a:xfrm>
            <a:custGeom>
              <a:avLst/>
              <a:gdLst/>
              <a:ahLst/>
              <a:cxnLst/>
              <a:rect l="l" t="t" r="r" b="b"/>
              <a:pathLst>
                <a:path w="4432935" h="965200">
                  <a:moveTo>
                    <a:pt x="4432567" y="0"/>
                  </a:moveTo>
                  <a:lnTo>
                    <a:pt x="0" y="0"/>
                  </a:lnTo>
                  <a:lnTo>
                    <a:pt x="0" y="914006"/>
                  </a:lnTo>
                  <a:lnTo>
                    <a:pt x="4008" y="933731"/>
                  </a:lnTo>
                  <a:lnTo>
                    <a:pt x="14922" y="949884"/>
                  </a:lnTo>
                  <a:lnTo>
                    <a:pt x="31075" y="960798"/>
                  </a:lnTo>
                  <a:lnTo>
                    <a:pt x="50800" y="964807"/>
                  </a:lnTo>
                  <a:lnTo>
                    <a:pt x="4381766" y="964807"/>
                  </a:lnTo>
                  <a:lnTo>
                    <a:pt x="4401491" y="960798"/>
                  </a:lnTo>
                  <a:lnTo>
                    <a:pt x="4417644" y="949884"/>
                  </a:lnTo>
                  <a:lnTo>
                    <a:pt x="4428558" y="933731"/>
                  </a:lnTo>
                  <a:lnTo>
                    <a:pt x="4432567" y="914006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89" y="1611236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89" y="1993341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089" y="2375446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18" name="object 18"/>
          <p:cNvSpPr/>
          <p:nvPr/>
        </p:nvSpPr>
        <p:spPr>
          <a:xfrm>
            <a:off x="87743" y="2674238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60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8544" y="2642548"/>
            <a:ext cx="24828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Size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95299" y="2943916"/>
            <a:ext cx="4432935" cy="222251"/>
            <a:chOff x="87743" y="2849396"/>
            <a:chExt cx="4483736" cy="288173"/>
          </a:xfrm>
        </p:grpSpPr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2849397"/>
              <a:ext cx="4432567" cy="50609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38544" y="2849396"/>
              <a:ext cx="4432935" cy="288173"/>
            </a:xfrm>
            <a:custGeom>
              <a:avLst/>
              <a:gdLst/>
              <a:ahLst/>
              <a:cxnLst/>
              <a:rect l="l" t="t" r="r" b="b"/>
              <a:pathLst>
                <a:path w="4432935" h="406400">
                  <a:moveTo>
                    <a:pt x="4432567" y="0"/>
                  </a:moveTo>
                  <a:lnTo>
                    <a:pt x="0" y="0"/>
                  </a:lnTo>
                  <a:lnTo>
                    <a:pt x="0" y="406200"/>
                  </a:lnTo>
                  <a:lnTo>
                    <a:pt x="4432567" y="406200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chemeClr val="bg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3"/>
            <p:cNvSpPr/>
            <p:nvPr/>
          </p:nvSpPr>
          <p:spPr>
            <a:xfrm>
              <a:off x="87743" y="2893684"/>
              <a:ext cx="4432935" cy="193040"/>
            </a:xfrm>
            <a:custGeom>
              <a:avLst/>
              <a:gdLst/>
              <a:ahLst/>
              <a:cxnLst/>
              <a:rect l="l" t="t" r="r" b="b"/>
              <a:pathLst>
                <a:path w="4432935" h="193039">
                  <a:moveTo>
                    <a:pt x="4432567" y="0"/>
                  </a:moveTo>
                  <a:lnTo>
                    <a:pt x="0" y="0"/>
                  </a:lnTo>
                  <a:lnTo>
                    <a:pt x="0" y="142085"/>
                  </a:lnTo>
                  <a:lnTo>
                    <a:pt x="4008" y="161809"/>
                  </a:lnTo>
                  <a:lnTo>
                    <a:pt x="14922" y="177962"/>
                  </a:lnTo>
                  <a:lnTo>
                    <a:pt x="31075" y="188876"/>
                  </a:lnTo>
                  <a:lnTo>
                    <a:pt x="50800" y="192885"/>
                  </a:lnTo>
                  <a:lnTo>
                    <a:pt x="4381766" y="192885"/>
                  </a:lnTo>
                  <a:lnTo>
                    <a:pt x="4401491" y="188876"/>
                  </a:lnTo>
                  <a:lnTo>
                    <a:pt x="4417644" y="177962"/>
                  </a:lnTo>
                  <a:lnTo>
                    <a:pt x="4428558" y="161809"/>
                  </a:lnTo>
                  <a:lnTo>
                    <a:pt x="4432567" y="142085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E9E9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89" y="2947403"/>
              <a:ext cx="65265" cy="65265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129141" y="781989"/>
            <a:ext cx="4233309" cy="2384179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50800" marR="1043940">
              <a:lnSpc>
                <a:spcPct val="102600"/>
              </a:lnSpc>
              <a:spcBef>
                <a:spcPts val="55"/>
              </a:spcBef>
            </a:pPr>
            <a:r>
              <a:rPr sz="1100" dirty="0">
                <a:latin typeface="Tahoma"/>
                <a:cs typeface="Tahoma"/>
              </a:rPr>
              <a:t>UCI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Adult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Income</a:t>
            </a:r>
            <a:r>
              <a:rPr sz="1100" spc="-10" dirty="0">
                <a:latin typeface="Tahoma"/>
                <a:cs typeface="Tahoma"/>
              </a:rPr>
              <a:t> Dataset </a:t>
            </a:r>
            <a:r>
              <a:rPr sz="1100" spc="65" dirty="0">
                <a:latin typeface="Tahoma"/>
                <a:cs typeface="Tahoma"/>
              </a:rPr>
              <a:t>(</a:t>
            </a:r>
            <a:r>
              <a:rPr sz="1100" spc="65" dirty="0">
                <a:latin typeface="Georgia"/>
                <a:cs typeface="Georgia"/>
                <a:hlinkClick r:id="rId8"/>
              </a:rPr>
              <a:t>https://archive.ics.uci.edu/ml/datasets/adult</a:t>
            </a:r>
            <a:r>
              <a:rPr sz="1100" spc="65" dirty="0">
                <a:latin typeface="Tahoma"/>
                <a:cs typeface="Tahoma"/>
              </a:rPr>
              <a:t>)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95"/>
              </a:spcBef>
            </a:pPr>
            <a:endParaRPr sz="1100" dirty="0">
              <a:latin typeface="Tahoma"/>
              <a:cs typeface="Tahoma"/>
            </a:endParaRPr>
          </a:p>
          <a:p>
            <a:pPr marL="327660" marR="217804">
              <a:lnSpc>
                <a:spcPct val="102600"/>
              </a:lnSpc>
            </a:pPr>
            <a:r>
              <a:rPr sz="1100" spc="-114" dirty="0">
                <a:latin typeface="Arial Black"/>
                <a:cs typeface="Arial Black"/>
              </a:rPr>
              <a:t>Numeric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Age,</a:t>
            </a:r>
            <a:r>
              <a:rPr sz="1100" spc="-50" dirty="0">
                <a:latin typeface="Tahoma"/>
                <a:cs typeface="Tahoma"/>
              </a:rPr>
              <a:t> hours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per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week,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capital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gain,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capital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loss, </a:t>
            </a:r>
            <a:r>
              <a:rPr sz="1100" spc="-20" dirty="0">
                <a:latin typeface="Tahoma"/>
                <a:cs typeface="Tahoma"/>
              </a:rPr>
              <a:t>education </a:t>
            </a:r>
            <a:r>
              <a:rPr sz="1100" spc="-55" dirty="0">
                <a:latin typeface="Tahoma"/>
                <a:cs typeface="Tahoma"/>
              </a:rPr>
              <a:t>number,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final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weight.</a:t>
            </a:r>
            <a:endParaRPr sz="1100" dirty="0">
              <a:latin typeface="Tahoma"/>
              <a:cs typeface="Tahoma"/>
            </a:endParaRPr>
          </a:p>
          <a:p>
            <a:pPr marL="327660" marR="496570">
              <a:lnSpc>
                <a:spcPct val="102699"/>
              </a:lnSpc>
              <a:spcBef>
                <a:spcPts val="295"/>
              </a:spcBef>
            </a:pPr>
            <a:r>
              <a:rPr sz="1100" spc="-120" dirty="0">
                <a:latin typeface="Arial Black"/>
                <a:cs typeface="Arial Black"/>
              </a:rPr>
              <a:t>Categorical</a:t>
            </a:r>
            <a:r>
              <a:rPr sz="1100" spc="-120" dirty="0">
                <a:latin typeface="Tahoma"/>
                <a:cs typeface="Tahoma"/>
              </a:rPr>
              <a:t>: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Workclass,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education,</a:t>
            </a:r>
            <a:r>
              <a:rPr sz="1100" spc="-25" dirty="0">
                <a:latin typeface="Tahoma"/>
                <a:cs typeface="Tahoma"/>
              </a:rPr>
              <a:t> marital</a:t>
            </a:r>
            <a:r>
              <a:rPr sz="1100" spc="-30" dirty="0">
                <a:latin typeface="Tahoma"/>
                <a:cs typeface="Tahoma"/>
              </a:rPr>
              <a:t> status,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occupation, </a:t>
            </a:r>
            <a:r>
              <a:rPr sz="1100" spc="-35" dirty="0">
                <a:latin typeface="Tahoma"/>
                <a:cs typeface="Tahoma"/>
              </a:rPr>
              <a:t>relationship,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race,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sex,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native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country.</a:t>
            </a:r>
            <a:endParaRPr sz="1100" dirty="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  <a:spcBef>
                <a:spcPts val="335"/>
              </a:spcBef>
            </a:pPr>
            <a:r>
              <a:rPr sz="1100" spc="-114" dirty="0">
                <a:latin typeface="Arial Black"/>
                <a:cs typeface="Arial Black"/>
              </a:rPr>
              <a:t>Target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Salary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class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(&gt;50K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&lt;=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50K).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</a:pPr>
            <a:endParaRPr lang="en-US" sz="1100" dirty="0">
              <a:latin typeface="Tahoma"/>
              <a:cs typeface="Tahoma"/>
            </a:endParaRPr>
          </a:p>
          <a:p>
            <a:pPr marL="327660">
              <a:lnSpc>
                <a:spcPct val="100000"/>
              </a:lnSpc>
            </a:pPr>
            <a:r>
              <a:rPr sz="1100" spc="-35" dirty="0">
                <a:latin typeface="Tahoma"/>
                <a:cs typeface="Tahoma"/>
              </a:rPr>
              <a:t>Approximately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32,561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instances.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4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</a:t>
            </a:r>
            <a:r>
              <a:rPr spc="-20" dirty="0"/>
              <a:t> </a:t>
            </a:r>
            <a:r>
              <a:rPr spc="-45" dirty="0"/>
              <a:t>Preprocessing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83551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00098"/>
            <a:ext cx="3900170" cy="168275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160020">
              <a:lnSpc>
                <a:spcPct val="102600"/>
              </a:lnSpc>
              <a:spcBef>
                <a:spcPts val="55"/>
              </a:spcBef>
            </a:pPr>
            <a:r>
              <a:rPr sz="1100" spc="-120" dirty="0">
                <a:latin typeface="Arial Black"/>
                <a:cs typeface="Arial Black"/>
              </a:rPr>
              <a:t>Handling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Missing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Values</a:t>
            </a:r>
            <a:r>
              <a:rPr sz="1100" spc="-130" dirty="0">
                <a:latin typeface="Tahoma"/>
                <a:cs typeface="Tahoma"/>
              </a:rPr>
              <a:t>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Removed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rows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missing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65" dirty="0">
                <a:latin typeface="Tahoma"/>
                <a:cs typeface="Tahoma"/>
              </a:rPr>
              <a:t>ensure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data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quality.</a:t>
            </a:r>
            <a:endParaRPr sz="1100">
              <a:latin typeface="Tahoma"/>
              <a:cs typeface="Tahoma"/>
            </a:endParaRPr>
          </a:p>
          <a:p>
            <a:pPr marL="12700" marR="269875">
              <a:lnSpc>
                <a:spcPct val="102600"/>
              </a:lnSpc>
              <a:spcBef>
                <a:spcPts val="300"/>
              </a:spcBef>
            </a:pPr>
            <a:r>
              <a:rPr sz="1100" spc="-135" dirty="0">
                <a:latin typeface="Arial Black"/>
                <a:cs typeface="Arial Black"/>
              </a:rPr>
              <a:t>Encoding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Categorical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Variables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Applied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LabelEncoder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to </a:t>
            </a:r>
            <a:r>
              <a:rPr sz="1100" spc="-35" dirty="0">
                <a:latin typeface="Tahoma"/>
                <a:cs typeface="Tahoma"/>
              </a:rPr>
              <a:t>transform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categorical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workclass,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education)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 </a:t>
            </a:r>
            <a:r>
              <a:rPr sz="1100" spc="-40" dirty="0">
                <a:latin typeface="Tahoma"/>
                <a:cs typeface="Tahoma"/>
              </a:rPr>
              <a:t>numerical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values.</a:t>
            </a:r>
            <a:endParaRPr sz="1100">
              <a:latin typeface="Tahoma"/>
              <a:cs typeface="Tahoma"/>
            </a:endParaRPr>
          </a:p>
          <a:p>
            <a:pPr marL="12700" marR="6985">
              <a:lnSpc>
                <a:spcPct val="102699"/>
              </a:lnSpc>
              <a:spcBef>
                <a:spcPts val="300"/>
              </a:spcBef>
            </a:pPr>
            <a:r>
              <a:rPr sz="1100" spc="-95" dirty="0">
                <a:latin typeface="Arial Black"/>
                <a:cs typeface="Arial Black"/>
              </a:rPr>
              <a:t>Train-</a:t>
            </a:r>
            <a:r>
              <a:rPr sz="1100" spc="-145" dirty="0">
                <a:latin typeface="Arial Black"/>
                <a:cs typeface="Arial Black"/>
              </a:rPr>
              <a:t>Test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Split</a:t>
            </a:r>
            <a:r>
              <a:rPr sz="1100" spc="-75" dirty="0">
                <a:latin typeface="Tahoma"/>
                <a:cs typeface="Tahoma"/>
              </a:rPr>
              <a:t>: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Split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dataset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80%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20%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testing sets.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1100" spc="-135" dirty="0">
                <a:latin typeface="Arial Black"/>
                <a:cs typeface="Arial Black"/>
              </a:rPr>
              <a:t>Feature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0" dirty="0">
                <a:latin typeface="Arial Black"/>
                <a:cs typeface="Arial Black"/>
              </a:rPr>
              <a:t>Selection</a:t>
            </a:r>
            <a:r>
              <a:rPr sz="1100" spc="-120" dirty="0">
                <a:latin typeface="Tahoma"/>
                <a:cs typeface="Tahoma"/>
              </a:rPr>
              <a:t>: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Used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available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features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except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placeholders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fnlwgt,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relationship)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the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final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 </a:t>
            </a:r>
            <a:r>
              <a:rPr sz="1100" spc="-10" dirty="0">
                <a:latin typeface="Tahoma"/>
                <a:cs typeface="Tahoma"/>
              </a:rPr>
              <a:t>input.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089" y="1365656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919833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2301938"/>
            <a:ext cx="65265" cy="6526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5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Model</a:t>
            </a:r>
            <a:r>
              <a:rPr spc="-35" dirty="0"/>
              <a:t> Selection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715187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683510"/>
            <a:ext cx="132397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0" dirty="0">
                <a:solidFill>
                  <a:srgbClr val="FFFFFF"/>
                </a:solidFill>
                <a:latin typeface="Tahoma"/>
                <a:cs typeface="Tahoma"/>
              </a:rPr>
              <a:t>Algorithms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Evaluated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375" y="871675"/>
            <a:ext cx="4440860" cy="1010451"/>
            <a:chOff x="79818" y="900899"/>
            <a:chExt cx="4440860" cy="1031973"/>
          </a:xfrm>
          <a:solidFill>
            <a:schemeClr val="bg2"/>
          </a:solidFill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900899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7" name="object 7"/>
            <p:cNvSpPr/>
            <p:nvPr/>
          </p:nvSpPr>
          <p:spPr>
            <a:xfrm>
              <a:off x="79818" y="923857"/>
              <a:ext cx="4432935" cy="1009015"/>
            </a:xfrm>
            <a:custGeom>
              <a:avLst/>
              <a:gdLst/>
              <a:ahLst/>
              <a:cxnLst/>
              <a:rect l="l" t="t" r="r" b="b"/>
              <a:pathLst>
                <a:path w="4432935" h="1009014">
                  <a:moveTo>
                    <a:pt x="4432567" y="0"/>
                  </a:moveTo>
                  <a:lnTo>
                    <a:pt x="0" y="0"/>
                  </a:lnTo>
                  <a:lnTo>
                    <a:pt x="0" y="1008891"/>
                  </a:lnTo>
                  <a:lnTo>
                    <a:pt x="4432567" y="1008891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945164"/>
              <a:ext cx="4432935" cy="785495"/>
            </a:xfrm>
            <a:custGeom>
              <a:avLst/>
              <a:gdLst/>
              <a:ahLst/>
              <a:cxnLst/>
              <a:rect l="l" t="t" r="r" b="b"/>
              <a:pathLst>
                <a:path w="4432935" h="785494">
                  <a:moveTo>
                    <a:pt x="4432567" y="0"/>
                  </a:moveTo>
                  <a:lnTo>
                    <a:pt x="0" y="0"/>
                  </a:lnTo>
                  <a:lnTo>
                    <a:pt x="0" y="734232"/>
                  </a:lnTo>
                  <a:lnTo>
                    <a:pt x="4008" y="753957"/>
                  </a:lnTo>
                  <a:lnTo>
                    <a:pt x="14922" y="770110"/>
                  </a:lnTo>
                  <a:lnTo>
                    <a:pt x="31075" y="781024"/>
                  </a:lnTo>
                  <a:lnTo>
                    <a:pt x="50800" y="785032"/>
                  </a:lnTo>
                  <a:lnTo>
                    <a:pt x="4381766" y="785032"/>
                  </a:lnTo>
                  <a:lnTo>
                    <a:pt x="4401491" y="781024"/>
                  </a:lnTo>
                  <a:lnTo>
                    <a:pt x="4417644" y="770110"/>
                  </a:lnTo>
                  <a:lnTo>
                    <a:pt x="4428558" y="753957"/>
                  </a:lnTo>
                  <a:lnTo>
                    <a:pt x="4432567" y="734232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89" y="998905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89" y="1208938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89" y="1418971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12" name="object 12"/>
          <p:cNvSpPr/>
          <p:nvPr/>
        </p:nvSpPr>
        <p:spPr>
          <a:xfrm>
            <a:off x="87743" y="188212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8544" y="1850449"/>
            <a:ext cx="1026794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Training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Tahoma"/>
                <a:cs typeface="Tahoma"/>
              </a:rPr>
              <a:t>Process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7743" y="2067839"/>
            <a:ext cx="4452354" cy="887841"/>
            <a:chOff x="87743" y="2067839"/>
            <a:chExt cx="4483736" cy="887841"/>
          </a:xfrm>
          <a:solidFill>
            <a:schemeClr val="bg2"/>
          </a:solidFill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743" y="2067839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16" name="object 16"/>
            <p:cNvSpPr/>
            <p:nvPr/>
          </p:nvSpPr>
          <p:spPr>
            <a:xfrm>
              <a:off x="138544" y="2080881"/>
              <a:ext cx="4432935" cy="874799"/>
            </a:xfrm>
            <a:custGeom>
              <a:avLst/>
              <a:gdLst/>
              <a:ahLst/>
              <a:cxnLst/>
              <a:rect l="l" t="t" r="r" b="b"/>
              <a:pathLst>
                <a:path w="4432935" h="1016635">
                  <a:moveTo>
                    <a:pt x="4432567" y="0"/>
                  </a:moveTo>
                  <a:lnTo>
                    <a:pt x="0" y="0"/>
                  </a:lnTo>
                  <a:lnTo>
                    <a:pt x="0" y="1016588"/>
                  </a:lnTo>
                  <a:lnTo>
                    <a:pt x="4432567" y="1016588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743" y="2112103"/>
              <a:ext cx="4432935" cy="793115"/>
            </a:xfrm>
            <a:custGeom>
              <a:avLst/>
              <a:gdLst/>
              <a:ahLst/>
              <a:cxnLst/>
              <a:rect l="l" t="t" r="r" b="b"/>
              <a:pathLst>
                <a:path w="4432935" h="793114">
                  <a:moveTo>
                    <a:pt x="4432567" y="0"/>
                  </a:moveTo>
                  <a:lnTo>
                    <a:pt x="0" y="0"/>
                  </a:lnTo>
                  <a:lnTo>
                    <a:pt x="0" y="741929"/>
                  </a:lnTo>
                  <a:lnTo>
                    <a:pt x="4008" y="761654"/>
                  </a:lnTo>
                  <a:lnTo>
                    <a:pt x="14922" y="777807"/>
                  </a:lnTo>
                  <a:lnTo>
                    <a:pt x="31075" y="788721"/>
                  </a:lnTo>
                  <a:lnTo>
                    <a:pt x="50800" y="792730"/>
                  </a:lnTo>
                  <a:lnTo>
                    <a:pt x="4381766" y="792730"/>
                  </a:lnTo>
                  <a:lnTo>
                    <a:pt x="4401491" y="788721"/>
                  </a:lnTo>
                  <a:lnTo>
                    <a:pt x="4417644" y="777807"/>
                  </a:lnTo>
                  <a:lnTo>
                    <a:pt x="4428558" y="761654"/>
                  </a:lnTo>
                  <a:lnTo>
                    <a:pt x="4432567" y="741929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1089" y="2165845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81089" y="2375877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81089" y="2757982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21" name="object 21"/>
          <p:cNvSpPr txBox="1"/>
          <p:nvPr/>
        </p:nvSpPr>
        <p:spPr>
          <a:xfrm>
            <a:off x="94932" y="905760"/>
            <a:ext cx="4419868" cy="1999649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434"/>
              </a:spcBef>
            </a:pPr>
            <a:r>
              <a:rPr sz="1100" spc="-150" dirty="0">
                <a:latin typeface="Arial Black"/>
                <a:cs typeface="Arial Black"/>
              </a:rPr>
              <a:t>Random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Forest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Classifier</a:t>
            </a:r>
            <a:r>
              <a:rPr sz="1100" spc="-125" dirty="0">
                <a:latin typeface="Tahoma"/>
                <a:cs typeface="Tahoma"/>
              </a:rPr>
              <a:t>:</a:t>
            </a:r>
            <a:r>
              <a:rPr sz="1100" spc="5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Ensemble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method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robust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predictions.</a:t>
            </a:r>
            <a:endParaRPr sz="1100" dirty="0">
              <a:latin typeface="Tahoma"/>
              <a:cs typeface="Tahoma"/>
            </a:endParaRPr>
          </a:p>
          <a:p>
            <a:pPr marL="276860">
              <a:lnSpc>
                <a:spcPct val="100000"/>
              </a:lnSpc>
              <a:spcBef>
                <a:spcPts val="334"/>
              </a:spcBef>
            </a:pPr>
            <a:r>
              <a:rPr sz="1100" spc="-140" dirty="0">
                <a:latin typeface="Arial Black"/>
                <a:cs typeface="Arial Black"/>
              </a:rPr>
              <a:t>Logistic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Regression</a:t>
            </a:r>
            <a:r>
              <a:rPr sz="1100" spc="-135" dirty="0">
                <a:latin typeface="Tahoma"/>
                <a:cs typeface="Tahoma"/>
              </a:rPr>
              <a:t>: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Baseline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linear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binary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classification.</a:t>
            </a:r>
            <a:endParaRPr sz="1100" dirty="0">
              <a:latin typeface="Tahoma"/>
              <a:cs typeface="Tahoma"/>
            </a:endParaRPr>
          </a:p>
          <a:p>
            <a:pPr marL="276860" marR="330835">
              <a:lnSpc>
                <a:spcPct val="102600"/>
              </a:lnSpc>
              <a:spcBef>
                <a:spcPts val="295"/>
              </a:spcBef>
            </a:pPr>
            <a:r>
              <a:rPr sz="1100" spc="-95" dirty="0">
                <a:latin typeface="Arial Black"/>
                <a:cs typeface="Arial Black"/>
              </a:rPr>
              <a:t>XGBoost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Gradient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boosting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improved</a:t>
            </a:r>
            <a:r>
              <a:rPr sz="1100" spc="-35" dirty="0">
                <a:latin typeface="Tahoma"/>
                <a:cs typeface="Tahoma"/>
              </a:rPr>
              <a:t> accuracy</a:t>
            </a:r>
            <a:r>
              <a:rPr sz="1100" spc="-40" dirty="0">
                <a:latin typeface="Tahoma"/>
                <a:cs typeface="Tahoma"/>
              </a:rPr>
              <a:t> and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handling </a:t>
            </a:r>
            <a:r>
              <a:rPr sz="1100" spc="-40" dirty="0">
                <a:latin typeface="Tahoma"/>
                <a:cs typeface="Tahoma"/>
              </a:rPr>
              <a:t>complex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patterns.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100" dirty="0">
              <a:latin typeface="Tahoma"/>
              <a:cs typeface="Tahoma"/>
            </a:endParaRPr>
          </a:p>
          <a:p>
            <a:pPr marL="276860">
              <a:lnSpc>
                <a:spcPct val="100000"/>
              </a:lnSpc>
              <a:spcBef>
                <a:spcPts val="5"/>
              </a:spcBef>
            </a:pPr>
            <a:r>
              <a:rPr sz="1100" spc="-35" dirty="0">
                <a:latin typeface="Tahoma"/>
                <a:cs typeface="Tahoma"/>
              </a:rPr>
              <a:t>Trained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preprocessed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dataset.</a:t>
            </a:r>
            <a:endParaRPr sz="1100" dirty="0">
              <a:latin typeface="Tahoma"/>
              <a:cs typeface="Tahoma"/>
            </a:endParaRPr>
          </a:p>
          <a:p>
            <a:pPr marL="276860" marR="241935">
              <a:lnSpc>
                <a:spcPct val="102600"/>
              </a:lnSpc>
              <a:spcBef>
                <a:spcPts val="295"/>
              </a:spcBef>
            </a:pPr>
            <a:r>
              <a:rPr sz="1100" spc="-30" dirty="0">
                <a:latin typeface="Tahoma"/>
                <a:cs typeface="Tahoma"/>
              </a:rPr>
              <a:t>Evaluated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accuracy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30" dirty="0">
                <a:latin typeface="Tahoma"/>
                <a:cs typeface="Tahoma"/>
              </a:rPr>
              <a:t> classification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report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(precision,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recall, </a:t>
            </a:r>
            <a:r>
              <a:rPr sz="1100" spc="-45" dirty="0">
                <a:latin typeface="Tahoma"/>
                <a:cs typeface="Tahoma"/>
              </a:rPr>
              <a:t>F1-</a:t>
            </a:r>
            <a:r>
              <a:rPr sz="1100" spc="-10" dirty="0">
                <a:latin typeface="Tahoma"/>
                <a:cs typeface="Tahoma"/>
              </a:rPr>
              <a:t>score).</a:t>
            </a:r>
            <a:endParaRPr sz="1100" dirty="0">
              <a:latin typeface="Tahoma"/>
              <a:cs typeface="Tahoma"/>
            </a:endParaRPr>
          </a:p>
          <a:p>
            <a:pPr marL="276860">
              <a:lnSpc>
                <a:spcPct val="100000"/>
              </a:lnSpc>
              <a:spcBef>
                <a:spcPts val="335"/>
              </a:spcBef>
            </a:pPr>
            <a:r>
              <a:rPr sz="1100" dirty="0">
                <a:latin typeface="Tahoma"/>
                <a:cs typeface="Tahoma"/>
              </a:rPr>
              <a:t>Best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(highest accuracy)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saved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deployment.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6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AI</a:t>
            </a:r>
            <a:r>
              <a:rPr spc="-25" dirty="0"/>
              <a:t> </a:t>
            </a:r>
            <a:r>
              <a:rPr spc="-50" dirty="0"/>
              <a:t>Upgrade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94536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62859"/>
            <a:ext cx="2148205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Features</a:t>
            </a:r>
            <a:r>
              <a:rPr sz="12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Upgraded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Version</a:t>
            </a:r>
            <a:endParaRPr sz="1200" dirty="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085109"/>
            <a:ext cx="4432936" cy="1601798"/>
            <a:chOff x="87743" y="1080249"/>
            <a:chExt cx="4432936" cy="1606658"/>
          </a:xfrm>
          <a:solidFill>
            <a:schemeClr val="bg2"/>
          </a:solidFill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080249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7" name="object 7"/>
            <p:cNvSpPr/>
            <p:nvPr/>
          </p:nvSpPr>
          <p:spPr>
            <a:xfrm>
              <a:off x="138545" y="1080249"/>
              <a:ext cx="4381766" cy="1606658"/>
            </a:xfrm>
            <a:custGeom>
              <a:avLst/>
              <a:gdLst/>
              <a:ahLst/>
              <a:cxnLst/>
              <a:rect l="l" t="t" r="r" b="b"/>
              <a:pathLst>
                <a:path w="4432935" h="1735455">
                  <a:moveTo>
                    <a:pt x="4432567" y="0"/>
                  </a:moveTo>
                  <a:lnTo>
                    <a:pt x="0" y="0"/>
                  </a:lnTo>
                  <a:lnTo>
                    <a:pt x="0" y="1735157"/>
                  </a:lnTo>
                  <a:lnTo>
                    <a:pt x="4432567" y="1735157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124510"/>
              <a:ext cx="4432936" cy="1511300"/>
            </a:xfrm>
            <a:custGeom>
              <a:avLst/>
              <a:gdLst/>
              <a:ahLst/>
              <a:cxnLst/>
              <a:rect l="l" t="t" r="r" b="b"/>
              <a:pathLst>
                <a:path w="4432935" h="1511300">
                  <a:moveTo>
                    <a:pt x="4432567" y="0"/>
                  </a:moveTo>
                  <a:lnTo>
                    <a:pt x="0" y="0"/>
                  </a:lnTo>
                  <a:lnTo>
                    <a:pt x="0" y="1460498"/>
                  </a:lnTo>
                  <a:lnTo>
                    <a:pt x="4008" y="1480223"/>
                  </a:lnTo>
                  <a:lnTo>
                    <a:pt x="14922" y="1496376"/>
                  </a:lnTo>
                  <a:lnTo>
                    <a:pt x="31075" y="1507290"/>
                  </a:lnTo>
                  <a:lnTo>
                    <a:pt x="50800" y="1511299"/>
                  </a:lnTo>
                  <a:lnTo>
                    <a:pt x="4381766" y="1511299"/>
                  </a:lnTo>
                  <a:lnTo>
                    <a:pt x="4401491" y="1507290"/>
                  </a:lnTo>
                  <a:lnTo>
                    <a:pt x="4417644" y="1496376"/>
                  </a:lnTo>
                  <a:lnTo>
                    <a:pt x="4428558" y="1480223"/>
                  </a:lnTo>
                  <a:lnTo>
                    <a:pt x="4432567" y="1460498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89" y="1178255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89" y="1560360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1089" y="1942465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089" y="2324570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13" name="object 13"/>
          <p:cNvSpPr txBox="1"/>
          <p:nvPr/>
        </p:nvSpPr>
        <p:spPr>
          <a:xfrm>
            <a:off x="402932" y="1094802"/>
            <a:ext cx="407289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75310">
              <a:lnSpc>
                <a:spcPct val="102600"/>
              </a:lnSpc>
              <a:spcBef>
                <a:spcPts val="55"/>
              </a:spcBef>
            </a:pPr>
            <a:r>
              <a:rPr sz="1100" spc="-150" dirty="0">
                <a:latin typeface="Arial Black"/>
                <a:cs typeface="Arial Black"/>
              </a:rPr>
              <a:t>Advanced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ML</a:t>
            </a:r>
            <a:r>
              <a:rPr sz="1100" spc="-60" dirty="0">
                <a:latin typeface="Arial Black"/>
                <a:cs typeface="Arial Black"/>
              </a:rPr>
              <a:t> </a:t>
            </a:r>
            <a:r>
              <a:rPr sz="1100" spc="-100" dirty="0">
                <a:latin typeface="Arial Black"/>
                <a:cs typeface="Arial Black"/>
              </a:rPr>
              <a:t>Models</a:t>
            </a:r>
            <a:r>
              <a:rPr sz="1100" spc="-10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Incorporated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XGBoost</a:t>
            </a:r>
            <a:r>
              <a:rPr sz="1100" spc="-20" dirty="0">
                <a:latin typeface="Tahoma"/>
                <a:cs typeface="Tahoma"/>
              </a:rPr>
              <a:t> for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superior </a:t>
            </a:r>
            <a:r>
              <a:rPr sz="1100" spc="-50" dirty="0">
                <a:latin typeface="Tahoma"/>
                <a:cs typeface="Tahoma"/>
              </a:rPr>
              <a:t>performance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over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traditional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models.</a:t>
            </a:r>
            <a:endParaRPr sz="1100" dirty="0">
              <a:latin typeface="Tahoma"/>
              <a:cs typeface="Tahoma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14" dirty="0">
                <a:latin typeface="Arial Black"/>
                <a:cs typeface="Arial Black"/>
              </a:rPr>
              <a:t>Explainability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Integrated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SHAP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(SHapley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Additive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exPlanations)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importance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analysis.</a:t>
            </a:r>
            <a:endParaRPr sz="1100" dirty="0">
              <a:latin typeface="Tahoma"/>
              <a:cs typeface="Tahoma"/>
            </a:endParaRPr>
          </a:p>
          <a:p>
            <a:pPr marL="12700" marR="221615">
              <a:lnSpc>
                <a:spcPct val="102699"/>
              </a:lnSpc>
              <a:spcBef>
                <a:spcPts val="300"/>
              </a:spcBef>
            </a:pPr>
            <a:r>
              <a:rPr sz="1100" spc="-125" dirty="0">
                <a:latin typeface="Arial Black"/>
                <a:cs typeface="Arial Black"/>
              </a:rPr>
              <a:t>Interactive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14" dirty="0">
                <a:latin typeface="Arial Black"/>
                <a:cs typeface="Arial Black"/>
              </a:rPr>
              <a:t>Interface</a:t>
            </a:r>
            <a:r>
              <a:rPr sz="1100" spc="-114" dirty="0">
                <a:latin typeface="Tahoma"/>
                <a:cs typeface="Tahoma"/>
              </a:rPr>
              <a:t>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Built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Streamlit </a:t>
            </a:r>
            <a:r>
              <a:rPr sz="1100" spc="-80" dirty="0">
                <a:latin typeface="Tahoma"/>
                <a:cs typeface="Tahoma"/>
              </a:rPr>
              <a:t>web</a:t>
            </a:r>
            <a:r>
              <a:rPr sz="1100" spc="-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app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user-</a:t>
            </a:r>
            <a:r>
              <a:rPr sz="1100" spc="-30" dirty="0">
                <a:latin typeface="Tahoma"/>
                <a:cs typeface="Tahoma"/>
              </a:rPr>
              <a:t>friendly </a:t>
            </a:r>
            <a:r>
              <a:rPr sz="1100" spc="-10" dirty="0">
                <a:latin typeface="Tahoma"/>
                <a:cs typeface="Tahoma"/>
              </a:rPr>
              <a:t>predictions.</a:t>
            </a:r>
            <a:endParaRPr sz="1100" dirty="0">
              <a:latin typeface="Tahoma"/>
              <a:cs typeface="Tahoma"/>
            </a:endParaRPr>
          </a:p>
          <a:p>
            <a:pPr marL="12700" marR="43180">
              <a:lnSpc>
                <a:spcPct val="102600"/>
              </a:lnSpc>
              <a:spcBef>
                <a:spcPts val="295"/>
              </a:spcBef>
            </a:pPr>
            <a:r>
              <a:rPr sz="1100" spc="-100" dirty="0">
                <a:latin typeface="Arial Black"/>
                <a:cs typeface="Arial Black"/>
              </a:rPr>
              <a:t>Model</a:t>
            </a:r>
            <a:r>
              <a:rPr sz="1100" spc="5" dirty="0">
                <a:latin typeface="Arial Black"/>
                <a:cs typeface="Arial Black"/>
              </a:rPr>
              <a:t> </a:t>
            </a:r>
            <a:r>
              <a:rPr sz="1100" spc="-135" dirty="0">
                <a:latin typeface="Arial Black"/>
                <a:cs typeface="Arial Black"/>
              </a:rPr>
              <a:t>Persistence</a:t>
            </a:r>
            <a:r>
              <a:rPr sz="1100" spc="-135" dirty="0">
                <a:latin typeface="Tahoma"/>
                <a:cs typeface="Tahoma"/>
              </a:rPr>
              <a:t>: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Saved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trained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models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encoders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using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joblib </a:t>
            </a:r>
            <a:r>
              <a:rPr sz="1100" spc="-20" dirty="0">
                <a:latin typeface="Tahoma"/>
                <a:cs typeface="Tahoma"/>
              </a:rPr>
              <a:t>for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seamless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deployment.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7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Results</a:t>
            </a:r>
            <a:r>
              <a:rPr spc="-15" dirty="0"/>
              <a:t> </a:t>
            </a:r>
            <a:r>
              <a:rPr spc="120" dirty="0"/>
              <a:t>&amp;</a:t>
            </a:r>
            <a:r>
              <a:rPr spc="-20" dirty="0"/>
              <a:t> </a:t>
            </a:r>
            <a:r>
              <a:rPr spc="-25" dirty="0"/>
              <a:t>Evaluation</a:t>
            </a:r>
          </a:p>
        </p:txBody>
      </p:sp>
      <p:sp>
        <p:nvSpPr>
          <p:cNvPr id="3" name="object 3"/>
          <p:cNvSpPr/>
          <p:nvPr/>
        </p:nvSpPr>
        <p:spPr>
          <a:xfrm>
            <a:off x="87743" y="897953"/>
            <a:ext cx="4432935" cy="187960"/>
          </a:xfrm>
          <a:custGeom>
            <a:avLst/>
            <a:gdLst/>
            <a:ahLst/>
            <a:cxnLst/>
            <a:rect l="l" t="t" r="r" b="b"/>
            <a:pathLst>
              <a:path w="4432935" h="187959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19"/>
                </a:lnTo>
                <a:lnTo>
                  <a:pt x="4432567" y="187819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8544" y="866275"/>
            <a:ext cx="127762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60" dirty="0">
                <a:solidFill>
                  <a:srgbClr val="FFFFFF"/>
                </a:solidFill>
                <a:latin typeface="Tahoma"/>
                <a:cs typeface="Tahoma"/>
              </a:rPr>
              <a:t>Performance</a:t>
            </a:r>
            <a:r>
              <a:rPr sz="12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Tahoma"/>
                <a:cs typeface="Tahoma"/>
              </a:rPr>
              <a:t>Metrics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7743" y="1073111"/>
            <a:ext cx="4432935" cy="848234"/>
            <a:chOff x="87743" y="1073111"/>
            <a:chExt cx="4432935" cy="848234"/>
          </a:xfrm>
          <a:solidFill>
            <a:schemeClr val="bg2"/>
          </a:solidFill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073111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7" name="object 7"/>
            <p:cNvSpPr/>
            <p:nvPr/>
          </p:nvSpPr>
          <p:spPr>
            <a:xfrm>
              <a:off x="95300" y="1073111"/>
              <a:ext cx="4425011" cy="848234"/>
            </a:xfrm>
            <a:custGeom>
              <a:avLst/>
              <a:gdLst/>
              <a:ahLst/>
              <a:cxnLst/>
              <a:rect l="l" t="t" r="r" b="b"/>
              <a:pathLst>
                <a:path w="4432935" h="966469">
                  <a:moveTo>
                    <a:pt x="4432567" y="0"/>
                  </a:moveTo>
                  <a:lnTo>
                    <a:pt x="0" y="0"/>
                  </a:lnTo>
                  <a:lnTo>
                    <a:pt x="0" y="966215"/>
                  </a:lnTo>
                  <a:lnTo>
                    <a:pt x="4432567" y="966215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743" y="1117391"/>
              <a:ext cx="4432935" cy="753110"/>
            </a:xfrm>
            <a:custGeom>
              <a:avLst/>
              <a:gdLst/>
              <a:ahLst/>
              <a:cxnLst/>
              <a:rect l="l" t="t" r="r" b="b"/>
              <a:pathLst>
                <a:path w="4432935" h="753110">
                  <a:moveTo>
                    <a:pt x="4432567" y="0"/>
                  </a:moveTo>
                  <a:lnTo>
                    <a:pt x="0" y="0"/>
                  </a:lnTo>
                  <a:lnTo>
                    <a:pt x="0" y="702099"/>
                  </a:lnTo>
                  <a:lnTo>
                    <a:pt x="4008" y="721824"/>
                  </a:lnTo>
                  <a:lnTo>
                    <a:pt x="14922" y="737977"/>
                  </a:lnTo>
                  <a:lnTo>
                    <a:pt x="31075" y="748891"/>
                  </a:lnTo>
                  <a:lnTo>
                    <a:pt x="50800" y="752900"/>
                  </a:lnTo>
                  <a:lnTo>
                    <a:pt x="4381766" y="752900"/>
                  </a:lnTo>
                  <a:lnTo>
                    <a:pt x="4401491" y="748891"/>
                  </a:lnTo>
                  <a:lnTo>
                    <a:pt x="4417644" y="737977"/>
                  </a:lnTo>
                  <a:lnTo>
                    <a:pt x="4428558" y="721824"/>
                  </a:lnTo>
                  <a:lnTo>
                    <a:pt x="4432567" y="702099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1089" y="1176947"/>
              <a:ext cx="65265" cy="65265"/>
            </a:xfrm>
            <a:prstGeom prst="rect">
              <a:avLst/>
            </a:prstGeom>
            <a:grpFill/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1089" y="1559052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11" name="object 11"/>
          <p:cNvSpPr/>
          <p:nvPr/>
        </p:nvSpPr>
        <p:spPr>
          <a:xfrm>
            <a:off x="87743" y="2022220"/>
            <a:ext cx="4432935" cy="198755"/>
          </a:xfrm>
          <a:custGeom>
            <a:avLst/>
            <a:gdLst/>
            <a:ahLst/>
            <a:cxnLst/>
            <a:rect l="l" t="t" r="r" b="b"/>
            <a:pathLst>
              <a:path w="4432935" h="198755">
                <a:moveTo>
                  <a:pt x="4381766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3"/>
                </a:lnTo>
                <a:lnTo>
                  <a:pt x="4432567" y="198363"/>
                </a:lnTo>
                <a:lnTo>
                  <a:pt x="4432567" y="50800"/>
                </a:lnTo>
                <a:lnTo>
                  <a:pt x="4428558" y="31075"/>
                </a:lnTo>
                <a:lnTo>
                  <a:pt x="4417644" y="14922"/>
                </a:lnTo>
                <a:lnTo>
                  <a:pt x="4401491" y="4008"/>
                </a:lnTo>
                <a:lnTo>
                  <a:pt x="4381766" y="0"/>
                </a:lnTo>
                <a:close/>
              </a:path>
            </a:pathLst>
          </a:custGeom>
          <a:solidFill>
            <a:srgbClr val="2626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8544" y="1990543"/>
            <a:ext cx="819150" cy="22225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80"/>
              </a:spcBef>
            </a:pPr>
            <a:r>
              <a:rPr sz="1200" spc="-45" dirty="0">
                <a:solidFill>
                  <a:srgbClr val="FFFFFF"/>
                </a:solidFill>
                <a:latin typeface="Tahoma"/>
                <a:cs typeface="Tahoma"/>
              </a:rPr>
              <a:t>Explainability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86797" y="2238185"/>
            <a:ext cx="4433514" cy="443577"/>
            <a:chOff x="86786" y="2079147"/>
            <a:chExt cx="4484693" cy="602615"/>
          </a:xfrm>
          <a:solidFill>
            <a:schemeClr val="bg2"/>
          </a:solidFill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7743" y="2207920"/>
              <a:ext cx="4432567" cy="50609"/>
            </a:xfrm>
            <a:prstGeom prst="rect">
              <a:avLst/>
            </a:prstGeom>
            <a:grpFill/>
          </p:spPr>
        </p:pic>
        <p:sp>
          <p:nvSpPr>
            <p:cNvPr id="15" name="object 15"/>
            <p:cNvSpPr/>
            <p:nvPr/>
          </p:nvSpPr>
          <p:spPr>
            <a:xfrm>
              <a:off x="138544" y="2079147"/>
              <a:ext cx="4432935" cy="602615"/>
            </a:xfrm>
            <a:custGeom>
              <a:avLst/>
              <a:gdLst/>
              <a:ahLst/>
              <a:cxnLst/>
              <a:rect l="l" t="t" r="r" b="b"/>
              <a:pathLst>
                <a:path w="4432935" h="602614">
                  <a:moveTo>
                    <a:pt x="4432567" y="0"/>
                  </a:moveTo>
                  <a:lnTo>
                    <a:pt x="0" y="0"/>
                  </a:lnTo>
                  <a:lnTo>
                    <a:pt x="0" y="602344"/>
                  </a:lnTo>
                  <a:lnTo>
                    <a:pt x="4432567" y="602344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786" y="2252205"/>
              <a:ext cx="4433893" cy="379095"/>
            </a:xfrm>
            <a:custGeom>
              <a:avLst/>
              <a:gdLst/>
              <a:ahLst/>
              <a:cxnLst/>
              <a:rect l="l" t="t" r="r" b="b"/>
              <a:pathLst>
                <a:path w="4432935" h="379094">
                  <a:moveTo>
                    <a:pt x="4432567" y="0"/>
                  </a:moveTo>
                  <a:lnTo>
                    <a:pt x="0" y="0"/>
                  </a:lnTo>
                  <a:lnTo>
                    <a:pt x="0" y="327685"/>
                  </a:lnTo>
                  <a:lnTo>
                    <a:pt x="4008" y="347409"/>
                  </a:lnTo>
                  <a:lnTo>
                    <a:pt x="14922" y="363562"/>
                  </a:lnTo>
                  <a:lnTo>
                    <a:pt x="31075" y="374476"/>
                  </a:lnTo>
                  <a:lnTo>
                    <a:pt x="50800" y="378485"/>
                  </a:lnTo>
                  <a:lnTo>
                    <a:pt x="4381766" y="378485"/>
                  </a:lnTo>
                  <a:lnTo>
                    <a:pt x="4401491" y="374476"/>
                  </a:lnTo>
                  <a:lnTo>
                    <a:pt x="4417644" y="363562"/>
                  </a:lnTo>
                  <a:lnTo>
                    <a:pt x="4428558" y="347409"/>
                  </a:lnTo>
                  <a:lnTo>
                    <a:pt x="4432567" y="327685"/>
                  </a:lnTo>
                  <a:lnTo>
                    <a:pt x="443256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1089" y="2311755"/>
              <a:ext cx="65265" cy="65265"/>
            </a:xfrm>
            <a:prstGeom prst="rect">
              <a:avLst/>
            </a:prstGeom>
            <a:grpFill/>
          </p:spPr>
        </p:pic>
      </p:grpSp>
      <p:sp>
        <p:nvSpPr>
          <p:cNvPr id="18" name="object 18"/>
          <p:cNvSpPr txBox="1"/>
          <p:nvPr/>
        </p:nvSpPr>
        <p:spPr>
          <a:xfrm>
            <a:off x="95300" y="1093494"/>
            <a:ext cx="4476179" cy="14986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76860" marR="295275">
              <a:lnSpc>
                <a:spcPct val="102699"/>
              </a:lnSpc>
              <a:spcBef>
                <a:spcPts val="55"/>
              </a:spcBef>
            </a:pPr>
            <a:r>
              <a:rPr sz="1100" spc="-140" dirty="0">
                <a:latin typeface="Arial Black"/>
                <a:cs typeface="Arial Black"/>
              </a:rPr>
              <a:t>Accuracy</a:t>
            </a:r>
            <a:r>
              <a:rPr sz="1100" spc="-140" dirty="0">
                <a:latin typeface="Tahoma"/>
                <a:cs typeface="Tahoma"/>
              </a:rPr>
              <a:t>: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Best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model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XGBoost)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achieved</a:t>
            </a:r>
            <a:r>
              <a:rPr sz="1100" spc="-25" dirty="0">
                <a:latin typeface="Tahoma"/>
                <a:cs typeface="Tahoma"/>
              </a:rPr>
              <a:t> high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accuracy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on </a:t>
            </a:r>
            <a:r>
              <a:rPr sz="1100" spc="-10" dirty="0">
                <a:latin typeface="Tahoma"/>
                <a:cs typeface="Tahoma"/>
              </a:rPr>
              <a:t>test</a:t>
            </a:r>
            <a:r>
              <a:rPr sz="1100" spc="-5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set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(specific</a:t>
            </a:r>
            <a:r>
              <a:rPr sz="1100" spc="-40" dirty="0">
                <a:latin typeface="Tahoma"/>
                <a:cs typeface="Tahoma"/>
              </a:rPr>
              <a:t> value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depends</a:t>
            </a:r>
            <a:r>
              <a:rPr sz="1100" spc="-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on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training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output).</a:t>
            </a:r>
            <a:endParaRPr sz="1100" dirty="0">
              <a:latin typeface="Tahoma"/>
              <a:cs typeface="Tahoma"/>
            </a:endParaRPr>
          </a:p>
          <a:p>
            <a:pPr marL="276860" marR="321945">
              <a:lnSpc>
                <a:spcPct val="102600"/>
              </a:lnSpc>
              <a:spcBef>
                <a:spcPts val="300"/>
              </a:spcBef>
            </a:pPr>
            <a:r>
              <a:rPr sz="1100" spc="-130" dirty="0">
                <a:latin typeface="Arial Black"/>
                <a:cs typeface="Arial Black"/>
              </a:rPr>
              <a:t>Classification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Report</a:t>
            </a:r>
            <a:r>
              <a:rPr sz="1100" spc="-95" dirty="0">
                <a:latin typeface="Tahoma"/>
                <a:cs typeface="Tahoma"/>
              </a:rPr>
              <a:t>: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Includes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precision,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recall,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and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F1-</a:t>
            </a:r>
            <a:r>
              <a:rPr sz="1100" spc="-50" dirty="0">
                <a:latin typeface="Tahoma"/>
                <a:cs typeface="Tahoma"/>
              </a:rPr>
              <a:t>score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for </a:t>
            </a:r>
            <a:r>
              <a:rPr sz="1100" spc="-10" dirty="0">
                <a:latin typeface="Tahoma"/>
                <a:cs typeface="Tahoma"/>
              </a:rPr>
              <a:t>both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salary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classes.</a:t>
            </a: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1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1100" dirty="0">
              <a:latin typeface="Tahoma"/>
              <a:cs typeface="Tahoma"/>
            </a:endParaRPr>
          </a:p>
          <a:p>
            <a:pPr marL="276860" marR="119380">
              <a:lnSpc>
                <a:spcPct val="102699"/>
              </a:lnSpc>
            </a:pPr>
            <a:r>
              <a:rPr sz="1100" dirty="0">
                <a:latin typeface="Tahoma"/>
                <a:cs typeface="Tahoma"/>
              </a:rPr>
              <a:t>SHAP </a:t>
            </a:r>
            <a:r>
              <a:rPr sz="1100" spc="-65" dirty="0">
                <a:latin typeface="Tahoma"/>
                <a:cs typeface="Tahoma"/>
              </a:rPr>
              <a:t>summary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plots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highlight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feature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contributions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(e.g.,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age,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hours </a:t>
            </a:r>
            <a:r>
              <a:rPr sz="1100" spc="-25" dirty="0">
                <a:latin typeface="Tahoma"/>
                <a:cs typeface="Tahoma"/>
              </a:rPr>
              <a:t>per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week)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predictions.</a:t>
            </a:r>
            <a:endParaRPr sz="1100" dirty="0">
              <a:latin typeface="Tahoma"/>
              <a:cs typeface="Tahoma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8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928"/>
            <a:ext cx="1012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Future</a:t>
            </a:r>
            <a:r>
              <a:rPr spc="-45" dirty="0"/>
              <a:t> </a:t>
            </a:r>
            <a:r>
              <a:rPr spc="-30" dirty="0"/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089" y="902614"/>
            <a:ext cx="65265" cy="6526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38125">
              <a:lnSpc>
                <a:spcPct val="102600"/>
              </a:lnSpc>
              <a:spcBef>
                <a:spcPts val="55"/>
              </a:spcBef>
            </a:pPr>
            <a:r>
              <a:rPr spc="-130" dirty="0">
                <a:latin typeface="Arial Black"/>
                <a:cs typeface="Arial Black"/>
              </a:rPr>
              <a:t>Deep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25" dirty="0">
                <a:latin typeface="Arial Black"/>
                <a:cs typeface="Arial Black"/>
              </a:rPr>
              <a:t>Learning</a:t>
            </a:r>
            <a:r>
              <a:rPr spc="-125" dirty="0"/>
              <a:t>:</a:t>
            </a:r>
            <a:r>
              <a:rPr spc="55" dirty="0"/>
              <a:t> </a:t>
            </a:r>
            <a:r>
              <a:rPr spc="-30" dirty="0"/>
              <a:t>Explore</a:t>
            </a:r>
            <a:r>
              <a:rPr spc="-15" dirty="0"/>
              <a:t> </a:t>
            </a:r>
            <a:r>
              <a:rPr spc="-40" dirty="0"/>
              <a:t>neural</a:t>
            </a:r>
            <a:r>
              <a:rPr spc="-20" dirty="0"/>
              <a:t> </a:t>
            </a:r>
            <a:r>
              <a:rPr spc="-50" dirty="0"/>
              <a:t>networks</a:t>
            </a:r>
            <a:r>
              <a:rPr spc="-20" dirty="0"/>
              <a:t> for potentially</a:t>
            </a:r>
            <a:r>
              <a:rPr spc="-10" dirty="0"/>
              <a:t> </a:t>
            </a:r>
            <a:r>
              <a:rPr spc="-40" dirty="0"/>
              <a:t>improved </a:t>
            </a:r>
            <a:r>
              <a:rPr spc="-10" dirty="0"/>
              <a:t>accuracy.</a:t>
            </a:r>
          </a:p>
          <a:p>
            <a:pPr marL="12700" marR="92710">
              <a:lnSpc>
                <a:spcPct val="102600"/>
              </a:lnSpc>
              <a:spcBef>
                <a:spcPts val="300"/>
              </a:spcBef>
            </a:pPr>
            <a:r>
              <a:rPr spc="-120" dirty="0">
                <a:latin typeface="Arial Black"/>
                <a:cs typeface="Arial Black"/>
              </a:rPr>
              <a:t>Additional</a:t>
            </a:r>
            <a:r>
              <a:rPr spc="25" dirty="0">
                <a:latin typeface="Arial Black"/>
                <a:cs typeface="Arial Black"/>
              </a:rPr>
              <a:t> </a:t>
            </a:r>
            <a:r>
              <a:rPr spc="-114" dirty="0">
                <a:latin typeface="Arial Black"/>
                <a:cs typeface="Arial Black"/>
              </a:rPr>
              <a:t>Datasets</a:t>
            </a:r>
            <a:r>
              <a:rPr spc="-114" dirty="0"/>
              <a:t>:</a:t>
            </a:r>
            <a:r>
              <a:rPr spc="85" dirty="0"/>
              <a:t> </a:t>
            </a:r>
            <a:r>
              <a:rPr spc="-50" dirty="0"/>
              <a:t>Incorporate</a:t>
            </a:r>
            <a:r>
              <a:rPr spc="-10" dirty="0"/>
              <a:t> </a:t>
            </a:r>
            <a:r>
              <a:rPr spc="-60" dirty="0"/>
              <a:t>more</a:t>
            </a:r>
            <a:r>
              <a:rPr spc="-5" dirty="0"/>
              <a:t> </a:t>
            </a:r>
            <a:r>
              <a:rPr spc="-55" dirty="0"/>
              <a:t>diverse</a:t>
            </a:r>
            <a:r>
              <a:rPr spc="-5" dirty="0"/>
              <a:t> </a:t>
            </a:r>
            <a:r>
              <a:rPr spc="-35" dirty="0"/>
              <a:t>datasets</a:t>
            </a:r>
            <a:r>
              <a:rPr spc="-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40" dirty="0"/>
              <a:t>enhance </a:t>
            </a:r>
            <a:r>
              <a:rPr spc="-10" dirty="0"/>
              <a:t>generalizability.</a:t>
            </a:r>
          </a:p>
          <a:p>
            <a:pPr marL="12700" marR="5080">
              <a:lnSpc>
                <a:spcPct val="102699"/>
              </a:lnSpc>
              <a:spcBef>
                <a:spcPts val="300"/>
              </a:spcBef>
            </a:pPr>
            <a:r>
              <a:rPr spc="-100" dirty="0">
                <a:latin typeface="Arial Black"/>
                <a:cs typeface="Arial Black"/>
              </a:rPr>
              <a:t>Real-</a:t>
            </a:r>
            <a:r>
              <a:rPr spc="-114" dirty="0">
                <a:latin typeface="Arial Black"/>
                <a:cs typeface="Arial Black"/>
              </a:rPr>
              <a:t>Time</a:t>
            </a:r>
            <a:r>
              <a:rPr spc="10" dirty="0">
                <a:latin typeface="Arial Black"/>
                <a:cs typeface="Arial Black"/>
              </a:rPr>
              <a:t> </a:t>
            </a:r>
            <a:r>
              <a:rPr spc="-110" dirty="0">
                <a:latin typeface="Arial Black"/>
                <a:cs typeface="Arial Black"/>
              </a:rPr>
              <a:t>Deployment</a:t>
            </a:r>
            <a:r>
              <a:rPr spc="-110" dirty="0"/>
              <a:t>:</a:t>
            </a:r>
            <a:r>
              <a:rPr spc="55" dirty="0"/>
              <a:t> </a:t>
            </a:r>
            <a:r>
              <a:rPr spc="-35" dirty="0"/>
              <a:t>Deploy</a:t>
            </a:r>
            <a:r>
              <a:rPr spc="-30" dirty="0"/>
              <a:t> </a:t>
            </a:r>
            <a:r>
              <a:rPr spc="-20" dirty="0"/>
              <a:t>the</a:t>
            </a:r>
            <a:r>
              <a:rPr spc="-30" dirty="0"/>
              <a:t> </a:t>
            </a:r>
            <a:r>
              <a:rPr spc="-45" dirty="0"/>
              <a:t>model</a:t>
            </a:r>
            <a:r>
              <a:rPr spc="-30" dirty="0"/>
              <a:t> </a:t>
            </a:r>
            <a:r>
              <a:rPr spc="-40" dirty="0"/>
              <a:t>as</a:t>
            </a:r>
            <a:r>
              <a:rPr spc="-30" dirty="0"/>
              <a:t> an </a:t>
            </a:r>
            <a:r>
              <a:rPr dirty="0"/>
              <a:t>API</a:t>
            </a:r>
            <a:r>
              <a:rPr spc="-30" dirty="0"/>
              <a:t> </a:t>
            </a:r>
            <a:r>
              <a:rPr spc="-25" dirty="0"/>
              <a:t>for</a:t>
            </a:r>
            <a:r>
              <a:rPr spc="-30" dirty="0"/>
              <a:t> </a:t>
            </a:r>
            <a:r>
              <a:rPr spc="-25" dirty="0"/>
              <a:t>integration </a:t>
            </a:r>
            <a:r>
              <a:rPr dirty="0"/>
              <a:t>with</a:t>
            </a:r>
            <a:r>
              <a:rPr spc="-20" dirty="0"/>
              <a:t> </a:t>
            </a:r>
            <a:r>
              <a:rPr dirty="0"/>
              <a:t>HR</a:t>
            </a:r>
            <a:r>
              <a:rPr spc="-15" dirty="0"/>
              <a:t> </a:t>
            </a:r>
            <a:r>
              <a:rPr spc="-50" dirty="0"/>
              <a:t>systems</a:t>
            </a:r>
            <a:r>
              <a:rPr spc="-10" dirty="0"/>
              <a:t> </a:t>
            </a:r>
            <a:r>
              <a:rPr spc="-60" dirty="0"/>
              <a:t>(see</a:t>
            </a:r>
            <a:r>
              <a:rPr spc="-10" dirty="0"/>
              <a:t> </a:t>
            </a:r>
            <a:r>
              <a:rPr spc="70" dirty="0">
                <a:latin typeface="Georgia"/>
                <a:cs typeface="Georgia"/>
                <a:hlinkClick r:id="rId3"/>
              </a:rPr>
              <a:t>https://x.ai/api</a:t>
            </a:r>
            <a:r>
              <a:rPr spc="70" dirty="0"/>
              <a:t>).</a:t>
            </a:r>
          </a:p>
          <a:p>
            <a:pPr marL="12700" marR="132080">
              <a:lnSpc>
                <a:spcPct val="102600"/>
              </a:lnSpc>
              <a:spcBef>
                <a:spcPts val="295"/>
              </a:spcBef>
            </a:pPr>
            <a:r>
              <a:rPr spc="-155" dirty="0">
                <a:latin typeface="Arial Black"/>
                <a:cs typeface="Arial Black"/>
              </a:rPr>
              <a:t>Enhanced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14" dirty="0">
                <a:latin typeface="Arial Black"/>
                <a:cs typeface="Arial Black"/>
              </a:rPr>
              <a:t>Explainability</a:t>
            </a:r>
            <a:r>
              <a:rPr spc="-114" dirty="0"/>
              <a:t>:</a:t>
            </a:r>
            <a:r>
              <a:rPr spc="135" dirty="0"/>
              <a:t> </a:t>
            </a:r>
            <a:r>
              <a:rPr dirty="0"/>
              <a:t>Add</a:t>
            </a:r>
            <a:r>
              <a:rPr spc="15" dirty="0"/>
              <a:t> </a:t>
            </a:r>
            <a:r>
              <a:rPr spc="-40" dirty="0"/>
              <a:t>real-</a:t>
            </a:r>
            <a:r>
              <a:rPr spc="-20" dirty="0"/>
              <a:t>time</a:t>
            </a:r>
            <a:r>
              <a:rPr spc="20" dirty="0"/>
              <a:t> </a:t>
            </a:r>
            <a:r>
              <a:rPr dirty="0"/>
              <a:t>SHAP</a:t>
            </a:r>
            <a:r>
              <a:rPr spc="15" dirty="0"/>
              <a:t> </a:t>
            </a:r>
            <a:r>
              <a:rPr spc="-40" dirty="0"/>
              <a:t>explanations</a:t>
            </a:r>
            <a:r>
              <a:rPr spc="15" dirty="0"/>
              <a:t> </a:t>
            </a:r>
            <a:r>
              <a:rPr dirty="0"/>
              <a:t>in</a:t>
            </a:r>
            <a:r>
              <a:rPr spc="20" dirty="0"/>
              <a:t> </a:t>
            </a:r>
            <a:r>
              <a:rPr spc="-25" dirty="0"/>
              <a:t>the </a:t>
            </a:r>
            <a:r>
              <a:rPr spc="-10" dirty="0"/>
              <a:t>Streamlit</a:t>
            </a:r>
            <a:r>
              <a:rPr spc="-70" dirty="0"/>
              <a:t> </a:t>
            </a:r>
            <a:r>
              <a:rPr spc="-20" dirty="0"/>
              <a:t>app.</a:t>
            </a:r>
          </a:p>
          <a:p>
            <a:pPr marL="12700" marR="20955">
              <a:lnSpc>
                <a:spcPct val="102600"/>
              </a:lnSpc>
              <a:spcBef>
                <a:spcPts val="300"/>
              </a:spcBef>
            </a:pPr>
            <a:r>
              <a:rPr spc="-135" dirty="0">
                <a:latin typeface="Arial Black"/>
                <a:cs typeface="Arial Black"/>
              </a:rPr>
              <a:t>Feature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40" dirty="0">
                <a:latin typeface="Arial Black"/>
                <a:cs typeface="Arial Black"/>
              </a:rPr>
              <a:t>Expansion</a:t>
            </a:r>
            <a:r>
              <a:rPr spc="-140" dirty="0"/>
              <a:t>:</a:t>
            </a:r>
            <a:r>
              <a:rPr spc="55" dirty="0"/>
              <a:t> </a:t>
            </a:r>
            <a:r>
              <a:rPr spc="-50" dirty="0"/>
              <a:t>Include</a:t>
            </a:r>
            <a:r>
              <a:rPr spc="-15" dirty="0"/>
              <a:t> </a:t>
            </a:r>
            <a:r>
              <a:rPr spc="-60" dirty="0"/>
              <a:t>more</a:t>
            </a:r>
            <a:r>
              <a:rPr spc="-10" dirty="0"/>
              <a:t> </a:t>
            </a:r>
            <a:r>
              <a:rPr spc="-45" dirty="0"/>
              <a:t>features</a:t>
            </a:r>
            <a:r>
              <a:rPr spc="-20" dirty="0"/>
              <a:t> </a:t>
            </a:r>
            <a:r>
              <a:rPr spc="-10" dirty="0"/>
              <a:t>like</a:t>
            </a:r>
            <a:r>
              <a:rPr spc="-15" dirty="0"/>
              <a:t> </a:t>
            </a:r>
            <a:r>
              <a:rPr spc="-70" dirty="0"/>
              <a:t>years</a:t>
            </a:r>
            <a:r>
              <a:rPr spc="-1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50" dirty="0"/>
              <a:t>experience</a:t>
            </a:r>
            <a:r>
              <a:rPr spc="-15" dirty="0"/>
              <a:t> </a:t>
            </a:r>
            <a:r>
              <a:rPr spc="-25" dirty="0"/>
              <a:t>or </a:t>
            </a:r>
            <a:r>
              <a:rPr spc="-30" dirty="0"/>
              <a:t>industry</a:t>
            </a:r>
            <a:r>
              <a:rPr spc="-20" dirty="0"/>
              <a:t> </a:t>
            </a:r>
            <a:r>
              <a:rPr spc="-10" dirty="0"/>
              <a:t>type.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089" y="1284719"/>
            <a:ext cx="65265" cy="6526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089" y="1666824"/>
            <a:ext cx="65265" cy="652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089" y="2048929"/>
            <a:ext cx="65265" cy="6526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089" y="2431046"/>
            <a:ext cx="65265" cy="6526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dirty="0"/>
              <a:t>9</a:t>
            </a:fld>
            <a:r>
              <a:rPr spc="-75" dirty="0"/>
              <a:t> </a:t>
            </a:r>
            <a:r>
              <a:rPr dirty="0"/>
              <a:t>/</a:t>
            </a:r>
            <a:r>
              <a:rPr spc="-70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615</Words>
  <Application>Microsoft Office PowerPoint</Application>
  <PresentationFormat>Custom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 Black</vt:lpstr>
      <vt:lpstr>Georgia</vt:lpstr>
      <vt:lpstr>Tahoma</vt:lpstr>
      <vt:lpstr>Trebuchet MS</vt:lpstr>
      <vt:lpstr>Office Theme</vt:lpstr>
      <vt:lpstr>PowerPoint Presentation</vt:lpstr>
      <vt:lpstr>Introduction</vt:lpstr>
      <vt:lpstr>Objective</vt:lpstr>
      <vt:lpstr>Dataset</vt:lpstr>
      <vt:lpstr>Data Preprocessing</vt:lpstr>
      <vt:lpstr>Model Selection</vt:lpstr>
      <vt:lpstr>AI Upgrade</vt:lpstr>
      <vt:lpstr>Results &amp; Evaluation</vt:lpstr>
      <vt:lpstr>Future Scope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Salary Prediction System</dc:title>
  <dc:creator>Your Name</dc:creator>
  <cp:lastModifiedBy>Salman S</cp:lastModifiedBy>
  <cp:revision>1</cp:revision>
  <dcterms:created xsi:type="dcterms:W3CDTF">2025-09-21T15:11:00Z</dcterms:created>
  <dcterms:modified xsi:type="dcterms:W3CDTF">2025-09-22T12:35:48Z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2025-09-21T00:00:00Z</vt:filetime>
  </property>
</Properties>
</file>