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3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9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1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1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3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2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9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39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4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9767" y="857482"/>
            <a:ext cx="794446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/>
          </a:p>
          <a:p>
            <a:pPr algn="ctr">
              <a:defRPr sz="2800" b="1"/>
            </a:pPr>
            <a:r>
              <a:rPr sz="3600" dirty="0"/>
              <a:t>A Heuristic-Based Tool for Authenticity Analysis of Social Media Comments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2891" y="308557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2000"/>
            </a:pPr>
            <a:r>
              <a:rPr dirty="0"/>
              <a:t>Comment Checker – Detecting Bots and Spam in Real-Time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5909" y="4104401"/>
            <a:ext cx="785597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000" dirty="0"/>
          </a:p>
          <a:p>
            <a:pPr algn="ctr">
              <a:defRPr sz="1400"/>
            </a:pPr>
            <a:r>
              <a:rPr sz="1600" dirty="0"/>
              <a:t>Presenter: Salman S</a:t>
            </a:r>
          </a:p>
          <a:p>
            <a:pPr algn="ctr">
              <a:defRPr sz="1400"/>
            </a:pPr>
            <a:r>
              <a:rPr sz="1600" dirty="0"/>
              <a:t>Affiliation: Department of Computer Science and Engineering, </a:t>
            </a:r>
            <a:endParaRPr lang="en-US" sz="1600" dirty="0"/>
          </a:p>
          <a:p>
            <a:pPr algn="ctr">
              <a:defRPr sz="1400"/>
            </a:pPr>
            <a:r>
              <a:rPr sz="1600" dirty="0"/>
              <a:t>C Abdul Hakeem College of Engineering and Technology, </a:t>
            </a:r>
            <a:endParaRPr lang="en-US" sz="1600" dirty="0"/>
          </a:p>
          <a:p>
            <a:pPr algn="ctr">
              <a:defRPr sz="1400"/>
            </a:pPr>
            <a:r>
              <a:rPr sz="1600" dirty="0" err="1"/>
              <a:t>Ranipet</a:t>
            </a:r>
            <a:r>
              <a:rPr sz="1600" dirty="0"/>
              <a:t> District, Tamil Nadu, India</a:t>
            </a:r>
          </a:p>
          <a:p>
            <a:pPr algn="ctr">
              <a:defRPr sz="1400"/>
            </a:pPr>
            <a:r>
              <a:rPr sz="1600" dirty="0"/>
              <a:t>Email: 21685.salman.cse@cahcet.edu.in</a:t>
            </a:r>
          </a:p>
          <a:p>
            <a:pPr algn="ctr">
              <a:defRPr sz="1400"/>
            </a:pPr>
            <a:r>
              <a:rPr sz="1600" dirty="0"/>
              <a:t>Date: </a:t>
            </a:r>
            <a:r>
              <a:rPr lang="en-US" sz="1600" dirty="0"/>
              <a:t>November</a:t>
            </a:r>
            <a:r>
              <a:rPr sz="1600" dirty="0"/>
              <a:t> </a:t>
            </a:r>
            <a:r>
              <a:rPr lang="en-US" sz="1600" dirty="0"/>
              <a:t>25</a:t>
            </a:r>
            <a:r>
              <a:rPr sz="1600" dirty="0"/>
              <a:t>, 202</a:t>
            </a:r>
            <a:r>
              <a:rPr lang="en-US" sz="1600" dirty="0"/>
              <a:t>4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pPr>
              <a:defRPr sz="1800"/>
            </a:pPr>
            <a:r>
              <a:t>Python 3 with libraries: requests, reportlab, langdetect, matplotlib.</a:t>
            </a:r>
          </a:p>
          <a:p>
            <a:pPr>
              <a:defRPr sz="1800"/>
            </a:pPr>
            <a:r>
              <a:t>Utilities: Platform detection, ID extraction.</a:t>
            </a:r>
          </a:p>
          <a:p>
            <a:pPr>
              <a:defRPr sz="1800"/>
            </a:pPr>
            <a:r>
              <a:t>Fetchers: Platform-specific (with demo fallbacks).</a:t>
            </a:r>
          </a:p>
          <a:p>
            <a:pPr>
              <a:defRPr sz="1800"/>
            </a:pPr>
            <a:r>
              <a:t>Analyzer: Score calculation and verdicts.</a:t>
            </a:r>
          </a:p>
          <a:p>
            <a:pPr>
              <a:defRPr sz="1800"/>
            </a:pPr>
            <a:r>
              <a:t>Visualization: Matplotlib pie charts.</a:t>
            </a:r>
          </a:p>
          <a:p>
            <a:pPr>
              <a:defRPr sz="1800"/>
            </a:pPr>
            <a:r>
              <a:t>Reporting: ReportLab PDF generation.</a:t>
            </a:r>
          </a:p>
          <a:p>
            <a:pPr>
              <a:defRPr sz="1800"/>
            </a:pPr>
            <a:r>
              <a:t>CLI: Interactive menu for URL/CSV input.</a:t>
            </a:r>
          </a:p>
          <a:p>
            <a:pPr>
              <a:defRPr sz="1800"/>
            </a:pPr>
            <a:r>
              <a:t>Caps at 200 comments for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pPr>
              <a:defRPr sz="1800"/>
            </a:pPr>
            <a:r>
              <a:t>Demo Dataset (50 comments): 60% real, 20% likely-real, 15% likely-fake, 5% fake. Time: ~5s.</a:t>
            </a:r>
          </a:p>
          <a:p>
            <a:pPr>
              <a:defRPr sz="1800"/>
            </a:pPr>
            <a:r>
              <a:t>Real YouTube (100 comments): 55% real, precision 0.80, recall 0.85.</a:t>
            </a:r>
          </a:p>
          <a:p>
            <a:pPr>
              <a:defRPr sz="1800"/>
            </a:pPr>
            <a:r>
              <a:t>CSV (100 mixed): ~87% accuracy.</a:t>
            </a:r>
          </a:p>
          <a:p>
            <a:pPr>
              <a:defRPr sz="1800"/>
            </a:pPr>
            <a:r>
              <a:t>Comparison: Outperforms keyword filters (~70%), close to ML (~90%) but lighter.</a:t>
            </a:r>
          </a:p>
          <a:p>
            <a:pPr>
              <a:defRPr sz="1800"/>
            </a:pPr>
            <a:r>
              <a:t>Visualization: Clear pie charts in PDFs.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Report Features: Header, pie chart, summary, detailed comments with scores/reasons.</a:t>
            </a:r>
          </a:p>
          <a:p>
            <a:pPr>
              <a:defRPr sz="1800"/>
            </a:pPr>
            <a:r>
              <a:t>Sample from LinkedIn Demo:</a:t>
            </a:r>
          </a:p>
          <a:p>
            <a:pPr>
              <a:defRPr sz="1800"/>
            </a:pPr>
            <a:r>
              <a:t>Total: 2 comments. Likely Real: 2.</a:t>
            </a:r>
          </a:p>
          <a:p>
            <a:pPr>
              <a:defRPr sz="1800"/>
            </a:pPr>
            <a:r>
              <a:t>NetworkBot: Likely-Real (40) – Bot keywords.</a:t>
            </a:r>
          </a:p>
          <a:p>
            <a:pPr>
              <a:defRPr sz="1800"/>
            </a:pPr>
            <a:r>
              <a:t>Professional1: Real (60) – No flags.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Strengths: Multi-platform, interpretable, accessible, efficient.</a:t>
            </a:r>
          </a:p>
          <a:p>
            <a:pPr>
              <a:defRPr sz="1800"/>
            </a:pPr>
            <a:r>
              <a:t>Limitations: Heuristic subjectivity, API restrictions, language bias.</a:t>
            </a:r>
          </a:p>
          <a:p>
            <a:pPr>
              <a:defRPr sz="1800"/>
            </a:pPr>
            <a:r>
              <a:t>Comparison: Ideal for small-scale vs. ML for large-scale.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Comment Checker: Open-source tool for comment authenticity.</a:t>
            </a:r>
          </a:p>
          <a:p>
            <a:pPr>
              <a:defRPr sz="1800"/>
            </a:pPr>
            <a:r>
              <a:t>Contributions: Heuristic scoring, multi-platform support, PDF reporting.</a:t>
            </a:r>
          </a:p>
          <a:p>
            <a:pPr>
              <a:defRPr sz="1800"/>
            </a:pPr>
            <a:r>
              <a:t>Enhances digital trust by combating misinformation.</a:t>
            </a:r>
          </a:p>
          <a:p>
            <a:pPr>
              <a:defRPr sz="1800"/>
            </a:pPr>
            <a:r>
              <a:t>GitHub Repo: [Add link if available].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Hybrid ML integration for better accuracy.</a:t>
            </a:r>
          </a:p>
          <a:p>
            <a:pPr>
              <a:defRPr sz="1800"/>
            </a:pPr>
            <a:r>
              <a:t>Full API support for X/LinkedIn.</a:t>
            </a:r>
          </a:p>
          <a:p>
            <a:pPr>
              <a:defRPr sz="1800"/>
            </a:pPr>
            <a:r>
              <a:t>GUI/web interface.</a:t>
            </a:r>
          </a:p>
          <a:p>
            <a:pPr>
              <a:defRPr sz="1800"/>
            </a:pPr>
            <a:r>
              <a:t>Large-scale testing on diverse datasets.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[1] Ferrara et al., “The rise of social bots,” CACM, 2016.</a:t>
            </a:r>
          </a:p>
          <a:p>
            <a:pPr>
              <a:defRPr sz="1800"/>
            </a:pPr>
            <a:r>
              <a:t>[2] Cresci et al., “The paradigm-shift of social spambots,” WWW, 2017.</a:t>
            </a:r>
          </a:p>
          <a:p>
            <a:pPr>
              <a:defRPr sz="1800"/>
            </a:pPr>
            <a:r>
              <a:t>[3] Varol et al., “Online human-bot interactions,” ICWSM, 2017.</a:t>
            </a:r>
          </a:p>
          <a:p>
            <a:pPr>
              <a:defRPr sz="1800"/>
            </a:pPr>
            <a:r>
              <a:t>... (Full list from your paper).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Questions?</a:t>
            </a:r>
          </a:p>
          <a:p>
            <a:pPr>
              <a:defRPr sz="1800"/>
            </a:pPr>
            <a:r>
              <a:t>Thank you for your attention!</a:t>
            </a:r>
          </a:p>
          <a:p>
            <a:pPr>
              <a:defRPr sz="1800"/>
            </a:pPr>
            <a:r>
              <a:t>Contact: 21685.salman.cse@cahcet.edu.in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  <a:p>
            <a:pPr>
              <a:defRPr sz="1800"/>
            </a:pPr>
            <a:r>
              <a:rPr sz="4800" dirty="0"/>
              <a:t>Introduction and Motivation</a:t>
            </a:r>
          </a:p>
          <a:p>
            <a:pPr>
              <a:defRPr sz="1800"/>
            </a:pPr>
            <a:r>
              <a:rPr sz="4800" dirty="0"/>
              <a:t>Problem Statement</a:t>
            </a:r>
          </a:p>
          <a:p>
            <a:pPr>
              <a:defRPr sz="1800"/>
            </a:pPr>
            <a:r>
              <a:rPr sz="4800" dirty="0"/>
              <a:t>Objectives</a:t>
            </a:r>
          </a:p>
          <a:p>
            <a:pPr>
              <a:defRPr sz="1800"/>
            </a:pPr>
            <a:r>
              <a:rPr sz="4800" dirty="0"/>
              <a:t>Related Work</a:t>
            </a:r>
          </a:p>
          <a:p>
            <a:pPr>
              <a:defRPr sz="1800"/>
            </a:pPr>
            <a:r>
              <a:rPr sz="4800" dirty="0"/>
              <a:t>Methodology</a:t>
            </a:r>
          </a:p>
          <a:p>
            <a:pPr>
              <a:defRPr sz="1800"/>
            </a:pPr>
            <a:r>
              <a:rPr sz="4800" dirty="0"/>
              <a:t>Implementation Details</a:t>
            </a:r>
          </a:p>
          <a:p>
            <a:pPr>
              <a:defRPr sz="1800"/>
            </a:pPr>
            <a:r>
              <a:rPr sz="4800" dirty="0"/>
              <a:t>Experimental Results</a:t>
            </a:r>
          </a:p>
          <a:p>
            <a:pPr>
              <a:defRPr sz="1800"/>
            </a:pPr>
            <a:r>
              <a:rPr sz="4800" dirty="0"/>
              <a:t>Discussion and Limitations</a:t>
            </a:r>
          </a:p>
          <a:p>
            <a:pPr>
              <a:defRPr sz="1800"/>
            </a:pPr>
            <a:r>
              <a:rPr sz="4800" dirty="0"/>
              <a:t>Conclusion and Future Work</a:t>
            </a:r>
          </a:p>
          <a:p>
            <a:pPr>
              <a:defRPr sz="1800"/>
            </a:pPr>
            <a:r>
              <a:rPr sz="4800" dirty="0"/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  <a:p>
            <a:pPr>
              <a:defRPr sz="1800"/>
            </a:pPr>
            <a:r>
              <a:rPr sz="7200" dirty="0"/>
              <a:t>Social media platforms shape public discourse, marketing, and engagement.</a:t>
            </a:r>
          </a:p>
          <a:p>
            <a:pPr>
              <a:defRPr sz="1800"/>
            </a:pPr>
            <a:r>
              <a:rPr sz="7200" dirty="0"/>
              <a:t>Rise of inauthentic comments: Bots and spam account for 15-20% of interactions [1].</a:t>
            </a:r>
          </a:p>
          <a:p>
            <a:pPr>
              <a:defRPr sz="1800"/>
            </a:pPr>
            <a:r>
              <a:rPr sz="7200" dirty="0"/>
              <a:t>Threats: Manipulates metrics, spreads misinformation, erodes trust.</a:t>
            </a:r>
          </a:p>
          <a:p>
            <a:pPr>
              <a:defRPr sz="1800"/>
            </a:pPr>
            <a:r>
              <a:rPr sz="7200" dirty="0"/>
              <a:t>Manual moderation is impractical due to volume.</a:t>
            </a:r>
          </a:p>
          <a:p>
            <a:pPr>
              <a:defRPr sz="1800"/>
            </a:pPr>
            <a:r>
              <a:rPr sz="7200" dirty="0"/>
              <a:t>Need for automated, lightweight tools.</a:t>
            </a:r>
          </a:p>
          <a:p>
            <a:pPr>
              <a:defRPr sz="1800"/>
            </a:pPr>
            <a:r>
              <a:rPr sz="7200" dirty="0"/>
              <a:t>Comment Checker: Python-based, heuristic-driven solution for multi-platform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Prevalence of bots/spam: Manipulate engagement, promote scams.</a:t>
            </a:r>
          </a:p>
          <a:p>
            <a:pPr>
              <a:defRPr sz="1800"/>
            </a:pPr>
            <a:r>
              <a:rPr dirty="0"/>
              <a:t>Existing ML tools require heavy resources and labeled data [2].</a:t>
            </a:r>
          </a:p>
          <a:p>
            <a:pPr>
              <a:defRPr sz="1800"/>
            </a:pPr>
            <a:r>
              <a:rPr dirty="0"/>
              <a:t>Gaps: Scarce open-source tools for comment-specific authenticity.</a:t>
            </a:r>
          </a:p>
          <a:p>
            <a:pPr>
              <a:defRPr sz="1800"/>
            </a:pPr>
            <a:r>
              <a:rPr dirty="0"/>
              <a:t>Proprietary systems lack transparency.</a:t>
            </a:r>
          </a:p>
          <a:p>
            <a:pPr>
              <a:defRPr sz="1800"/>
            </a:pPr>
            <a:r>
              <a:rPr dirty="0"/>
              <a:t>Challenge: Detect inauthentic comments efficiently in low-resource settings.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pPr>
              <a:defRPr sz="1800"/>
            </a:pPr>
            <a:r>
              <a:t>Documented rise of bots with implications for elections, brands, and trust [3].</a:t>
            </a:r>
          </a:p>
          <a:p>
            <a:pPr>
              <a:defRPr sz="1800"/>
            </a:pPr>
            <a:r>
              <a:t>Fills gap for educational, small-business, and research use.</a:t>
            </a:r>
          </a:p>
          <a:p>
            <a:pPr>
              <a:defRPr sz="1800"/>
            </a:pPr>
            <a:r>
              <a:t>Provides lightweight, interpretable alternative to ML-heavy systems.</a:t>
            </a:r>
          </a:p>
          <a:p>
            <a:pPr>
              <a:defRPr sz="1800"/>
            </a:pPr>
            <a:r>
              <a:t>Accessibility: Supports demo data and CSV without API keys.</a:t>
            </a:r>
          </a:p>
          <a:p>
            <a:pPr>
              <a:defRPr sz="1800"/>
            </a:pPr>
            <a:r>
              <a:t>Quote: 'Combating misinformation starts with authentic interactions.'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Develop multi-platform comment fetching with fallback mechanisms.</a:t>
            </a:r>
          </a:p>
          <a:p>
            <a:pPr>
              <a:defRPr sz="1800"/>
            </a:pPr>
            <a:r>
              <a:t>Implement heuristic rules for content and metadata analysis.</a:t>
            </a:r>
          </a:p>
          <a:p>
            <a:pPr>
              <a:defRPr sz="1800"/>
            </a:pPr>
            <a:r>
              <a:t>Generate automated PDF reports with visualizations.</a:t>
            </a:r>
          </a:p>
          <a:p>
            <a:pPr>
              <a:defRPr sz="1800"/>
            </a:pPr>
            <a:r>
              <a:t>Ensure accessibility via CSV inputs and demo modes.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pPr>
              <a:defRPr sz="1800"/>
            </a:pPr>
            <a:r>
              <a:t>Early studies: Behavioral features (e.g., posting frequency) [4].</a:t>
            </a:r>
          </a:p>
          <a:p>
            <a:pPr>
              <a:defRPr sz="1800"/>
            </a:pPr>
            <a:r>
              <a:t>ML tools: Botometer uses thousands of features, high accuracy but resource-intensive [3].</a:t>
            </a:r>
          </a:p>
          <a:p>
            <a:pPr>
              <a:defRPr sz="1800"/>
            </a:pPr>
            <a:r>
              <a:t>Heuristic methods: Effective for spam via patterns (e.g., URLs, keywords) [5].</a:t>
            </a:r>
          </a:p>
          <a:p>
            <a:pPr>
              <a:defRPr sz="1800"/>
            </a:pPr>
            <a:r>
              <a:t>Language detection: Langdetect for anomalies [6].</a:t>
            </a:r>
          </a:p>
          <a:p>
            <a:pPr>
              <a:defRPr sz="1800"/>
            </a:pPr>
            <a:r>
              <a:t>Gaps: Limited comment-specific tools; APIs for fetching but no integrated analysis [8,9].</a:t>
            </a:r>
          </a:p>
          <a:p>
            <a:pPr>
              <a:defRPr sz="1800"/>
            </a:pPr>
            <a:r>
              <a:t>Comment Checker Advantage: Interpretable, low-overhead, with reporting [10,11].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defRPr sz="1800"/>
            </a:pPr>
            <a:r>
              <a:t>Stages: Data Acquisition → Authenticity Analysis → Visualization → Reporting.</a:t>
            </a:r>
          </a:p>
          <a:p>
            <a:pPr>
              <a:defRPr sz="1800"/>
            </a:pPr>
            <a:r>
              <a:t>Fetch via APIs/CSV/Demo.</a:t>
            </a:r>
          </a:p>
          <a:p>
            <a:pPr>
              <a:defRPr sz="1800"/>
            </a:pPr>
            <a:r>
              <a:t>Heuristics: Score from 0-100 based on patterns (e.g., URLs -35, promo keywords -30).</a:t>
            </a:r>
          </a:p>
          <a:p>
            <a:pPr>
              <a:defRPr sz="1800"/>
            </a:pPr>
            <a:r>
              <a:t>Verdicts: Real (≥60), Likely-Real (40-59), Likely-Fake (20-39), Fake (&lt;20).</a:t>
            </a:r>
          </a:p>
          <a:p>
            <a:pPr>
              <a:defRPr sz="1800"/>
            </a:pPr>
            <a:r>
              <a:t>Language detection integration for platform-specific checks.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Acquisition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pPr>
              <a:defRPr sz="1800"/>
            </a:pPr>
            <a:r>
              <a:t>Acquisition: APIs for YouTube, Facebook, Instagram; placeholders for X/LinkedIn.</a:t>
            </a:r>
          </a:p>
          <a:p>
            <a:pPr>
              <a:defRPr sz="1800"/>
            </a:pPr>
            <a:r>
              <a:t>CSV support: Flexible columns (author, text, etc.).</a:t>
            </a:r>
          </a:p>
          <a:p>
            <a:pPr>
              <a:defRPr sz="1800"/>
            </a:pPr>
            <a:r>
              <a:t>Demo fallback: Hardcoded samples.</a:t>
            </a:r>
          </a:p>
          <a:p>
            <a:pPr>
              <a:defRPr sz="1800"/>
            </a:pPr>
            <a:r>
              <a:t>Analysis: Content (URLs, numerics, punctuation, emojis, promo keywords).</a:t>
            </a:r>
          </a:p>
          <a:p>
            <a:pPr>
              <a:defRPr sz="1800"/>
            </a:pPr>
            <a:r>
              <a:t>Metadata: Likes (± adjustment).</a:t>
            </a:r>
          </a:p>
          <a:p>
            <a:pPr>
              <a:defRPr sz="1800"/>
            </a:pPr>
            <a:r>
              <a:t>Author: Digit-heavy, short names, bot keywords.</a:t>
            </a:r>
          </a:p>
          <a:p>
            <a:pPr>
              <a:defRPr sz="1800"/>
            </a:pPr>
            <a:r>
              <a:t>Language: Deduct for anomalies.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920</Words>
  <Application>Microsoft Office PowerPoint</Application>
  <PresentationFormat>On-screen Show 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PowerPoint Presentation</vt:lpstr>
      <vt:lpstr>Agenda</vt:lpstr>
      <vt:lpstr>Introduction</vt:lpstr>
      <vt:lpstr>Problem Statement</vt:lpstr>
      <vt:lpstr>Motivation</vt:lpstr>
      <vt:lpstr>Objectives</vt:lpstr>
      <vt:lpstr>Related Work</vt:lpstr>
      <vt:lpstr>Methodology Overview</vt:lpstr>
      <vt:lpstr>Data Acquisition &amp; Analysis</vt:lpstr>
      <vt:lpstr>Implementation</vt:lpstr>
      <vt:lpstr>Experimental Results</vt:lpstr>
      <vt:lpstr>Example Output</vt:lpstr>
      <vt:lpstr>Discussion</vt:lpstr>
      <vt:lpstr>Conclusion</vt:lpstr>
      <vt:lpstr>Future Work</vt:lpstr>
      <vt:lpstr>References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Salman S</cp:lastModifiedBy>
  <cp:revision>2</cp:revision>
  <dcterms:created xsi:type="dcterms:W3CDTF">2013-01-27T09:14:16Z</dcterms:created>
  <dcterms:modified xsi:type="dcterms:W3CDTF">2025-09-29T19:03:56Z</dcterms:modified>
  <cp:category/>
</cp:coreProperties>
</file>