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Constantia"/>
      <p:regular r:id="rId27"/>
      <p:bold r:id="rId28"/>
      <p:italic r:id="rId29"/>
      <p:boldItalic r:id="rId30"/>
    </p:embeddedFont>
    <p:embeddedFont>
      <p:font typeface="Arial Narrow"/>
      <p:regular r:id="rId31"/>
      <p:bold r:id="rId32"/>
      <p:italic r:id="rId33"/>
      <p:boldItalic r:id="rId34"/>
    </p:embeddedFon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sC+I4/gXmqeuzkbxTJu0XYeAd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FDF60-285F-4A3C-B9A1-002B5B192E87}">
  <a:tblStyle styleId="{584FDF60-285F-4A3C-B9A1-002B5B192E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nstantia-bold.fntdata"/><Relationship Id="rId27" Type="http://schemas.openxmlformats.org/officeDocument/2006/relationships/font" Target="fonts/Constanti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nstanti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rialNarrow-regular.fntdata"/><Relationship Id="rId30" Type="http://schemas.openxmlformats.org/officeDocument/2006/relationships/font" Target="fonts/Constantia-boldItalic.fntdata"/><Relationship Id="rId11" Type="http://schemas.openxmlformats.org/officeDocument/2006/relationships/slide" Target="slides/slide4.xml"/><Relationship Id="rId33" Type="http://schemas.openxmlformats.org/officeDocument/2006/relationships/font" Target="fonts/ArialNarrow-italic.fntdata"/><Relationship Id="rId10" Type="http://schemas.openxmlformats.org/officeDocument/2006/relationships/slide" Target="slides/slide3.xml"/><Relationship Id="rId32" Type="http://schemas.openxmlformats.org/officeDocument/2006/relationships/font" Target="fonts/ArialNarrow-bold.fntdata"/><Relationship Id="rId13" Type="http://schemas.openxmlformats.org/officeDocument/2006/relationships/slide" Target="slides/slide6.xml"/><Relationship Id="rId35" Type="http://schemas.openxmlformats.org/officeDocument/2006/relationships/font" Target="fonts/Tahoma-regular.fntdata"/><Relationship Id="rId12" Type="http://schemas.openxmlformats.org/officeDocument/2006/relationships/slide" Target="slides/slide5.xml"/><Relationship Id="rId34" Type="http://schemas.openxmlformats.org/officeDocument/2006/relationships/font" Target="fonts/ArialNarrow-boldItalic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Tahoma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919858" y="685837"/>
            <a:ext cx="50184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478" y="4343150"/>
            <a:ext cx="5487042" cy="41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/>
        </p:nvSpPr>
        <p:spPr>
          <a:xfrm>
            <a:off x="3884916" y="8684836"/>
            <a:ext cx="2971478" cy="457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 txBox="1"/>
          <p:nvPr/>
        </p:nvSpPr>
        <p:spPr>
          <a:xfrm>
            <a:off x="3884916" y="0"/>
            <a:ext cx="2971478" cy="45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6d677a051_1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6d677a05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6d677a051_1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6d677a05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6d677a051_1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6d677a05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6d677a051_1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6d677a05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6d677a051_1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6d677a05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6d677a051_1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6d677a051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6d677a051_1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6d677a05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6d677a051_1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6d677a05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6d677a051_1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6d677a05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ee804922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ee8049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d677a05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6d677a0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6d677a051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6d677a0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6d677a051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6d677a0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6d677a051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6d677a0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6d677a051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6d677a05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6d677a051_1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6d677a05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6d677a051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6d677a05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74625" y="981075"/>
            <a:ext cx="87186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250825" y="547688"/>
            <a:ext cx="42450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  <p:sp>
        <p:nvSpPr>
          <p:cNvPr id="53" name="Google Shape;53;p35"/>
          <p:cNvSpPr txBox="1"/>
          <p:nvPr>
            <p:ph idx="2" type="body"/>
          </p:nvPr>
        </p:nvSpPr>
        <p:spPr>
          <a:xfrm>
            <a:off x="4648200" y="547688"/>
            <a:ext cx="42450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t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144450" y="1028700"/>
            <a:ext cx="86424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○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6858000" y="0"/>
            <a:ext cx="2286000" cy="6308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/>
        </p:nvSpPr>
        <p:spPr>
          <a:xfrm rot="5400000">
            <a:off x="4846650" y="2011350"/>
            <a:ext cx="6308700" cy="2286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b="0" i="0" sz="32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 rot="5400000">
            <a:off x="198450" y="-198450"/>
            <a:ext cx="6308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 rot="5400000">
            <a:off x="1729612" y="-656513"/>
            <a:ext cx="5472000" cy="8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457200" y="273051"/>
            <a:ext cx="3008400" cy="1162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3575050" y="273051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/>
        </p:nvSpPr>
        <p:spPr>
          <a:xfrm>
            <a:off x="495300" y="3933825"/>
            <a:ext cx="8153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Google Shape;7;p23"/>
          <p:cNvSpPr txBox="1"/>
          <p:nvPr/>
        </p:nvSpPr>
        <p:spPr>
          <a:xfrm>
            <a:off x="0" y="2636837"/>
            <a:ext cx="9144000" cy="71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FFDE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neomail.gif" id="8" name="Google Shape;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Google Shape;16;p25"/>
          <p:cNvSpPr txBox="1"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>
            <a:off x="6072187" y="6215063"/>
            <a:ext cx="314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b="0" i="0" lang="en" sz="1600" u="none" cap="none" strike="noStrik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/>
        </p:nvSpPr>
        <p:spPr>
          <a:xfrm>
            <a:off x="0" y="6351587"/>
            <a:ext cx="9144000" cy="699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857251"/>
            <a:ext cx="9144000" cy="71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E8B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Picture1.jpg" id="20" name="Google Shape;2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37" y="6215063"/>
            <a:ext cx="375047" cy="4607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7800" y="669750"/>
            <a:ext cx="9008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System Analysis and Design </a:t>
            </a:r>
            <a:endParaRPr sz="2800">
              <a:solidFill>
                <a:srgbClr val="C09C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of </a:t>
            </a:r>
            <a:endParaRPr sz="2800">
              <a:solidFill>
                <a:srgbClr val="C09C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Sonali Bank Limited, Bahaddarhat Branch</a:t>
            </a:r>
            <a:endParaRPr sz="2800"/>
          </a:p>
        </p:txBody>
      </p:sp>
      <p:sp>
        <p:nvSpPr>
          <p:cNvPr id="64" name="Google Shape;64;p1"/>
          <p:cNvSpPr txBox="1"/>
          <p:nvPr/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51975" y="2603933"/>
            <a:ext cx="30657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b="1" i="1" sz="2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Kaushik Deb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CUET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Sabiha Anan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CUET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548800" y="3534371"/>
            <a:ext cx="35952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1" i="1" sz="2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Sajidul Mowla (1804100)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Salman Farsi (1804102)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Antu Chowdhury (1804112)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Kowshik Chowdhury (1804119)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6d677a051_1_3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A: Economic Feasibility (Contd.)</a:t>
            </a:r>
            <a:endParaRPr/>
          </a:p>
        </p:txBody>
      </p:sp>
      <p:sp>
        <p:nvSpPr>
          <p:cNvPr id="121" name="Google Shape;121;g206d677a051_1_36"/>
          <p:cNvSpPr txBox="1"/>
          <p:nvPr>
            <p:ph idx="1" type="body"/>
          </p:nvPr>
        </p:nvSpPr>
        <p:spPr>
          <a:xfrm>
            <a:off x="164450" y="1048200"/>
            <a:ext cx="8642400" cy="50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(per year)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g206d677a051_1_36"/>
          <p:cNvGraphicFramePr/>
          <p:nvPr/>
        </p:nvGraphicFramePr>
        <p:xfrm>
          <a:off x="972275" y="1741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{584FDF60-285F-4A3C-B9A1-002B5B192E87}</a:tableStyleId>
              </a:tblPr>
              <a:tblGrid>
                <a:gridCol w="3599725"/>
                <a:gridCol w="3599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Investment area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(in BDT)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Salary of new employees (5)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Principal Officer =        13,20,000</a:t>
                      </a:r>
                      <a:b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Senior Officer     =          9,60,000</a:t>
                      </a:r>
                      <a:b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 Officer   =          4,20,000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Recurring cost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                                   =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27,55,000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6d677a051_1_4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A: Economic Feasibility (Contd.)</a:t>
            </a:r>
            <a:endParaRPr/>
          </a:p>
        </p:txBody>
      </p:sp>
      <p:sp>
        <p:nvSpPr>
          <p:cNvPr id="128" name="Google Shape;128;g206d677a051_1_43"/>
          <p:cNvSpPr txBox="1"/>
          <p:nvPr>
            <p:ph idx="1" type="body"/>
          </p:nvPr>
        </p:nvSpPr>
        <p:spPr>
          <a:xfrm>
            <a:off x="164450" y="1048200"/>
            <a:ext cx="8642400" cy="50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Payback Period Calculation</a:t>
            </a:r>
            <a:r>
              <a:rPr b="1" lang="en" sz="2200"/>
              <a:t>: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Investment				=	5,30,000 TK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Total cost (per Year)	=	27,55,000 TK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Expected income		=	37,00,000 TK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Net benefit				= 	Total income - Total cost</a:t>
            </a:r>
            <a:endParaRPr sz="2200"/>
          </a:p>
          <a:p>
            <a:pPr indent="457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=	(35,00,000 - 27,55,000) TK</a:t>
            </a:r>
            <a:endParaRPr sz="2200"/>
          </a:p>
          <a:p>
            <a:pPr indent="457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=	7,45,000 TK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Payback period			=	Investment / Net benefit</a:t>
            </a:r>
            <a:endParaRPr sz="2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				=	5,30,000 / 7,45,000</a:t>
            </a:r>
            <a:endParaRPr sz="2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				=	0.7 year ~ 8 months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6d677a051_1_54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B: Technical Feasibility </a:t>
            </a:r>
            <a:endParaRPr/>
          </a:p>
        </p:txBody>
      </p:sp>
      <p:sp>
        <p:nvSpPr>
          <p:cNvPr id="134" name="Google Shape;134;g206d677a051_1_54"/>
          <p:cNvSpPr txBox="1"/>
          <p:nvPr>
            <p:ph idx="1" type="body"/>
          </p:nvPr>
        </p:nvSpPr>
        <p:spPr>
          <a:xfrm>
            <a:off x="164450" y="1829050"/>
            <a:ext cx="8642400" cy="26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Manageable required server system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Required software features which is also available and manageable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Compatible hardware for running the software manageable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6d677a051_1_5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B: Operational Feasibility </a:t>
            </a:r>
            <a:endParaRPr/>
          </a:p>
        </p:txBody>
      </p:sp>
      <p:sp>
        <p:nvSpPr>
          <p:cNvPr id="140" name="Google Shape;140;g206d677a051_1_59"/>
          <p:cNvSpPr txBox="1"/>
          <p:nvPr>
            <p:ph idx="1" type="body"/>
          </p:nvPr>
        </p:nvSpPr>
        <p:spPr>
          <a:xfrm>
            <a:off x="152975" y="1966675"/>
            <a:ext cx="8642400" cy="26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Skilled administrative for software is recruitable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Training campaign for current employees to operate the system is possible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6d677a051_1_64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B: Economic Feasibility </a:t>
            </a:r>
            <a:endParaRPr/>
          </a:p>
        </p:txBody>
      </p:sp>
      <p:sp>
        <p:nvSpPr>
          <p:cNvPr id="146" name="Google Shape;146;g206d677a051_1_64"/>
          <p:cNvSpPr txBox="1"/>
          <p:nvPr>
            <p:ph idx="1" type="body"/>
          </p:nvPr>
        </p:nvSpPr>
        <p:spPr>
          <a:xfrm>
            <a:off x="164450" y="1048200"/>
            <a:ext cx="8642400" cy="50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Investment:</a:t>
            </a:r>
            <a:endParaRPr b="1" sz="2600"/>
          </a:p>
        </p:txBody>
      </p:sp>
      <p:graphicFrame>
        <p:nvGraphicFramePr>
          <p:cNvPr id="147" name="Google Shape;147;g206d677a051_1_64"/>
          <p:cNvGraphicFramePr/>
          <p:nvPr/>
        </p:nvGraphicFramePr>
        <p:xfrm>
          <a:off x="1023525" y="194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{584FDF60-285F-4A3C-B9A1-002B5B192E87}</a:tableStyleId>
              </a:tblPr>
              <a:tblGrid>
                <a:gridCol w="3433450"/>
                <a:gridCol w="3433450"/>
              </a:tblGrid>
              <a:tr h="600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Investment area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(in BDT)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Installation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of Server expansion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50,00,000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Cost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5,00,000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                                =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66,00,000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6d677a051_1_7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B: Economic Feasibility (Contd.)</a:t>
            </a:r>
            <a:endParaRPr/>
          </a:p>
        </p:txBody>
      </p:sp>
      <p:sp>
        <p:nvSpPr>
          <p:cNvPr id="153" name="Google Shape;153;g206d677a051_1_70"/>
          <p:cNvSpPr txBox="1"/>
          <p:nvPr>
            <p:ph idx="1" type="body"/>
          </p:nvPr>
        </p:nvSpPr>
        <p:spPr>
          <a:xfrm>
            <a:off x="164450" y="1048200"/>
            <a:ext cx="8642400" cy="50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Cost (per year)</a:t>
            </a:r>
            <a:endParaRPr b="1" sz="2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g206d677a051_1_70"/>
          <p:cNvGraphicFramePr/>
          <p:nvPr/>
        </p:nvGraphicFramePr>
        <p:xfrm>
          <a:off x="1006125" y="174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{584FDF60-285F-4A3C-B9A1-002B5B192E87}</a:tableStyleId>
              </a:tblPr>
              <a:tblGrid>
                <a:gridCol w="3478450"/>
                <a:gridCol w="3870400"/>
              </a:tblGrid>
              <a:tr h="60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Investment area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(in BDT)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02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Salary of new employees (4)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Senior Officer     =           18,60,000</a:t>
                      </a:r>
                      <a:b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 Officer   =           14,40,000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of maintenance serve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2,50,000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of maintenance Software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2,00,000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1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                                 =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38,50,000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6d677a051_1_7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B: Economic Feasibility (Contd.)</a:t>
            </a:r>
            <a:endParaRPr/>
          </a:p>
        </p:txBody>
      </p:sp>
      <p:sp>
        <p:nvSpPr>
          <p:cNvPr id="160" name="Google Shape;160;g206d677a051_1_75"/>
          <p:cNvSpPr txBox="1"/>
          <p:nvPr>
            <p:ph idx="1" type="body"/>
          </p:nvPr>
        </p:nvSpPr>
        <p:spPr>
          <a:xfrm>
            <a:off x="523600" y="1214525"/>
            <a:ext cx="8253600" cy="47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Payback Period Calculation: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Investment				=	66,00,000 TK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Total cost (per Year)	=	38.50,000 TK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Expected income		=	75,00,000 TK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Net benefit				=	Total income - Total cost</a:t>
            </a:r>
            <a:endParaRPr sz="2200"/>
          </a:p>
          <a:p>
            <a:pPr indent="457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= 	(75,00,000 - 38,,50,000) TK</a:t>
            </a:r>
            <a:endParaRPr sz="2200"/>
          </a:p>
          <a:p>
            <a:pPr indent="457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=	36,50,000 TK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Payback period			=	Investment / Net benefit</a:t>
            </a:r>
            <a:endParaRPr sz="22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		=	66,00,000 / 36,50,000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					=	1.83 year ~ 22 months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6d677a051_1_84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Solution</a:t>
            </a:r>
            <a:endParaRPr/>
          </a:p>
        </p:txBody>
      </p:sp>
      <p:graphicFrame>
        <p:nvGraphicFramePr>
          <p:cNvPr id="166" name="Google Shape;166;g206d677a051_1_84"/>
          <p:cNvGraphicFramePr/>
          <p:nvPr/>
        </p:nvGraphicFramePr>
        <p:xfrm>
          <a:off x="861525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{584FDF60-285F-4A3C-B9A1-002B5B192E87}</a:tableStyleId>
              </a:tblPr>
              <a:tblGrid>
                <a:gridCol w="1754375"/>
                <a:gridCol w="1121200"/>
                <a:gridCol w="1437775"/>
                <a:gridCol w="1437775"/>
                <a:gridCol w="1516925"/>
              </a:tblGrid>
              <a:tr h="108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Solution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Technical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Feasibility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Feasibility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Economic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Feasibility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Payback Period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(months)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4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4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Feasible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6d677a051_1_9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172" name="Google Shape;172;g206d677a051_1_93"/>
          <p:cNvSpPr txBox="1"/>
          <p:nvPr>
            <p:ph idx="1" type="body"/>
          </p:nvPr>
        </p:nvSpPr>
        <p:spPr>
          <a:xfrm>
            <a:off x="144450" y="1028700"/>
            <a:ext cx="8642400" cy="53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Looked at two solutions for information system of the organization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Depending on market conditions and time, cost may vary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144450" y="1028700"/>
            <a:ext cx="86424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i="1" lang="en" sz="4600"/>
              <a:t>Thank You</a:t>
            </a:r>
            <a:endParaRPr i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ee8049222_0_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Contents</a:t>
            </a:r>
            <a:endParaRPr sz="2800"/>
          </a:p>
        </p:txBody>
      </p:sp>
      <p:sp>
        <p:nvSpPr>
          <p:cNvPr id="72" name="Google Shape;72;g1eee8049222_0_0"/>
          <p:cNvSpPr txBox="1"/>
          <p:nvPr>
            <p:ph idx="1" type="body"/>
          </p:nvPr>
        </p:nvSpPr>
        <p:spPr>
          <a:xfrm>
            <a:off x="342900" y="1193100"/>
            <a:ext cx="8444100" cy="483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lang="en" sz="2600"/>
              <a:t>Introduction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lang="en" sz="2600"/>
              <a:t>Feasibility Study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lang="en" sz="2600"/>
              <a:t>Lackings in system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lang="en" sz="2600"/>
              <a:t>Proposed Solution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lang="en" sz="2600"/>
              <a:t>Feasibility analysis of the proposed system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lang="en" sz="2600"/>
              <a:t>Evaluation of solutions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lang="en" sz="2600"/>
              <a:t>Conclusion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6d677a051_0_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g206d677a051_0_0"/>
          <p:cNvSpPr txBox="1"/>
          <p:nvPr>
            <p:ph idx="1" type="body"/>
          </p:nvPr>
        </p:nvSpPr>
        <p:spPr>
          <a:xfrm>
            <a:off x="470400" y="1392500"/>
            <a:ext cx="8203200" cy="28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600"/>
              <a:buChar char="➢"/>
            </a:pPr>
            <a:r>
              <a:rPr lang="en" sz="2600"/>
              <a:t>To understand the purpose of feasibility study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600"/>
              <a:t>To analyze whether it is possible to meet the goal of our analyzed system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" sz="2600"/>
              <a:t>To analyze the alternative solution to minimize the existing faults 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6d677a051_1_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Study</a:t>
            </a:r>
            <a:endParaRPr/>
          </a:p>
        </p:txBody>
      </p:sp>
      <p:sp>
        <p:nvSpPr>
          <p:cNvPr id="84" name="Google Shape;84;g206d677a051_1_0"/>
          <p:cNvSpPr txBox="1"/>
          <p:nvPr>
            <p:ph idx="1" type="body"/>
          </p:nvPr>
        </p:nvSpPr>
        <p:spPr>
          <a:xfrm>
            <a:off x="372400" y="1347325"/>
            <a:ext cx="8407500" cy="371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600"/>
              <a:t>Feasibility study is an analysis and evaluation of a proposed solution to determine if the solution is,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Technically feasible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Operationally</a:t>
            </a:r>
            <a:r>
              <a:rPr lang="en" sz="2600"/>
              <a:t> feasible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Economic feasible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6d677a051_1_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Lacking in the System</a:t>
            </a:r>
            <a:endParaRPr/>
          </a:p>
        </p:txBody>
      </p:sp>
      <p:sp>
        <p:nvSpPr>
          <p:cNvPr id="90" name="Google Shape;90;g206d677a051_1_5"/>
          <p:cNvSpPr txBox="1"/>
          <p:nvPr>
            <p:ph idx="1" type="body"/>
          </p:nvPr>
        </p:nvSpPr>
        <p:spPr>
          <a:xfrm>
            <a:off x="359550" y="1308300"/>
            <a:ext cx="8424900" cy="424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Complex multiple desk service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Available hardware facilities are not up-to-date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Human resources are not sufficient enough to perform every operation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Less server capacity</a:t>
            </a:r>
            <a:endParaRPr sz="2600"/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No one stop service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6d677a051_1_1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6" name="Google Shape;96;g206d677a051_1_10"/>
          <p:cNvSpPr txBox="1"/>
          <p:nvPr>
            <p:ph idx="1" type="body"/>
          </p:nvPr>
        </p:nvSpPr>
        <p:spPr>
          <a:xfrm>
            <a:off x="2032475" y="2354200"/>
            <a:ext cx="4860000" cy="15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600"/>
              <a:t>Solution A: One stop service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600"/>
              <a:t>Solution B: Software based system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6d677a051_1_1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A: Technical Feasibility </a:t>
            </a:r>
            <a:endParaRPr/>
          </a:p>
        </p:txBody>
      </p:sp>
      <p:sp>
        <p:nvSpPr>
          <p:cNvPr id="102" name="Google Shape;102;g206d677a051_1_15"/>
          <p:cNvSpPr txBox="1"/>
          <p:nvPr>
            <p:ph idx="1" type="body"/>
          </p:nvPr>
        </p:nvSpPr>
        <p:spPr>
          <a:xfrm>
            <a:off x="680300" y="2043075"/>
            <a:ext cx="8002500" cy="24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Not required any advanced technology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Availability of required hardware in market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Recruiting of newly experienced and expert employees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6d677a051_1_2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A: Operational Feasibility </a:t>
            </a:r>
            <a:endParaRPr/>
          </a:p>
        </p:txBody>
      </p:sp>
      <p:sp>
        <p:nvSpPr>
          <p:cNvPr id="108" name="Google Shape;108;g206d677a051_1_20"/>
          <p:cNvSpPr txBox="1"/>
          <p:nvPr>
            <p:ph idx="1" type="body"/>
          </p:nvPr>
        </p:nvSpPr>
        <p:spPr>
          <a:xfrm>
            <a:off x="800325" y="1935000"/>
            <a:ext cx="7696800" cy="26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Arranging training sessions for existing employees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Provide reliable services to the customers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Employees that are accommodating can respond to customer inquiries.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6d677a051_1_30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A: Economic Feasibility </a:t>
            </a:r>
            <a:endParaRPr/>
          </a:p>
        </p:txBody>
      </p:sp>
      <p:sp>
        <p:nvSpPr>
          <p:cNvPr id="114" name="Google Shape;114;g206d677a051_1_30"/>
          <p:cNvSpPr txBox="1"/>
          <p:nvPr>
            <p:ph idx="1" type="body"/>
          </p:nvPr>
        </p:nvSpPr>
        <p:spPr>
          <a:xfrm>
            <a:off x="164450" y="1048200"/>
            <a:ext cx="8642400" cy="50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Investment</a:t>
            </a:r>
            <a:r>
              <a:rPr lang="en" sz="2600"/>
              <a:t>:</a:t>
            </a:r>
            <a:endParaRPr sz="2600"/>
          </a:p>
        </p:txBody>
      </p:sp>
      <p:graphicFrame>
        <p:nvGraphicFramePr>
          <p:cNvPr id="115" name="Google Shape;115;g206d677a051_1_30"/>
          <p:cNvGraphicFramePr/>
          <p:nvPr/>
        </p:nvGraphicFramePr>
        <p:xfrm>
          <a:off x="1271725" y="180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{584FDF60-285F-4A3C-B9A1-002B5B192E87}</a:tableStyleId>
              </a:tblPr>
              <a:tblGrid>
                <a:gridCol w="3433550"/>
                <a:gridCol w="3480550"/>
              </a:tblGrid>
              <a:tr h="70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Investment area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(in BDT)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0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Equipment cost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3,00,000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0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cost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2,00,000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0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30,000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0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                       =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5,30,000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