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embeddedFontLst>
    <p:embeddedFont>
      <p:font typeface="Constantia"/>
      <p:regular r:id="rId38"/>
      <p:bold r:id="rId39"/>
      <p:italic r:id="rId40"/>
      <p:boldItalic r:id="rId41"/>
    </p:embeddedFont>
    <p:embeddedFont>
      <p:font typeface="Arial Narrow"/>
      <p:regular r:id="rId42"/>
      <p:bold r:id="rId43"/>
      <p:italic r:id="rId44"/>
      <p:boldItalic r:id="rId45"/>
    </p:embeddedFont>
    <p:embeddedFont>
      <p:font typeface="Tahoma"/>
      <p:regular r:id="rId46"/>
      <p:bold r:id="rId47"/>
    </p:embeddedFont>
    <p:embeddedFont>
      <p:font typeface="Fira Sans Extra Condense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gsgZw98WAPriLiRA6zifjl4eLw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italic.fntdata"/><Relationship Id="rId42" Type="http://schemas.openxmlformats.org/officeDocument/2006/relationships/font" Target="fonts/ArialNarrow-regular.fntdata"/><Relationship Id="rId41" Type="http://schemas.openxmlformats.org/officeDocument/2006/relationships/font" Target="fonts/Constantia-boldItalic.fntdata"/><Relationship Id="rId44" Type="http://schemas.openxmlformats.org/officeDocument/2006/relationships/font" Target="fonts/ArialNarrow-italic.fntdata"/><Relationship Id="rId43" Type="http://schemas.openxmlformats.org/officeDocument/2006/relationships/font" Target="fonts/ArialNarrow-bold.fntdata"/><Relationship Id="rId46" Type="http://schemas.openxmlformats.org/officeDocument/2006/relationships/font" Target="fonts/Tahoma-regular.fntdata"/><Relationship Id="rId45" Type="http://schemas.openxmlformats.org/officeDocument/2006/relationships/font" Target="fonts/ArialNarr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-regular.fntdata"/><Relationship Id="rId47" Type="http://schemas.openxmlformats.org/officeDocument/2006/relationships/font" Target="fonts/Tahoma-bold.fntdata"/><Relationship Id="rId49" Type="http://schemas.openxmlformats.org/officeDocument/2006/relationships/font" Target="fonts/FiraSansExtraCondense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Constantia-bold.fntdata"/><Relationship Id="rId38" Type="http://schemas.openxmlformats.org/officeDocument/2006/relationships/font" Target="fonts/Constantia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-boldItalic.fntdata"/><Relationship Id="rId50" Type="http://schemas.openxmlformats.org/officeDocument/2006/relationships/font" Target="fonts/FiraSansExtraCondensed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919858" y="685837"/>
            <a:ext cx="50184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478" y="4343150"/>
            <a:ext cx="5487042" cy="41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/>
        </p:nvSpPr>
        <p:spPr>
          <a:xfrm>
            <a:off x="3884916" y="8684836"/>
            <a:ext cx="2971478" cy="457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 txBox="1"/>
          <p:nvPr/>
        </p:nvSpPr>
        <p:spPr>
          <a:xfrm>
            <a:off x="3884916" y="0"/>
            <a:ext cx="2971478" cy="45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b70367581_0_7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bb703675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b70367581_0_9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bb703675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b70367581_0_1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bb7036758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b70367581_0_16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bb7036758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b70367581_0_20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bb7036758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b70367581_0_1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bb7036758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b70367581_0_2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bb7036758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b70367581_2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bb7036758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b70367581_2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bb7036758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c24e49fe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bc24e49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b70367581_2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bb7036758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b70367581_0_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bb7036758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74625" y="981075"/>
            <a:ext cx="87186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250825" y="547688"/>
            <a:ext cx="42450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  <p:sp>
        <p:nvSpPr>
          <p:cNvPr id="53" name="Google Shape;53;p35"/>
          <p:cNvSpPr txBox="1"/>
          <p:nvPr>
            <p:ph idx="2" type="body"/>
          </p:nvPr>
        </p:nvSpPr>
        <p:spPr>
          <a:xfrm>
            <a:off x="4648200" y="547688"/>
            <a:ext cx="42450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t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6858000" y="0"/>
            <a:ext cx="2286000" cy="6308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/>
        </p:nvSpPr>
        <p:spPr>
          <a:xfrm rot="5400000">
            <a:off x="4846650" y="2011350"/>
            <a:ext cx="6308700" cy="2286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b="0" i="0" sz="32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 rot="5400000">
            <a:off x="198450" y="-198450"/>
            <a:ext cx="6308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 rot="5400000">
            <a:off x="1729612" y="-656513"/>
            <a:ext cx="5472000" cy="8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457200" y="273051"/>
            <a:ext cx="3008400" cy="1162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3575050" y="273051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/>
        </p:nvSpPr>
        <p:spPr>
          <a:xfrm>
            <a:off x="495300" y="3933825"/>
            <a:ext cx="8153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Google Shape;7;p23"/>
          <p:cNvSpPr txBox="1"/>
          <p:nvPr/>
        </p:nvSpPr>
        <p:spPr>
          <a:xfrm>
            <a:off x="0" y="2636837"/>
            <a:ext cx="9144000" cy="71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FFDE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neomail.gif" id="8" name="Google Shape;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Google Shape;16;p25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>
            <a:off x="6072187" y="6215063"/>
            <a:ext cx="314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b="0" i="0" lang="en" sz="1600" u="none" cap="none" strike="noStrik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/>
        </p:nvSpPr>
        <p:spPr>
          <a:xfrm>
            <a:off x="0" y="6351587"/>
            <a:ext cx="9144000" cy="699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857251"/>
            <a:ext cx="9144000" cy="71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E8B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Picture1.jpg" id="20" name="Google Shape;2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37" y="6215063"/>
            <a:ext cx="375047" cy="4607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7800" y="528750"/>
            <a:ext cx="90084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Problem Analysis and Requirements Specification </a:t>
            </a:r>
            <a:endParaRPr sz="2800">
              <a:solidFill>
                <a:srgbClr val="C09C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of </a:t>
            </a:r>
            <a:endParaRPr sz="2800">
              <a:solidFill>
                <a:srgbClr val="C09C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Sonali Bank Limited, Bahaddarhat Branch</a:t>
            </a:r>
            <a:endParaRPr sz="2800"/>
          </a:p>
        </p:txBody>
      </p:sp>
      <p:sp>
        <p:nvSpPr>
          <p:cNvPr id="64" name="Google Shape;64;p1"/>
          <p:cNvSpPr txBox="1"/>
          <p:nvPr/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51975" y="2603933"/>
            <a:ext cx="30657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Kaushik Deb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CUET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Sabiha Anan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CUET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728650" y="3534371"/>
            <a:ext cx="35952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Sajidul Mowla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(1804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Salman Farsi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(1804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102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Antu Chowdhury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(1804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112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Kowshik Chowdhury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(1804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119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b70367581_0_7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138" name="Google Shape;138;g1bb70367581_0_76"/>
          <p:cNvSpPr txBox="1"/>
          <p:nvPr/>
        </p:nvSpPr>
        <p:spPr>
          <a:xfrm>
            <a:off x="2342475" y="1046400"/>
            <a:ext cx="41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Managers (Contd.) </a:t>
            </a:r>
            <a:endParaRPr b="1"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1bb70367581_0_76"/>
          <p:cNvSpPr/>
          <p:nvPr/>
        </p:nvSpPr>
        <p:spPr>
          <a:xfrm>
            <a:off x="518200" y="2796300"/>
            <a:ext cx="1650786" cy="2245277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Officer</a:t>
            </a:r>
            <a:endParaRPr b="1" i="1" sz="24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0" name="Google Shape;140;g1bb70367581_0_76"/>
          <p:cNvGrpSpPr/>
          <p:nvPr/>
        </p:nvGrpSpPr>
        <p:grpSpPr>
          <a:xfrm>
            <a:off x="2272400" y="2149920"/>
            <a:ext cx="6738721" cy="3741966"/>
            <a:chOff x="0" y="192660"/>
            <a:chExt cx="9101460" cy="4783899"/>
          </a:xfrm>
        </p:grpSpPr>
        <p:sp>
          <p:nvSpPr>
            <p:cNvPr id="141" name="Google Shape;141;g1bb70367581_0_76"/>
            <p:cNvSpPr/>
            <p:nvPr/>
          </p:nvSpPr>
          <p:spPr>
            <a:xfrm flipH="1" rot="10800000">
              <a:off x="0" y="2878679"/>
              <a:ext cx="1375823" cy="2097848"/>
            </a:xfrm>
            <a:custGeom>
              <a:rect b="b" l="l" r="r" t="t"/>
              <a:pathLst>
                <a:path extrusionOk="0" h="4299" w="2078">
                  <a:moveTo>
                    <a:pt x="2078" y="0"/>
                  </a:moveTo>
                  <a:lnTo>
                    <a:pt x="1" y="2106"/>
                  </a:lnTo>
                  <a:lnTo>
                    <a:pt x="1" y="4299"/>
                  </a:lnTo>
                  <a:lnTo>
                    <a:pt x="2078" y="3246"/>
                  </a:lnTo>
                  <a:lnTo>
                    <a:pt x="2078" y="0"/>
                  </a:lnTo>
                  <a:close/>
                </a:path>
              </a:pathLst>
            </a:custGeom>
            <a:gradFill>
              <a:gsLst>
                <a:gs pos="0">
                  <a:srgbClr val="D0D0D0">
                    <a:alpha val="45880"/>
                  </a:srgbClr>
                </a:gs>
                <a:gs pos="100000">
                  <a:srgbClr val="FFFFFF">
                    <a:alpha val="0"/>
                    <a:alpha val="45880"/>
                  </a:srgbClr>
                </a:gs>
              </a:gsLst>
              <a:lin ang="0" scaled="0"/>
            </a:gra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" name="Google Shape;142;g1bb70367581_0_76"/>
            <p:cNvGrpSpPr/>
            <p:nvPr/>
          </p:nvGrpSpPr>
          <p:grpSpPr>
            <a:xfrm>
              <a:off x="6623" y="192660"/>
              <a:ext cx="9094837" cy="4783899"/>
              <a:chOff x="6208" y="175753"/>
              <a:chExt cx="8523746" cy="4656769"/>
            </a:xfrm>
          </p:grpSpPr>
          <p:grpSp>
            <p:nvGrpSpPr>
              <p:cNvPr id="143" name="Google Shape;143;g1bb70367581_0_76"/>
              <p:cNvGrpSpPr/>
              <p:nvPr/>
            </p:nvGrpSpPr>
            <p:grpSpPr>
              <a:xfrm>
                <a:off x="6208" y="175753"/>
                <a:ext cx="8523746" cy="4656769"/>
                <a:chOff x="2562225" y="2505350"/>
                <a:chExt cx="347011" cy="243425"/>
              </a:xfrm>
            </p:grpSpPr>
            <p:grpSp>
              <p:nvGrpSpPr>
                <p:cNvPr id="144" name="Google Shape;144;g1bb70367581_0_76"/>
                <p:cNvGrpSpPr/>
                <p:nvPr/>
              </p:nvGrpSpPr>
              <p:grpSpPr>
                <a:xfrm>
                  <a:off x="2562225" y="2505350"/>
                  <a:ext cx="347011" cy="107475"/>
                  <a:chOff x="2562225" y="2505350"/>
                  <a:chExt cx="347011" cy="107475"/>
                </a:xfrm>
              </p:grpSpPr>
              <p:sp>
                <p:nvSpPr>
                  <p:cNvPr id="145" name="Google Shape;145;g1bb70367581_0_76"/>
                  <p:cNvSpPr/>
                  <p:nvPr/>
                </p:nvSpPr>
                <p:spPr>
                  <a:xfrm>
                    <a:off x="2562225" y="2505350"/>
                    <a:ext cx="51950" cy="107475"/>
                  </a:xfrm>
                  <a:custGeom>
                    <a:rect b="b" l="l" r="r" t="t"/>
                    <a:pathLst>
                      <a:path extrusionOk="0" h="4299" w="2078">
                        <a:moveTo>
                          <a:pt x="2078" y="0"/>
                        </a:moveTo>
                        <a:lnTo>
                          <a:pt x="1" y="2106"/>
                        </a:lnTo>
                        <a:lnTo>
                          <a:pt x="1" y="4299"/>
                        </a:lnTo>
                        <a:lnTo>
                          <a:pt x="2078" y="3246"/>
                        </a:lnTo>
                        <a:lnTo>
                          <a:pt x="20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0D0D0">
                          <a:alpha val="45880"/>
                        </a:srgbClr>
                      </a:gs>
                      <a:gs pos="100000">
                        <a:srgbClr val="FFFFFF">
                          <a:alpha val="0"/>
                          <a:alpha val="45880"/>
                        </a:srgbClr>
                      </a:gs>
                    </a:gsLst>
                    <a:lin ang="0" scaled="0"/>
                  </a:gradFill>
                  <a:ln cap="flat" cmpd="sng" w="19050">
                    <a:solidFill>
                      <a:srgbClr val="D9D9D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Google Shape;146;g1bb70367581_0_76"/>
                  <p:cNvSpPr/>
                  <p:nvPr/>
                </p:nvSpPr>
                <p:spPr>
                  <a:xfrm>
                    <a:off x="2614150" y="2505350"/>
                    <a:ext cx="295086" cy="81150"/>
                  </a:xfrm>
                  <a:custGeom>
                    <a:rect b="b" l="l" r="r" t="t"/>
                    <a:pathLst>
                      <a:path extrusionOk="0" h="3246" w="11390">
                        <a:moveTo>
                          <a:pt x="1" y="0"/>
                        </a:moveTo>
                        <a:lnTo>
                          <a:pt x="1" y="3246"/>
                        </a:lnTo>
                        <a:lnTo>
                          <a:pt x="9824" y="3246"/>
                        </a:lnTo>
                        <a:lnTo>
                          <a:pt x="11389" y="1623"/>
                        </a:lnTo>
                        <a:lnTo>
                          <a:pt x="9824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0D0D0">
                          <a:alpha val="45880"/>
                        </a:srgbClr>
                      </a:gs>
                      <a:gs pos="100000">
                        <a:srgbClr val="FFFFFF">
                          <a:alpha val="0"/>
                          <a:alpha val="45880"/>
                        </a:srgbClr>
                      </a:gs>
                    </a:gsLst>
                    <a:lin ang="0" scaled="0"/>
                  </a:gradFill>
                  <a:ln cap="flat" cmpd="sng" w="19050">
                    <a:solidFill>
                      <a:srgbClr val="D9D9D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"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Handling three major department (General, Establishment, Loans &amp; Advance)</a:t>
                    </a:r>
                    <a:endParaRPr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147" name="Google Shape;147;g1bb70367581_0_76"/>
                <p:cNvSpPr/>
                <p:nvPr/>
              </p:nvSpPr>
              <p:spPr>
                <a:xfrm>
                  <a:off x="2614150" y="2586474"/>
                  <a:ext cx="295086" cy="81175"/>
                </a:xfrm>
                <a:custGeom>
                  <a:rect b="b" l="l" r="r" t="t"/>
                  <a:pathLst>
                    <a:path extrusionOk="0" h="3247" w="11390">
                      <a:moveTo>
                        <a:pt x="1" y="1"/>
                      </a:moveTo>
                      <a:lnTo>
                        <a:pt x="1" y="3246"/>
                      </a:lnTo>
                      <a:lnTo>
                        <a:pt x="9824" y="3246"/>
                      </a:lnTo>
                      <a:lnTo>
                        <a:pt x="11389" y="1624"/>
                      </a:lnTo>
                      <a:lnTo>
                        <a:pt x="982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0D0D0">
                        <a:alpha val="45880"/>
                      </a:srgbClr>
                    </a:gs>
                    <a:gs pos="100000">
                      <a:srgbClr val="FFFFFF">
                        <a:alpha val="0"/>
                        <a:alpha val="45880"/>
                      </a:srgbClr>
                    </a:gs>
                  </a:gsLst>
                  <a:lin ang="0" scaled="0"/>
                </a:gradFill>
                <a:ln cap="flat" cmpd="sng" w="19050">
                  <a:solidFill>
                    <a:srgbClr val="D9D9D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In charge of different bank-related 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just">
                    <a:lnSpc>
                      <a:spcPct val="15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court cases</a:t>
                  </a:r>
                  <a:endParaRPr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8" name="Google Shape;148;g1bb70367581_0_76"/>
                <p:cNvSpPr/>
                <p:nvPr/>
              </p:nvSpPr>
              <p:spPr>
                <a:xfrm>
                  <a:off x="2614150" y="2667625"/>
                  <a:ext cx="295086" cy="81150"/>
                </a:xfrm>
                <a:custGeom>
                  <a:rect b="b" l="l" r="r" t="t"/>
                  <a:pathLst>
                    <a:path extrusionOk="0" h="3246" w="11390">
                      <a:moveTo>
                        <a:pt x="1" y="0"/>
                      </a:moveTo>
                      <a:lnTo>
                        <a:pt x="1" y="3246"/>
                      </a:lnTo>
                      <a:lnTo>
                        <a:pt x="9824" y="3246"/>
                      </a:lnTo>
                      <a:lnTo>
                        <a:pt x="11389" y="1623"/>
                      </a:lnTo>
                      <a:lnTo>
                        <a:pt x="982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0D0D0">
                        <a:alpha val="45880"/>
                      </a:srgbClr>
                    </a:gs>
                    <a:gs pos="100000">
                      <a:srgbClr val="FFFFFF">
                        <a:alpha val="0"/>
                        <a:alpha val="45880"/>
                      </a:srgbClr>
                    </a:gs>
                  </a:gsLst>
                  <a:lin ang="0" scaled="0"/>
                </a:gradFill>
                <a:ln cap="flat" cmpd="sng" w="19050">
                  <a:solidFill>
                    <a:srgbClr val="D9D9D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4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Provide assistance to the line managers</a:t>
                  </a:r>
                  <a:endParaRPr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49" name="Google Shape;149;g1bb70367581_0_76"/>
              <p:cNvSpPr/>
              <p:nvPr/>
            </p:nvSpPr>
            <p:spPr>
              <a:xfrm rot="-5400000">
                <a:off x="-122389" y="1882279"/>
                <a:ext cx="1524600" cy="1260000"/>
              </a:xfrm>
              <a:prstGeom prst="trapezoid">
                <a:avLst>
                  <a:gd fmla="val 37095" name="adj"/>
                </a:avLst>
              </a:prstGeom>
              <a:gradFill>
                <a:gsLst>
                  <a:gs pos="0">
                    <a:srgbClr val="D0D0D0">
                      <a:alpha val="45880"/>
                    </a:srgbClr>
                  </a:gs>
                  <a:gs pos="100000">
                    <a:srgbClr val="FFFFFF">
                      <a:alpha val="0"/>
                      <a:alpha val="45880"/>
                    </a:srgbClr>
                  </a:gs>
                </a:gsLst>
                <a:lin ang="0" scaled="0"/>
              </a:gradFill>
              <a:ln cap="flat" cmpd="sng" w="19050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b70367581_0_9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155" name="Google Shape;155;g1bb70367581_0_99"/>
          <p:cNvSpPr txBox="1"/>
          <p:nvPr/>
        </p:nvSpPr>
        <p:spPr>
          <a:xfrm>
            <a:off x="2342475" y="1046400"/>
            <a:ext cx="41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Managers (Contd.)</a:t>
            </a:r>
            <a:r>
              <a:rPr b="1" lang="en" sz="2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6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1bb70367581_0_99"/>
          <p:cNvSpPr/>
          <p:nvPr/>
        </p:nvSpPr>
        <p:spPr>
          <a:xfrm>
            <a:off x="5990575" y="2664851"/>
            <a:ext cx="2010515" cy="2517303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Officer Cash</a:t>
            </a:r>
            <a:endParaRPr b="1" i="1" sz="24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7" name="Google Shape;157;g1bb70367581_0_99"/>
          <p:cNvGrpSpPr/>
          <p:nvPr/>
        </p:nvGrpSpPr>
        <p:grpSpPr>
          <a:xfrm>
            <a:off x="336791" y="3504163"/>
            <a:ext cx="4021462" cy="1091123"/>
            <a:chOff x="2610900" y="1837425"/>
            <a:chExt cx="3066775" cy="923350"/>
          </a:xfrm>
        </p:grpSpPr>
        <p:sp>
          <p:nvSpPr>
            <p:cNvPr id="158" name="Google Shape;158;g1bb70367581_0_99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59" name="Google Shape;159;g1bb70367581_0_99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60" name="Google Shape;160;g1bb70367581_0_99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Treasury Collections</a:t>
              </a:r>
              <a:endParaRPr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1" name="Google Shape;161;g1bb70367581_0_99"/>
          <p:cNvGrpSpPr/>
          <p:nvPr/>
        </p:nvGrpSpPr>
        <p:grpSpPr>
          <a:xfrm>
            <a:off x="837077" y="4572444"/>
            <a:ext cx="4825264" cy="1360556"/>
            <a:chOff x="3466375" y="2780700"/>
            <a:chExt cx="3066775" cy="923350"/>
          </a:xfrm>
        </p:grpSpPr>
        <p:sp>
          <p:nvSpPr>
            <p:cNvPr id="162" name="Google Shape;162;g1bb70367581_0_99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63" name="Google Shape;163;g1bb70367581_0_99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64" name="Google Shape;164;g1bb70367581_0_99"/>
            <p:cNvSpPr/>
            <p:nvPr/>
          </p:nvSpPr>
          <p:spPr>
            <a:xfrm>
              <a:off x="3680100" y="286567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Posting of Treasury information on computers</a:t>
              </a:r>
              <a:endParaRPr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5" name="Google Shape;165;g1bb70367581_0_99"/>
          <p:cNvGrpSpPr/>
          <p:nvPr/>
        </p:nvGrpSpPr>
        <p:grpSpPr>
          <a:xfrm>
            <a:off x="1458575" y="2435680"/>
            <a:ext cx="4021462" cy="1091389"/>
            <a:chOff x="3466375" y="934650"/>
            <a:chExt cx="3066775" cy="923575"/>
          </a:xfrm>
        </p:grpSpPr>
        <p:sp>
          <p:nvSpPr>
            <p:cNvPr id="166" name="Google Shape;166;g1bb70367581_0_99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67" name="Google Shape;167;g1bb70367581_0_99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68" name="Google Shape;168;g1bb70367581_0_99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 Receiving</a:t>
              </a:r>
              <a:endParaRPr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b70367581_0_13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174" name="Google Shape;174;g1bb70367581_0_136"/>
          <p:cNvSpPr txBox="1"/>
          <p:nvPr/>
        </p:nvSpPr>
        <p:spPr>
          <a:xfrm>
            <a:off x="2342475" y="1046400"/>
            <a:ext cx="41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Managers (Contd.) </a:t>
            </a:r>
            <a:endParaRPr b="1"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5" name="Google Shape;175;g1bb70367581_0_136"/>
          <p:cNvGrpSpPr/>
          <p:nvPr/>
        </p:nvGrpSpPr>
        <p:grpSpPr>
          <a:xfrm rot="-5400000">
            <a:off x="4503499" y="1374203"/>
            <a:ext cx="3191089" cy="5164598"/>
            <a:chOff x="2506150" y="1152650"/>
            <a:chExt cx="230650" cy="484875"/>
          </a:xfrm>
        </p:grpSpPr>
        <p:sp>
          <p:nvSpPr>
            <p:cNvPr id="176" name="Google Shape;176;g1bb70367581_0_136"/>
            <p:cNvSpPr/>
            <p:nvPr/>
          </p:nvSpPr>
          <p:spPr>
            <a:xfrm>
              <a:off x="2506150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1" y="0"/>
                  </a:moveTo>
                  <a:lnTo>
                    <a:pt x="1" y="14757"/>
                  </a:lnTo>
                  <a:cubicBezTo>
                    <a:pt x="1" y="17318"/>
                    <a:pt x="2078" y="19395"/>
                    <a:pt x="4638" y="19395"/>
                  </a:cubicBezTo>
                  <a:lnTo>
                    <a:pt x="4638" y="4645"/>
                  </a:lnTo>
                  <a:cubicBezTo>
                    <a:pt x="4638" y="2078"/>
                    <a:pt x="256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1bb70367581_0_136"/>
            <p:cNvSpPr/>
            <p:nvPr/>
          </p:nvSpPr>
          <p:spPr>
            <a:xfrm>
              <a:off x="2620825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4638" y="0"/>
                  </a:moveTo>
                  <a:cubicBezTo>
                    <a:pt x="2078" y="0"/>
                    <a:pt x="1" y="2078"/>
                    <a:pt x="1" y="4645"/>
                  </a:cubicBezTo>
                  <a:lnTo>
                    <a:pt x="1" y="19395"/>
                  </a:lnTo>
                  <a:cubicBezTo>
                    <a:pt x="2561" y="19395"/>
                    <a:pt x="4638" y="17318"/>
                    <a:pt x="4638" y="14757"/>
                  </a:cubicBezTo>
                  <a:lnTo>
                    <a:pt x="4638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1bb70367581_0_136"/>
          <p:cNvSpPr txBox="1"/>
          <p:nvPr/>
        </p:nvSpPr>
        <p:spPr>
          <a:xfrm>
            <a:off x="3728854" y="2655194"/>
            <a:ext cx="453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and Import department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1bb70367581_0_136"/>
          <p:cNvSpPr txBox="1"/>
          <p:nvPr/>
        </p:nvSpPr>
        <p:spPr>
          <a:xfrm>
            <a:off x="3792216" y="4227673"/>
            <a:ext cx="461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Offering details on many loan and bank account creation schemes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1bb70367581_0_136"/>
          <p:cNvSpPr/>
          <p:nvPr/>
        </p:nvSpPr>
        <p:spPr>
          <a:xfrm>
            <a:off x="969525" y="2705651"/>
            <a:ext cx="2010515" cy="2517303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Officer IT</a:t>
            </a:r>
            <a:endParaRPr b="1" i="1" sz="2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b70367581_0_16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186" name="Google Shape;186;g1bb70367581_0_163"/>
          <p:cNvSpPr txBox="1"/>
          <p:nvPr/>
        </p:nvSpPr>
        <p:spPr>
          <a:xfrm>
            <a:off x="2342475" y="1046400"/>
            <a:ext cx="41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Middle Managers (Contd.) </a:t>
            </a:r>
            <a:endParaRPr b="1"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bb70367581_0_163"/>
          <p:cNvSpPr/>
          <p:nvPr/>
        </p:nvSpPr>
        <p:spPr>
          <a:xfrm>
            <a:off x="6255925" y="2687251"/>
            <a:ext cx="2010515" cy="2517303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Officer </a:t>
            </a:r>
            <a:endParaRPr b="1" i="1" sz="24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8" name="Google Shape;188;g1bb70367581_0_163"/>
          <p:cNvGrpSpPr/>
          <p:nvPr/>
        </p:nvGrpSpPr>
        <p:grpSpPr>
          <a:xfrm>
            <a:off x="633402" y="3075358"/>
            <a:ext cx="3798201" cy="977643"/>
            <a:chOff x="2610900" y="1837425"/>
            <a:chExt cx="3066775" cy="923350"/>
          </a:xfrm>
        </p:grpSpPr>
        <p:sp>
          <p:nvSpPr>
            <p:cNvPr id="189" name="Google Shape;189;g1bb70367581_0_163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90" name="Google Shape;190;g1bb70367581_0_163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91" name="Google Shape;191;g1bb70367581_0_163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Receive credit</a:t>
              </a:r>
              <a:endParaRPr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2" name="Google Shape;192;g1bb70367581_0_163"/>
          <p:cNvGrpSpPr/>
          <p:nvPr/>
        </p:nvGrpSpPr>
        <p:grpSpPr>
          <a:xfrm>
            <a:off x="1542073" y="4032093"/>
            <a:ext cx="4226517" cy="1084659"/>
            <a:chOff x="3466375" y="2780700"/>
            <a:chExt cx="3136096" cy="923350"/>
          </a:xfrm>
        </p:grpSpPr>
        <p:sp>
          <p:nvSpPr>
            <p:cNvPr id="193" name="Google Shape;193;g1bb70367581_0_163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94" name="Google Shape;194;g1bb70367581_0_163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95" name="Google Shape;195;g1bb70367581_0_163"/>
            <p:cNvSpPr/>
            <p:nvPr/>
          </p:nvSpPr>
          <p:spPr>
            <a:xfrm>
              <a:off x="3680092" y="2865685"/>
              <a:ext cx="2922379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Clearing related works</a:t>
              </a:r>
              <a:endParaRPr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6" name="Google Shape;196;g1bb70367581_0_163"/>
          <p:cNvGrpSpPr/>
          <p:nvPr/>
        </p:nvGrpSpPr>
        <p:grpSpPr>
          <a:xfrm>
            <a:off x="1692908" y="2118000"/>
            <a:ext cx="3798201" cy="977881"/>
            <a:chOff x="3466375" y="934650"/>
            <a:chExt cx="3066775" cy="923575"/>
          </a:xfrm>
        </p:grpSpPr>
        <p:sp>
          <p:nvSpPr>
            <p:cNvPr id="197" name="Google Shape;197;g1bb70367581_0_163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98" name="Google Shape;198;g1bb70367581_0_163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99" name="Google Shape;199;g1bb70367581_0_163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Cheque debit</a:t>
              </a:r>
              <a:endParaRPr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0" name="Google Shape;200;g1bb70367581_0_163"/>
          <p:cNvGrpSpPr/>
          <p:nvPr/>
        </p:nvGrpSpPr>
        <p:grpSpPr>
          <a:xfrm>
            <a:off x="738784" y="5122825"/>
            <a:ext cx="3798201" cy="977643"/>
            <a:chOff x="2610900" y="1837425"/>
            <a:chExt cx="3066775" cy="923350"/>
          </a:xfrm>
        </p:grpSpPr>
        <p:sp>
          <p:nvSpPr>
            <p:cNvPr id="201" name="Google Shape;201;g1bb70367581_0_163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202" name="Google Shape;202;g1bb70367581_0_163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203" name="Google Shape;203;g1bb70367581_0_163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Loan session</a:t>
              </a:r>
              <a:endParaRPr sz="2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b70367581_0_20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209" name="Google Shape;209;g1bb70367581_0_202"/>
          <p:cNvSpPr txBox="1"/>
          <p:nvPr/>
        </p:nvSpPr>
        <p:spPr>
          <a:xfrm>
            <a:off x="2641825" y="1046400"/>
            <a:ext cx="41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28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28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Managers</a:t>
            </a:r>
            <a:endParaRPr b="1"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0" name="Google Shape;210;g1bb70367581_0_202"/>
          <p:cNvGrpSpPr/>
          <p:nvPr/>
        </p:nvGrpSpPr>
        <p:grpSpPr>
          <a:xfrm rot="-5400000">
            <a:off x="4933386" y="1544338"/>
            <a:ext cx="2190829" cy="4760988"/>
            <a:chOff x="2506150" y="1152650"/>
            <a:chExt cx="230650" cy="484875"/>
          </a:xfrm>
        </p:grpSpPr>
        <p:sp>
          <p:nvSpPr>
            <p:cNvPr id="211" name="Google Shape;211;g1bb70367581_0_202"/>
            <p:cNvSpPr/>
            <p:nvPr/>
          </p:nvSpPr>
          <p:spPr>
            <a:xfrm>
              <a:off x="2506150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1" y="0"/>
                  </a:moveTo>
                  <a:lnTo>
                    <a:pt x="1" y="14757"/>
                  </a:lnTo>
                  <a:cubicBezTo>
                    <a:pt x="1" y="17318"/>
                    <a:pt x="2078" y="19395"/>
                    <a:pt x="4638" y="19395"/>
                  </a:cubicBezTo>
                  <a:lnTo>
                    <a:pt x="4638" y="4645"/>
                  </a:lnTo>
                  <a:cubicBezTo>
                    <a:pt x="4638" y="2078"/>
                    <a:pt x="256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1bb70367581_0_202"/>
            <p:cNvSpPr/>
            <p:nvPr/>
          </p:nvSpPr>
          <p:spPr>
            <a:xfrm>
              <a:off x="2620825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4638" y="0"/>
                  </a:moveTo>
                  <a:cubicBezTo>
                    <a:pt x="2078" y="0"/>
                    <a:pt x="1" y="2078"/>
                    <a:pt x="1" y="4645"/>
                  </a:cubicBezTo>
                  <a:lnTo>
                    <a:pt x="1" y="19395"/>
                  </a:lnTo>
                  <a:cubicBezTo>
                    <a:pt x="2561" y="19395"/>
                    <a:pt x="4638" y="17318"/>
                    <a:pt x="4638" y="14757"/>
                  </a:cubicBezTo>
                  <a:lnTo>
                    <a:pt x="4638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1bb70367581_0_202"/>
          <p:cNvSpPr txBox="1"/>
          <p:nvPr/>
        </p:nvSpPr>
        <p:spPr>
          <a:xfrm>
            <a:off x="3750302" y="3113067"/>
            <a:ext cx="41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open &amp; close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1bb70367581_0_202"/>
          <p:cNvSpPr txBox="1"/>
          <p:nvPr/>
        </p:nvSpPr>
        <p:spPr>
          <a:xfrm>
            <a:off x="3612700" y="4185660"/>
            <a:ext cx="425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Cheque Book Issue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1bb70367581_0_202"/>
          <p:cNvSpPr/>
          <p:nvPr/>
        </p:nvSpPr>
        <p:spPr>
          <a:xfrm>
            <a:off x="1061350" y="2707833"/>
            <a:ext cx="1918686" cy="2515173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Officer IT</a:t>
            </a:r>
            <a:endParaRPr b="1" i="1" sz="2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b70367581_0_18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221" name="Google Shape;221;g1bb70367581_0_189"/>
          <p:cNvSpPr txBox="1"/>
          <p:nvPr/>
        </p:nvSpPr>
        <p:spPr>
          <a:xfrm>
            <a:off x="2494875" y="1046400"/>
            <a:ext cx="41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Managers (Contd.) </a:t>
            </a:r>
            <a:endParaRPr b="1"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1bb70367581_0_189"/>
          <p:cNvSpPr/>
          <p:nvPr/>
        </p:nvSpPr>
        <p:spPr>
          <a:xfrm>
            <a:off x="5786425" y="2656417"/>
            <a:ext cx="1918686" cy="2515173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Officer Cash</a:t>
            </a:r>
            <a:endParaRPr b="1" i="1" sz="2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3" name="Google Shape;223;g1bb70367581_0_189"/>
          <p:cNvGrpSpPr/>
          <p:nvPr/>
        </p:nvGrpSpPr>
        <p:grpSpPr>
          <a:xfrm>
            <a:off x="959297" y="3019436"/>
            <a:ext cx="4121449" cy="2043126"/>
            <a:chOff x="1258163" y="1712947"/>
            <a:chExt cx="2635535" cy="1073465"/>
          </a:xfrm>
        </p:grpSpPr>
        <p:sp>
          <p:nvSpPr>
            <p:cNvPr id="224" name="Google Shape;224;g1bb70367581_0_189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g1bb70367581_0_189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226" name="Google Shape;226;g1bb70367581_0_189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gradFill>
                <a:gsLst>
                  <a:gs pos="0">
                    <a:srgbClr val="D0D0D0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 cap="rnd" cmpd="sng" w="28575">
                <a:solidFill>
                  <a:srgbClr val="ABABAB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1bb70367581_0_189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D0D0D0"/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g1bb70367581_0_189"/>
          <p:cNvSpPr txBox="1"/>
          <p:nvPr/>
        </p:nvSpPr>
        <p:spPr>
          <a:xfrm>
            <a:off x="1702275" y="3402067"/>
            <a:ext cx="263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Foreign remittance payment receive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b70367581_0_22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234" name="Google Shape;234;g1bb70367581_0_223"/>
          <p:cNvSpPr txBox="1"/>
          <p:nvPr/>
        </p:nvSpPr>
        <p:spPr>
          <a:xfrm>
            <a:off x="2342475" y="1046400"/>
            <a:ext cx="41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Managers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(Contd.)</a:t>
            </a:r>
            <a:endParaRPr b="1"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5" name="Google Shape;235;g1bb70367581_0_223"/>
          <p:cNvGrpSpPr/>
          <p:nvPr/>
        </p:nvGrpSpPr>
        <p:grpSpPr>
          <a:xfrm rot="-5400000">
            <a:off x="4639448" y="1627036"/>
            <a:ext cx="2708892" cy="4585560"/>
            <a:chOff x="2506150" y="1152650"/>
            <a:chExt cx="230650" cy="484875"/>
          </a:xfrm>
        </p:grpSpPr>
        <p:sp>
          <p:nvSpPr>
            <p:cNvPr id="236" name="Google Shape;236;g1bb70367581_0_223"/>
            <p:cNvSpPr/>
            <p:nvPr/>
          </p:nvSpPr>
          <p:spPr>
            <a:xfrm>
              <a:off x="2506150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1" y="0"/>
                  </a:moveTo>
                  <a:lnTo>
                    <a:pt x="1" y="14757"/>
                  </a:lnTo>
                  <a:cubicBezTo>
                    <a:pt x="1" y="17318"/>
                    <a:pt x="2078" y="19395"/>
                    <a:pt x="4638" y="19395"/>
                  </a:cubicBezTo>
                  <a:lnTo>
                    <a:pt x="4638" y="4645"/>
                  </a:lnTo>
                  <a:cubicBezTo>
                    <a:pt x="4638" y="2078"/>
                    <a:pt x="256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bb70367581_0_223"/>
            <p:cNvSpPr/>
            <p:nvPr/>
          </p:nvSpPr>
          <p:spPr>
            <a:xfrm>
              <a:off x="2620825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4638" y="0"/>
                  </a:moveTo>
                  <a:cubicBezTo>
                    <a:pt x="2078" y="0"/>
                    <a:pt x="1" y="2078"/>
                    <a:pt x="1" y="4645"/>
                  </a:cubicBezTo>
                  <a:lnTo>
                    <a:pt x="1" y="19395"/>
                  </a:lnTo>
                  <a:cubicBezTo>
                    <a:pt x="2561" y="19395"/>
                    <a:pt x="4638" y="17318"/>
                    <a:pt x="4638" y="14757"/>
                  </a:cubicBezTo>
                  <a:lnTo>
                    <a:pt x="4638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g1bb70367581_0_223"/>
          <p:cNvSpPr txBox="1"/>
          <p:nvPr/>
        </p:nvSpPr>
        <p:spPr>
          <a:xfrm>
            <a:off x="4239975" y="2965900"/>
            <a:ext cx="346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Voucher Sorting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1bb70367581_0_223"/>
          <p:cNvSpPr txBox="1"/>
          <p:nvPr/>
        </p:nvSpPr>
        <p:spPr>
          <a:xfrm>
            <a:off x="4231200" y="4038775"/>
            <a:ext cx="374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Carrying Letters &amp; Treasury to another branch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1bb70367581_0_223"/>
          <p:cNvSpPr/>
          <p:nvPr/>
        </p:nvSpPr>
        <p:spPr>
          <a:xfrm>
            <a:off x="1061350" y="2707833"/>
            <a:ext cx="1918686" cy="2515173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Messenger</a:t>
            </a:r>
            <a:endParaRPr b="1" i="1" sz="2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Types of Information</a:t>
            </a:r>
            <a:endParaRPr sz="2800"/>
          </a:p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561275" y="1211033"/>
            <a:ext cx="8123700" cy="4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" sz="2400"/>
              <a:t>Operational Information</a:t>
            </a:r>
            <a:endParaRPr sz="20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Opening and closing customer-specific savings, current, and fixed deposit accounts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Cheque book issue and pay order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Getting approval of a loan proposal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Online and SMS banking transactions and forwarding transaction data to the Head Office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b70367581_2_2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Types of Information</a:t>
            </a:r>
            <a:r>
              <a:rPr lang="en" sz="2800"/>
              <a:t> (Contd.)</a:t>
            </a:r>
            <a:endParaRPr sz="2800"/>
          </a:p>
        </p:txBody>
      </p:sp>
      <p:sp>
        <p:nvSpPr>
          <p:cNvPr id="252" name="Google Shape;252;g1bb70367581_2_25"/>
          <p:cNvSpPr txBox="1"/>
          <p:nvPr>
            <p:ph idx="1" type="body"/>
          </p:nvPr>
        </p:nvSpPr>
        <p:spPr>
          <a:xfrm>
            <a:off x="387800" y="1156600"/>
            <a:ext cx="8491500" cy="4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" sz="2400"/>
              <a:t>Operational Information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Maintain intra/inter departmental transactions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Information about receiving remittance and providing allowance services like any bank service, freedom fighter etc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Keeping track of the staff's daily attendance records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Sorting vouchers and carrying letters and treasury to other branches and banks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Types of Information (Contd.)</a:t>
            </a:r>
            <a:endParaRPr sz="2800"/>
          </a:p>
        </p:txBody>
      </p:sp>
      <p:sp>
        <p:nvSpPr>
          <p:cNvPr id="258" name="Google Shape;258;p12"/>
          <p:cNvSpPr txBox="1"/>
          <p:nvPr>
            <p:ph idx="1" type="body"/>
          </p:nvPr>
        </p:nvSpPr>
        <p:spPr>
          <a:xfrm>
            <a:off x="409325" y="1387933"/>
            <a:ext cx="7597200" cy="4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" sz="2400"/>
              <a:t>Operational Information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Cash deposits/withdrawals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Information about remittance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Issuing cheque and report cheque bouncing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Attendance record of employees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Contents</a:t>
            </a:r>
            <a:endParaRPr sz="2800"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5750" y="1247850"/>
            <a:ext cx="8512500" cy="4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Introduction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About Organization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Overview of Organization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Positional Hierarchy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Organizational Hierarchy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Management Structure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Types Of Information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Information Gathering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Requirement Specification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Contributions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Types of Information (Contd.)</a:t>
            </a:r>
            <a:endParaRPr sz="2800"/>
          </a:p>
        </p:txBody>
      </p:sp>
      <p:sp>
        <p:nvSpPr>
          <p:cNvPr id="264" name="Google Shape;264;p13"/>
          <p:cNvSpPr txBox="1"/>
          <p:nvPr>
            <p:ph idx="1" type="body"/>
          </p:nvPr>
        </p:nvSpPr>
        <p:spPr>
          <a:xfrm>
            <a:off x="526351" y="1156900"/>
            <a:ext cx="78828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" sz="2400"/>
              <a:t>Tactical Information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Variety of account types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Analytical record of all banking transactions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2400"/>
              <a:buChar char="❏"/>
            </a:pPr>
            <a:r>
              <a:rPr lang="en" sz="2400"/>
              <a:t>Taking care of employee leave and facilities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Recovery of classified loans (bad and loss)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Updating Right-off accounts for classified loans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b70367581_2_2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Types of Information (Contd.)</a:t>
            </a:r>
            <a:endParaRPr sz="2800"/>
          </a:p>
        </p:txBody>
      </p:sp>
      <p:sp>
        <p:nvSpPr>
          <p:cNvPr id="270" name="Google Shape;270;g1bb70367581_2_20"/>
          <p:cNvSpPr txBox="1"/>
          <p:nvPr>
            <p:ph idx="1" type="body"/>
          </p:nvPr>
        </p:nvSpPr>
        <p:spPr>
          <a:xfrm>
            <a:off x="501600" y="1386000"/>
            <a:ext cx="79758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" sz="2200"/>
              <a:t>T</a:t>
            </a:r>
            <a:r>
              <a:rPr b="1" lang="en" sz="2400"/>
              <a:t>actical Information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Issuing bank guarantee based on a short term notice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Monitoring the availability of resources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Providing govt. incentives to those who received loans and 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got lost in business during COVID-19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Types of Information (Contd.)</a:t>
            </a:r>
            <a:endParaRPr sz="2800"/>
          </a:p>
        </p:txBody>
      </p:sp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495600" y="1211033"/>
            <a:ext cx="8648400" cy="5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" sz="2600"/>
              <a:t>Strategic Information</a:t>
            </a:r>
            <a:endParaRPr b="1" sz="26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The expansion of the building will benefit workers of all ranks.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Updated technology with feasible strategies (Sonali e-Wallet)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Strategy for meeting both immediate and distant goals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Guidelines for enhancing online banking operations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Providing down-payment for customers to recover classified loans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Types of Information (Contd.)</a:t>
            </a:r>
            <a:endParaRPr sz="2800"/>
          </a:p>
        </p:txBody>
      </p:sp>
      <p:sp>
        <p:nvSpPr>
          <p:cNvPr id="282" name="Google Shape;282;p15"/>
          <p:cNvSpPr txBox="1"/>
          <p:nvPr>
            <p:ph idx="1" type="body"/>
          </p:nvPr>
        </p:nvSpPr>
        <p:spPr>
          <a:xfrm>
            <a:off x="526350" y="1285733"/>
            <a:ext cx="84849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" sz="2600"/>
              <a:t>Statutory Information</a:t>
            </a:r>
            <a:endParaRPr b="1" sz="26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Annual tax filing with the government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Comprehensive annual report detailing all export and import monetary dealings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Report the quantity of remittances transferred within a fiscal year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6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>
            <p:ph type="title"/>
          </p:nvPr>
        </p:nvSpPr>
        <p:spPr>
          <a:xfrm>
            <a:off x="0" y="8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Information Gathering</a:t>
            </a:r>
            <a:endParaRPr sz="2800"/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250812" y="13859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" sz="2400"/>
              <a:t>The following informations were acquired throughout the information gathering phase: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How many departments are there and the name of all departments in the branch?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Does the organization provide one-stop services?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on the system overview and management hierarchy of the branch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Information Gathering (Contd.)</a:t>
            </a:r>
            <a:endParaRPr sz="2800"/>
          </a:p>
        </p:txBody>
      </p:sp>
      <p:sp>
        <p:nvSpPr>
          <p:cNvPr id="294" name="Google Shape;294;p17"/>
          <p:cNvSpPr txBox="1"/>
          <p:nvPr>
            <p:ph idx="1" type="body"/>
          </p:nvPr>
        </p:nvSpPr>
        <p:spPr>
          <a:xfrm>
            <a:off x="255125" y="1170198"/>
            <a:ext cx="86382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/>
              <a:t>Information about all the account types and their facilities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/>
              <a:t>Facilities on varieties of loans, pension, remittance, subsidy, and allowance services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/>
              <a:t>Information on the total number of staff members on the branch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" sz="2400"/>
              <a:t>Information on the activities of the employees in this branch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Information Gathering (Contd.)</a:t>
            </a:r>
            <a:endParaRPr sz="2800"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224525" y="1605633"/>
            <a:ext cx="87357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about the amount of customers gets the service (daily/monthly/yearly)  in the branch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on active website facilities, Credit &amp; Debit card facilities, online and sms banking facilities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on the IT sector and server-system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about the impact of COVID-19 and activities for recovering the disaster</a:t>
            </a:r>
            <a:endParaRPr sz="2400"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bc24e49fee_0_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Information Gathering (Contd.)</a:t>
            </a:r>
            <a:endParaRPr sz="2800"/>
          </a:p>
        </p:txBody>
      </p:sp>
      <p:sp>
        <p:nvSpPr>
          <p:cNvPr id="306" name="Google Shape;306;g1bc24e49fee_0_0"/>
          <p:cNvSpPr txBox="1"/>
          <p:nvPr>
            <p:ph idx="1" type="body"/>
          </p:nvPr>
        </p:nvSpPr>
        <p:spPr>
          <a:xfrm>
            <a:off x="224525" y="1605633"/>
            <a:ext cx="87357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about the amount of customers gets the service (daily/monthly/yearly)  in the branch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on active website facilities, Credit &amp; Debit card facilities, online and sms banking facilities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on the IT sector and server-system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Information about the impact of COVID-19 and activities for recovering the disaster</a:t>
            </a:r>
            <a:endParaRPr sz="2400"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b70367581_2_1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Information Gathering (Contd.)</a:t>
            </a:r>
            <a:endParaRPr sz="2800"/>
          </a:p>
        </p:txBody>
      </p:sp>
      <p:sp>
        <p:nvSpPr>
          <p:cNvPr id="312" name="Google Shape;312;g1bb70367581_2_15"/>
          <p:cNvSpPr txBox="1"/>
          <p:nvPr>
            <p:ph idx="1" type="body"/>
          </p:nvPr>
        </p:nvSpPr>
        <p:spPr>
          <a:xfrm>
            <a:off x="316375" y="1483167"/>
            <a:ext cx="8576700" cy="4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" sz="2400"/>
              <a:t>From whom we have collected those information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Monjurul Azim - Senior Principal Officer (SPO)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Showkot Osman- Principal </a:t>
            </a:r>
            <a:r>
              <a:rPr lang="en" sz="2400"/>
              <a:t>Officer </a:t>
            </a:r>
            <a:r>
              <a:rPr lang="en" sz="2400"/>
              <a:t>(PO)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Milton Shikdar - Senior Officer IT (SO IT)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Basudeb Chowdhury-</a:t>
            </a:r>
            <a:r>
              <a:rPr lang="en" sz="2400"/>
              <a:t>Senior Officer Cash </a:t>
            </a:r>
            <a:r>
              <a:rPr lang="en" sz="2400"/>
              <a:t>(SO Cash)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Imtiaz Uddin -Officer Cash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Mong Thu Marma - Messenger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Requirement Specification</a:t>
            </a:r>
            <a:endParaRPr sz="2800"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438825" y="1279067"/>
            <a:ext cx="8317500" cy="4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/>
              <a:t>Staffing levels require an increase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/>
              <a:t>Recruiting youthful, knowledgeable, and competent workers that are conversant with the newest systems and technologies</a:t>
            </a:r>
            <a:r>
              <a:rPr lang="en" sz="2400">
                <a:solidFill>
                  <a:schemeClr val="lt2"/>
                </a:solidFill>
              </a:rPr>
              <a:t> 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/>
              <a:t>Increase hardware infrastructure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/>
              <a:t>Additional technical and physical security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Improving One stop service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250800" y="2091800"/>
            <a:ext cx="86424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Problem analysis and requirements specification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To select an organization and perform analysis on their management structure and information based system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Contributions</a:t>
            </a:r>
            <a:endParaRPr sz="2800"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383475" y="2230593"/>
            <a:ext cx="86892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Analyzed the structure and management system of an organization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Understood how each management level functions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400"/>
              <a:buChar char="❏"/>
            </a:pPr>
            <a:r>
              <a:rPr lang="en" sz="2400">
                <a:solidFill>
                  <a:schemeClr val="lt2"/>
                </a:solidFill>
              </a:rPr>
              <a:t>Analyzed the necessary system requirements for the organization</a:t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i="1" lang="en" sz="4600"/>
              <a:t>Thank You</a:t>
            </a:r>
            <a:endParaRPr i="1"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>
                <a:solidFill>
                  <a:schemeClr val="dk1"/>
                </a:solidFill>
              </a:rPr>
              <a:t>About Organization</a:t>
            </a:r>
            <a:endParaRPr sz="2800"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250800" y="1344800"/>
            <a:ext cx="86424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➢"/>
            </a:pPr>
            <a:r>
              <a:rPr lang="en" sz="2400">
                <a:solidFill>
                  <a:schemeClr val="lt2"/>
                </a:solidFill>
              </a:rPr>
              <a:t>Organization: </a:t>
            </a:r>
            <a:r>
              <a:rPr b="1" lang="en" sz="2400">
                <a:solidFill>
                  <a:schemeClr val="lt2"/>
                </a:solidFill>
              </a:rPr>
              <a:t>Sonali Bank Limited</a:t>
            </a:r>
            <a:endParaRPr b="1"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➢"/>
            </a:pPr>
            <a:r>
              <a:rPr lang="en" sz="2400">
                <a:solidFill>
                  <a:schemeClr val="lt2"/>
                </a:solidFill>
              </a:rPr>
              <a:t>Established in 1972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➢"/>
            </a:pPr>
            <a:r>
              <a:rPr lang="en" sz="2400">
                <a:solidFill>
                  <a:schemeClr val="lt2"/>
                </a:solidFill>
              </a:rPr>
              <a:t>Total branches: 1230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➢"/>
            </a:pPr>
            <a:r>
              <a:rPr lang="en" sz="2400">
                <a:solidFill>
                  <a:schemeClr val="lt2"/>
                </a:solidFill>
              </a:rPr>
              <a:t>Location: Bahaddarhat, </a:t>
            </a:r>
            <a:r>
              <a:rPr lang="en" sz="2400">
                <a:solidFill>
                  <a:schemeClr val="lt2"/>
                </a:solidFill>
              </a:rPr>
              <a:t>Chittagong</a:t>
            </a:r>
            <a:endParaRPr sz="2400"/>
          </a:p>
        </p:txBody>
      </p:sp>
      <p:pic>
        <p:nvPicPr>
          <p:cNvPr id="85" name="Google Shape;8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800" y="1963967"/>
            <a:ext cx="2398250" cy="2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 Overview of the Organization</a:t>
            </a:r>
            <a:endParaRPr sz="2800"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272238" y="1070867"/>
            <a:ext cx="87291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" sz="1900"/>
              <a:t>						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" sz="1900"/>
              <a:t>				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2231238" y="5630242"/>
            <a:ext cx="468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01: Organization Structure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5" y="1523704"/>
            <a:ext cx="8939025" cy="34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Positional </a:t>
            </a:r>
            <a:r>
              <a:rPr lang="en" sz="2800"/>
              <a:t>Hierarchy</a:t>
            </a:r>
            <a:endParaRPr sz="2800"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50812" y="836712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457200" lvl="0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6"/>
          <p:cNvSpPr txBox="1"/>
          <p:nvPr/>
        </p:nvSpPr>
        <p:spPr>
          <a:xfrm>
            <a:off x="2241450" y="5744000"/>
            <a:ext cx="466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02: Position Hierarchy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25" y="1073067"/>
            <a:ext cx="2035825" cy="443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>
                <a:solidFill>
                  <a:schemeClr val="dk1"/>
                </a:solidFill>
              </a:rPr>
              <a:t>Management Structure</a:t>
            </a:r>
            <a:endParaRPr sz="2800"/>
          </a:p>
        </p:txBody>
      </p:sp>
      <p:sp>
        <p:nvSpPr>
          <p:cNvPr id="107" name="Google Shape;107;p7"/>
          <p:cNvSpPr txBox="1"/>
          <p:nvPr/>
        </p:nvSpPr>
        <p:spPr>
          <a:xfrm>
            <a:off x="2240250" y="5645450"/>
            <a:ext cx="466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03: Management Level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75" y="1302938"/>
            <a:ext cx="6140966" cy="42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114" name="Google Shape;114;p8"/>
          <p:cNvSpPr txBox="1"/>
          <p:nvPr/>
        </p:nvSpPr>
        <p:spPr>
          <a:xfrm>
            <a:off x="2898275" y="1046400"/>
            <a:ext cx="261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Managers</a:t>
            </a:r>
            <a:endParaRPr b="1"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359775" y="2843900"/>
            <a:ext cx="1650786" cy="2245277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Manager</a:t>
            </a:r>
            <a:endParaRPr b="1" i="1" sz="2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6" name="Google Shape;116;p8"/>
          <p:cNvGrpSpPr/>
          <p:nvPr/>
        </p:nvGrpSpPr>
        <p:grpSpPr>
          <a:xfrm rot="-5400000">
            <a:off x="4700872" y="1635840"/>
            <a:ext cx="3013973" cy="4708815"/>
            <a:chOff x="2506150" y="1152650"/>
            <a:chExt cx="230650" cy="484875"/>
          </a:xfrm>
        </p:grpSpPr>
        <p:sp>
          <p:nvSpPr>
            <p:cNvPr id="117" name="Google Shape;117;p8"/>
            <p:cNvSpPr/>
            <p:nvPr/>
          </p:nvSpPr>
          <p:spPr>
            <a:xfrm>
              <a:off x="2506150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1" y="0"/>
                  </a:moveTo>
                  <a:lnTo>
                    <a:pt x="1" y="14757"/>
                  </a:lnTo>
                  <a:cubicBezTo>
                    <a:pt x="1" y="17318"/>
                    <a:pt x="2078" y="19395"/>
                    <a:pt x="4638" y="19395"/>
                  </a:cubicBezTo>
                  <a:lnTo>
                    <a:pt x="4638" y="4645"/>
                  </a:lnTo>
                  <a:cubicBezTo>
                    <a:pt x="4638" y="2078"/>
                    <a:pt x="256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620825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4638" y="0"/>
                  </a:moveTo>
                  <a:cubicBezTo>
                    <a:pt x="2078" y="0"/>
                    <a:pt x="1" y="2078"/>
                    <a:pt x="1" y="4645"/>
                  </a:cubicBezTo>
                  <a:lnTo>
                    <a:pt x="1" y="19395"/>
                  </a:lnTo>
                  <a:cubicBezTo>
                    <a:pt x="2561" y="19395"/>
                    <a:pt x="4638" y="17318"/>
                    <a:pt x="4638" y="14757"/>
                  </a:cubicBezTo>
                  <a:lnTo>
                    <a:pt x="4638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8"/>
          <p:cNvSpPr txBox="1"/>
          <p:nvPr/>
        </p:nvSpPr>
        <p:spPr>
          <a:xfrm>
            <a:off x="4246400" y="2939133"/>
            <a:ext cx="41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position of the branch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3811375" y="4122967"/>
            <a:ext cx="430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Oversees all departmental operations within the division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b70367581_0_4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Management Structure (Contd.)</a:t>
            </a:r>
            <a:endParaRPr sz="2800"/>
          </a:p>
        </p:txBody>
      </p:sp>
      <p:sp>
        <p:nvSpPr>
          <p:cNvPr id="126" name="Google Shape;126;g1bb70367581_0_44"/>
          <p:cNvSpPr txBox="1"/>
          <p:nvPr/>
        </p:nvSpPr>
        <p:spPr>
          <a:xfrm>
            <a:off x="2816700" y="1032767"/>
            <a:ext cx="32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</a:t>
            </a:r>
            <a:r>
              <a:rPr b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Managers</a:t>
            </a:r>
            <a:endParaRPr b="1" sz="24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1bb70367581_0_44"/>
          <p:cNvSpPr/>
          <p:nvPr/>
        </p:nvSpPr>
        <p:spPr>
          <a:xfrm>
            <a:off x="6431825" y="2694267"/>
            <a:ext cx="1650786" cy="2245277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Principal Officer</a:t>
            </a:r>
            <a:endParaRPr b="1" i="1" sz="2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8" name="Google Shape;128;g1bb70367581_0_44"/>
          <p:cNvGrpSpPr/>
          <p:nvPr/>
        </p:nvGrpSpPr>
        <p:grpSpPr>
          <a:xfrm rot="5400000">
            <a:off x="1281789" y="1478994"/>
            <a:ext cx="3035262" cy="4729034"/>
            <a:chOff x="2506150" y="1152650"/>
            <a:chExt cx="230650" cy="484875"/>
          </a:xfrm>
        </p:grpSpPr>
        <p:sp>
          <p:nvSpPr>
            <p:cNvPr id="129" name="Google Shape;129;g1bb70367581_0_44"/>
            <p:cNvSpPr/>
            <p:nvPr/>
          </p:nvSpPr>
          <p:spPr>
            <a:xfrm>
              <a:off x="2506150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1" y="0"/>
                  </a:moveTo>
                  <a:lnTo>
                    <a:pt x="1" y="14757"/>
                  </a:lnTo>
                  <a:cubicBezTo>
                    <a:pt x="1" y="17318"/>
                    <a:pt x="2078" y="19395"/>
                    <a:pt x="4638" y="19395"/>
                  </a:cubicBezTo>
                  <a:lnTo>
                    <a:pt x="4638" y="4645"/>
                  </a:lnTo>
                  <a:cubicBezTo>
                    <a:pt x="4638" y="2078"/>
                    <a:pt x="256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bb70367581_0_44"/>
            <p:cNvSpPr/>
            <p:nvPr/>
          </p:nvSpPr>
          <p:spPr>
            <a:xfrm>
              <a:off x="2620825" y="1152650"/>
              <a:ext cx="115975" cy="484875"/>
            </a:xfrm>
            <a:custGeom>
              <a:rect b="b" l="l" r="r" t="t"/>
              <a:pathLst>
                <a:path extrusionOk="0" h="19395" w="4639">
                  <a:moveTo>
                    <a:pt x="4638" y="0"/>
                  </a:moveTo>
                  <a:cubicBezTo>
                    <a:pt x="2078" y="0"/>
                    <a:pt x="1" y="2078"/>
                    <a:pt x="1" y="4645"/>
                  </a:cubicBezTo>
                  <a:lnTo>
                    <a:pt x="1" y="19395"/>
                  </a:lnTo>
                  <a:cubicBezTo>
                    <a:pt x="2561" y="19395"/>
                    <a:pt x="4638" y="17318"/>
                    <a:pt x="4638" y="14757"/>
                  </a:cubicBezTo>
                  <a:lnTo>
                    <a:pt x="4638" y="0"/>
                  </a:lnTo>
                  <a:close/>
                </a:path>
              </a:pathLst>
            </a:custGeom>
            <a:gradFill>
              <a:gsLst>
                <a:gs pos="0">
                  <a:srgbClr val="D0D0D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bb70367581_0_44"/>
          <p:cNvSpPr txBox="1"/>
          <p:nvPr/>
        </p:nvSpPr>
        <p:spPr>
          <a:xfrm>
            <a:off x="877650" y="2476533"/>
            <a:ext cx="3863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 the works among general officers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1bb70367581_0_44"/>
          <p:cNvSpPr txBox="1"/>
          <p:nvPr/>
        </p:nvSpPr>
        <p:spPr>
          <a:xfrm>
            <a:off x="877650" y="3973300"/>
            <a:ext cx="3908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loans &amp; prevents money laundering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