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Constantia"/>
      <p:regular r:id="rId25"/>
      <p:bold r:id="rId26"/>
      <p:italic r:id="rId27"/>
      <p:boldItalic r:id="rId28"/>
    </p:embeddedFont>
    <p:embeddedFont>
      <p:font typeface="Arial Narrow"/>
      <p:regular r:id="rId29"/>
      <p:bold r:id="rId30"/>
      <p:italic r:id="rId31"/>
      <p:boldItalic r:id="rId32"/>
    </p:embeddedFont>
    <p:embeddedFont>
      <p:font typeface="Tahom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h7jtKRoA4rnowX5E09o04IMHTY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nstantia-bold.fntdata"/><Relationship Id="rId25" Type="http://schemas.openxmlformats.org/officeDocument/2006/relationships/font" Target="fonts/Constantia-regular.fntdata"/><Relationship Id="rId28" Type="http://schemas.openxmlformats.org/officeDocument/2006/relationships/font" Target="fonts/Constantia-boldItalic.fntdata"/><Relationship Id="rId27" Type="http://schemas.openxmlformats.org/officeDocument/2006/relationships/font" Target="fonts/Constanti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al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alNarrow-italic.fntdata"/><Relationship Id="rId30" Type="http://schemas.openxmlformats.org/officeDocument/2006/relationships/font" Target="fonts/ArialNarrow-bold.fntdata"/><Relationship Id="rId11" Type="http://schemas.openxmlformats.org/officeDocument/2006/relationships/slide" Target="slides/slide5.xml"/><Relationship Id="rId33" Type="http://schemas.openxmlformats.org/officeDocument/2006/relationships/font" Target="fonts/Tahoma-regular.fntdata"/><Relationship Id="rId10" Type="http://schemas.openxmlformats.org/officeDocument/2006/relationships/slide" Target="slides/slide4.xml"/><Relationship Id="rId32" Type="http://schemas.openxmlformats.org/officeDocument/2006/relationships/font" Target="fonts/ArialNarrow-boldItalic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Tahom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919858" y="685837"/>
            <a:ext cx="50184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478" y="4343150"/>
            <a:ext cx="5487042" cy="41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/>
        </p:nvSpPr>
        <p:spPr>
          <a:xfrm>
            <a:off x="3884916" y="8684836"/>
            <a:ext cx="2971478" cy="457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:notes"/>
          <p:cNvSpPr txBox="1"/>
          <p:nvPr/>
        </p:nvSpPr>
        <p:spPr>
          <a:xfrm>
            <a:off x="3884916" y="0"/>
            <a:ext cx="2971478" cy="45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93abbbce4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93abbbc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93abbbce4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93abbbce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93abbbce4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93abbbce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93abbbce4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93abbbce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93abbbce4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93abbbce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93abbbce4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93abbbce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93abbbce4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93abbbce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93abbbce4_0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93abbbce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6b500722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6b5007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7f8b97c1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7f8b97c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93abbbce4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93abbbc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93abbbce4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93abbbc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93abbbce4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93abbbce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93abbbce4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93abbbce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93abbbce4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93abbbc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74625" y="981075"/>
            <a:ext cx="87186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250825" y="547688"/>
            <a:ext cx="4245000" cy="5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/>
        </p:txBody>
      </p:sp>
      <p:sp>
        <p:nvSpPr>
          <p:cNvPr id="53" name="Google Shape;53;p35"/>
          <p:cNvSpPr txBox="1"/>
          <p:nvPr>
            <p:ph idx="2" type="body"/>
          </p:nvPr>
        </p:nvSpPr>
        <p:spPr>
          <a:xfrm>
            <a:off x="4648200" y="547688"/>
            <a:ext cx="4245000" cy="5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t" bIns="10800" lIns="18000" spcFirstLastPara="1" rIns="18000" wrap="square" tIns="1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6858000" y="0"/>
            <a:ext cx="2286000" cy="6308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/>
        </p:nvSpPr>
        <p:spPr>
          <a:xfrm rot="5400000">
            <a:off x="4846650" y="2011350"/>
            <a:ext cx="6308700" cy="2286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to edit Master title style</a:t>
            </a:r>
            <a:endParaRPr b="0" i="0" sz="32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 rot="5400000">
            <a:off x="198450" y="-198450"/>
            <a:ext cx="63087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 rot="5400000">
            <a:off x="1729612" y="-656513"/>
            <a:ext cx="5472000" cy="8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b" bIns="10800" lIns="18000" spcFirstLastPara="1" rIns="18000" wrap="square" tIns="1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457200" y="273051"/>
            <a:ext cx="3008400" cy="1162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b" bIns="10800" lIns="18000" spcFirstLastPara="1" rIns="18000" wrap="square" tIns="1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3575050" y="273051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•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/>
        </p:nvSpPr>
        <p:spPr>
          <a:xfrm>
            <a:off x="495300" y="3933825"/>
            <a:ext cx="8153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Google Shape;7;p23"/>
          <p:cNvSpPr txBox="1"/>
          <p:nvPr/>
        </p:nvSpPr>
        <p:spPr>
          <a:xfrm>
            <a:off x="0" y="2636837"/>
            <a:ext cx="9144000" cy="7140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cap="flat" cmpd="sng" w="9525">
            <a:solidFill>
              <a:srgbClr val="FFDE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neomail.gif" id="8" name="Google Shape;8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" name="Google Shape;16;p25"/>
          <p:cNvSpPr txBox="1"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>
            <a:off x="6072187" y="6215063"/>
            <a:ext cx="314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Constantia"/>
              <a:buNone/>
            </a:pPr>
            <a:r>
              <a:rPr b="0" i="0" lang="en" sz="1600" u="none" cap="none" strike="noStrike">
                <a:solidFill>
                  <a:srgbClr val="444444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CUET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/>
          <p:nvPr/>
        </p:nvSpPr>
        <p:spPr>
          <a:xfrm>
            <a:off x="0" y="6351587"/>
            <a:ext cx="9144000" cy="699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D0D0D0"/>
              </a:gs>
            </a:gsLst>
            <a:lin ang="0" scaled="0"/>
          </a:gradFill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857251"/>
            <a:ext cx="9144000" cy="7140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cap="flat" cmpd="sng" w="9525">
            <a:solidFill>
              <a:srgbClr val="E8B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Picture1.jpg" id="20" name="Google Shape;2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437" y="6215063"/>
            <a:ext cx="375047" cy="4607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67800" y="669750"/>
            <a:ext cx="9008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600"/>
              <a:buFont typeface="Times New Roman"/>
              <a:buNone/>
            </a:pPr>
            <a:r>
              <a:rPr lang="en" sz="2800">
                <a:solidFill>
                  <a:srgbClr val="C09C00"/>
                </a:solidFill>
              </a:rPr>
              <a:t>System Analysis and Design</a:t>
            </a:r>
            <a:r>
              <a:rPr lang="en" sz="2800">
                <a:solidFill>
                  <a:srgbClr val="C09C00"/>
                </a:solidFill>
              </a:rPr>
              <a:t> </a:t>
            </a:r>
            <a:endParaRPr sz="2800">
              <a:solidFill>
                <a:srgbClr val="C09C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600"/>
              <a:buFont typeface="Times New Roman"/>
              <a:buNone/>
            </a:pPr>
            <a:r>
              <a:rPr lang="en" sz="2800">
                <a:solidFill>
                  <a:srgbClr val="C09C00"/>
                </a:solidFill>
              </a:rPr>
              <a:t>of </a:t>
            </a:r>
            <a:endParaRPr sz="2800">
              <a:solidFill>
                <a:srgbClr val="C09C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600"/>
              <a:buFont typeface="Times New Roman"/>
              <a:buNone/>
            </a:pPr>
            <a:r>
              <a:rPr lang="en" sz="2800">
                <a:solidFill>
                  <a:srgbClr val="C09C00"/>
                </a:solidFill>
              </a:rPr>
              <a:t>Sonali Bank Limited, Bahaddarhat Branch</a:t>
            </a:r>
            <a:endParaRPr sz="2800"/>
          </a:p>
        </p:txBody>
      </p:sp>
      <p:sp>
        <p:nvSpPr>
          <p:cNvPr id="64" name="Google Shape;64;p1"/>
          <p:cNvSpPr txBox="1"/>
          <p:nvPr/>
        </p:nvSpPr>
        <p:spPr>
          <a:xfrm>
            <a:off x="8647112" y="6408737"/>
            <a:ext cx="3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51975" y="2603933"/>
            <a:ext cx="30657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 b="1" i="1" sz="20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Kaushik Deb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Professor,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CUET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Sabiha Anan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CUET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5548800" y="3534371"/>
            <a:ext cx="35952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b="1" i="1" sz="20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Sajidul Mowla (1804100)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Salman Farsi (1804102)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Antu Chowdhury (1804112)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Kowshik Chowdhury (1804119)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93abbbce4_0_5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Logical DFD of Cash Section</a:t>
            </a:r>
            <a:endParaRPr sz="2800"/>
          </a:p>
        </p:txBody>
      </p:sp>
      <p:sp>
        <p:nvSpPr>
          <p:cNvPr id="123" name="Google Shape;123;g1d93abbbce4_0_55"/>
          <p:cNvSpPr txBox="1"/>
          <p:nvPr/>
        </p:nvSpPr>
        <p:spPr>
          <a:xfrm>
            <a:off x="2021250" y="5819000"/>
            <a:ext cx="520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  Logical DFD of Cash Section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g1d93abbbce4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5300"/>
            <a:ext cx="8576118" cy="467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93abbbce4_0_61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Logical DFD of Loan Section</a:t>
            </a:r>
            <a:endParaRPr sz="2800"/>
          </a:p>
        </p:txBody>
      </p:sp>
      <p:sp>
        <p:nvSpPr>
          <p:cNvPr id="130" name="Google Shape;130;g1d93abbbce4_0_61"/>
          <p:cNvSpPr txBox="1"/>
          <p:nvPr/>
        </p:nvSpPr>
        <p:spPr>
          <a:xfrm>
            <a:off x="1989450" y="5802925"/>
            <a:ext cx="516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5:  Logical DFD of Loan Section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g1d93abbbce4_0_61"/>
          <p:cNvPicPr preferRelativeResize="0"/>
          <p:nvPr/>
        </p:nvPicPr>
        <p:blipFill rotWithShape="1">
          <a:blip r:embed="rId3">
            <a:alphaModFix/>
          </a:blip>
          <a:srcRect b="0" l="0" r="0" t="3353"/>
          <a:stretch/>
        </p:blipFill>
        <p:spPr>
          <a:xfrm>
            <a:off x="2220100" y="943075"/>
            <a:ext cx="4703799" cy="4971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93abbbce4_0_67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Logical DFD of ATM Section</a:t>
            </a:r>
            <a:endParaRPr sz="2800"/>
          </a:p>
        </p:txBody>
      </p:sp>
      <p:sp>
        <p:nvSpPr>
          <p:cNvPr id="137" name="Google Shape;137;g1d93abbbce4_0_67"/>
          <p:cNvSpPr txBox="1"/>
          <p:nvPr/>
        </p:nvSpPr>
        <p:spPr>
          <a:xfrm>
            <a:off x="2467650" y="5806125"/>
            <a:ext cx="518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6: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DFD of ATM Section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g1d93abbbce4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9100"/>
            <a:ext cx="8839204" cy="461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93abbbce4_0_84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Physical </a:t>
            </a:r>
            <a:r>
              <a:rPr lang="en" sz="2800"/>
              <a:t>DFD of Account Section</a:t>
            </a:r>
            <a:endParaRPr sz="2800"/>
          </a:p>
        </p:txBody>
      </p:sp>
      <p:sp>
        <p:nvSpPr>
          <p:cNvPr id="144" name="Google Shape;144;g1d93abbbce4_0_84"/>
          <p:cNvSpPr txBox="1"/>
          <p:nvPr/>
        </p:nvSpPr>
        <p:spPr>
          <a:xfrm>
            <a:off x="1754650" y="5807500"/>
            <a:ext cx="567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7:  Physical DFD of Account Section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g1d93abbbce4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13" y="1043425"/>
            <a:ext cx="8586373" cy="47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93abbbce4_0_9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Phys</a:t>
            </a:r>
            <a:r>
              <a:rPr lang="en" sz="2800"/>
              <a:t>ical DFD of Cash Section</a:t>
            </a:r>
            <a:endParaRPr sz="2800"/>
          </a:p>
        </p:txBody>
      </p:sp>
      <p:sp>
        <p:nvSpPr>
          <p:cNvPr id="151" name="Google Shape;151;g1d93abbbce4_0_90"/>
          <p:cNvSpPr txBox="1"/>
          <p:nvPr/>
        </p:nvSpPr>
        <p:spPr>
          <a:xfrm>
            <a:off x="1968750" y="5830450"/>
            <a:ext cx="52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8:  Physical DFD of Cash Section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g1d93abbbce4_0_90"/>
          <p:cNvPicPr preferRelativeResize="0"/>
          <p:nvPr/>
        </p:nvPicPr>
        <p:blipFill rotWithShape="1">
          <a:blip r:embed="rId3">
            <a:alphaModFix/>
          </a:blip>
          <a:srcRect b="3349" l="6731" r="3750" t="3349"/>
          <a:stretch/>
        </p:blipFill>
        <p:spPr>
          <a:xfrm>
            <a:off x="1435063" y="1095212"/>
            <a:ext cx="6434432" cy="46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93abbbce4_0_96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Phys</a:t>
            </a:r>
            <a:r>
              <a:rPr lang="en" sz="2800"/>
              <a:t>ical DFD of Loan Section</a:t>
            </a:r>
            <a:endParaRPr sz="2800"/>
          </a:p>
        </p:txBody>
      </p:sp>
      <p:sp>
        <p:nvSpPr>
          <p:cNvPr id="158" name="Google Shape;158;g1d93abbbce4_0_96"/>
          <p:cNvSpPr txBox="1"/>
          <p:nvPr/>
        </p:nvSpPr>
        <p:spPr>
          <a:xfrm>
            <a:off x="1888050" y="5837325"/>
            <a:ext cx="536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9:  Physical DFD of Loan Section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g1d93abbbce4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9100"/>
            <a:ext cx="8839204" cy="37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93abbbce4_0_102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Phys</a:t>
            </a:r>
            <a:r>
              <a:rPr lang="en" sz="2800"/>
              <a:t>ical DFD of ATM Section</a:t>
            </a:r>
            <a:endParaRPr sz="2800"/>
          </a:p>
        </p:txBody>
      </p:sp>
      <p:sp>
        <p:nvSpPr>
          <p:cNvPr id="165" name="Google Shape;165;g1d93abbbce4_0_102"/>
          <p:cNvSpPr txBox="1"/>
          <p:nvPr/>
        </p:nvSpPr>
        <p:spPr>
          <a:xfrm>
            <a:off x="1899900" y="5783175"/>
            <a:ext cx="534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10: Physical DFD of ATM Section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g1d93abbbce4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00" y="1020487"/>
            <a:ext cx="8692795" cy="481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93abbbce4_0_119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172" name="Google Shape;172;g1d93abbbce4_0_119"/>
          <p:cNvSpPr txBox="1"/>
          <p:nvPr>
            <p:ph idx="1" type="body"/>
          </p:nvPr>
        </p:nvSpPr>
        <p:spPr>
          <a:xfrm>
            <a:off x="970175" y="1908300"/>
            <a:ext cx="6931500" cy="271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Char char="❑"/>
            </a:pPr>
            <a:r>
              <a:rPr lang="en" sz="2400"/>
              <a:t>About the system development life cycle</a:t>
            </a:r>
            <a:endParaRPr sz="2400"/>
          </a:p>
          <a:p>
            <a:pPr indent="-3175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280"/>
              <a:buChar char="❑"/>
            </a:pPr>
            <a:r>
              <a:rPr lang="en" sz="2400"/>
              <a:t>Work done in each step</a:t>
            </a:r>
            <a:endParaRPr sz="2400"/>
          </a:p>
          <a:p>
            <a:pPr indent="-3175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280"/>
              <a:buChar char="❑"/>
            </a:pPr>
            <a:r>
              <a:rPr lang="en" sz="2400"/>
              <a:t>How DFD work in banking system</a:t>
            </a:r>
            <a:endParaRPr sz="2400"/>
          </a:p>
          <a:p>
            <a:pPr indent="-3175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280"/>
              <a:buChar char="❑"/>
            </a:pPr>
            <a:r>
              <a:rPr lang="en" sz="2400"/>
              <a:t>Data flow from one entity to other entity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i="1" lang="en" sz="4600"/>
              <a:t>Thank You</a:t>
            </a:r>
            <a:endParaRPr i="1"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Contents</a:t>
            </a:r>
            <a:endParaRPr sz="2800"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5750" y="1247850"/>
            <a:ext cx="8512500" cy="4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Objectives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System Development Life Cycle (SDLC)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Context Diagram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/>
              <a:t>Data Flow Diagram (DFD)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Logical DFD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Physical DFD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6b5007226_0_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Objectives</a:t>
            </a:r>
            <a:endParaRPr sz="2800"/>
          </a:p>
        </p:txBody>
      </p:sp>
      <p:sp>
        <p:nvSpPr>
          <p:cNvPr id="78" name="Google Shape;78;g1d6b5007226_0_0"/>
          <p:cNvSpPr txBox="1"/>
          <p:nvPr/>
        </p:nvSpPr>
        <p:spPr>
          <a:xfrm>
            <a:off x="481650" y="1403700"/>
            <a:ext cx="8440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the procedure of data flow of Sonali Bank Bahaddarhat Branch information system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explain the context diagram of the system and explain system overview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discuss both logical and physical data flow diagrams of this bank system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7f8b97c1e_0_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System Development Life Cycle</a:t>
            </a:r>
            <a:endParaRPr sz="2800"/>
          </a:p>
        </p:txBody>
      </p:sp>
      <p:sp>
        <p:nvSpPr>
          <p:cNvPr id="84" name="Google Shape;84;g1d7f8b97c1e_0_0"/>
          <p:cNvSpPr txBox="1"/>
          <p:nvPr/>
        </p:nvSpPr>
        <p:spPr>
          <a:xfrm>
            <a:off x="483650" y="1713350"/>
            <a:ext cx="85437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862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Summarization of information system and design procedure.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862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Nine distinct phases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862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Producing high quality system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862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Taking user requirement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862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 customer expectations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93abbbce4_0_1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System Development Life Cycle</a:t>
            </a:r>
            <a:endParaRPr/>
          </a:p>
        </p:txBody>
      </p:sp>
      <p:pic>
        <p:nvPicPr>
          <p:cNvPr id="90" name="Google Shape;90;g1d93abbbce4_0_1"/>
          <p:cNvPicPr preferRelativeResize="0"/>
          <p:nvPr/>
        </p:nvPicPr>
        <p:blipFill rotWithShape="1">
          <a:blip r:embed="rId3">
            <a:alphaModFix/>
          </a:blip>
          <a:srcRect b="2140" l="2224" r="2718" t="5215"/>
          <a:stretch/>
        </p:blipFill>
        <p:spPr>
          <a:xfrm>
            <a:off x="616378" y="1006750"/>
            <a:ext cx="7911234" cy="4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d93abbbce4_0_1"/>
          <p:cNvSpPr txBox="1"/>
          <p:nvPr/>
        </p:nvSpPr>
        <p:spPr>
          <a:xfrm>
            <a:off x="1840650" y="5851250"/>
            <a:ext cx="54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System Development Life Cycle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93abbbce4_0_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" sz="2800"/>
              <a:t>Context Diagram</a:t>
            </a:r>
            <a:endParaRPr sz="2800"/>
          </a:p>
        </p:txBody>
      </p:sp>
      <p:sp>
        <p:nvSpPr>
          <p:cNvPr id="97" name="Google Shape;97;g1d93abbbce4_0_5"/>
          <p:cNvSpPr txBox="1"/>
          <p:nvPr/>
        </p:nvSpPr>
        <p:spPr>
          <a:xfrm>
            <a:off x="596350" y="1426650"/>
            <a:ext cx="81540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86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Representation of entire system by one diagram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862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information about the system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862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departments represented by entities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862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work sections visualized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862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provide information of full processes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93abbbce4_0_44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Context Diagram</a:t>
            </a:r>
            <a:endParaRPr sz="2800"/>
          </a:p>
        </p:txBody>
      </p:sp>
      <p:sp>
        <p:nvSpPr>
          <p:cNvPr id="103" name="Google Shape;103;g1d93abbbce4_0_44"/>
          <p:cNvSpPr txBox="1"/>
          <p:nvPr/>
        </p:nvSpPr>
        <p:spPr>
          <a:xfrm>
            <a:off x="3052500" y="5818975"/>
            <a:ext cx="348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Context Diagram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g1d93abbbce4_0_44"/>
          <p:cNvPicPr preferRelativeResize="0"/>
          <p:nvPr/>
        </p:nvPicPr>
        <p:blipFill rotWithShape="1">
          <a:blip r:embed="rId3">
            <a:alphaModFix/>
          </a:blip>
          <a:srcRect b="4229" l="1919" r="1143" t="6921"/>
          <a:stretch/>
        </p:blipFill>
        <p:spPr>
          <a:xfrm>
            <a:off x="23888" y="1576238"/>
            <a:ext cx="9096225" cy="370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93abbbce4_0_9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Flow Diagram</a:t>
            </a:r>
            <a:endParaRPr sz="2800"/>
          </a:p>
        </p:txBody>
      </p:sp>
      <p:sp>
        <p:nvSpPr>
          <p:cNvPr id="110" name="Google Shape;110;g1d93abbbce4_0_9"/>
          <p:cNvSpPr txBox="1"/>
          <p:nvPr/>
        </p:nvSpPr>
        <p:spPr>
          <a:xfrm>
            <a:off x="472050" y="1782175"/>
            <a:ext cx="8199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481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and transformation of data in system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4810" lvl="0" marL="342900" rtl="0" algn="l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Categorized as either logical or physical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4810" lvl="0" marL="342900" rtl="0" algn="l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operation explained in logical DFD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4810" lvl="0" marL="342900" rtl="0" algn="l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implement explained in physical DFD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93abbbce4_0_21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Logical DFD of Account Section</a:t>
            </a:r>
            <a:endParaRPr sz="2800"/>
          </a:p>
        </p:txBody>
      </p:sp>
      <p:sp>
        <p:nvSpPr>
          <p:cNvPr id="116" name="Google Shape;116;g1d93abbbce4_0_21"/>
          <p:cNvSpPr txBox="1"/>
          <p:nvPr/>
        </p:nvSpPr>
        <p:spPr>
          <a:xfrm>
            <a:off x="1824138" y="5796025"/>
            <a:ext cx="549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Logical DFD of Account Section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g1d93abbbce4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9100"/>
            <a:ext cx="8839204" cy="431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