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Constantia"/>
      <p:regular r:id="rId17"/>
      <p:bold r:id="rId18"/>
      <p:italic r:id="rId19"/>
      <p:boldItalic r:id="rId20"/>
    </p:embeddedFont>
    <p:embeddedFont>
      <p:font typeface="Arial Narrow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ycQ/QNHRYtfv20ogGbNy5qXe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Italic.fntdata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nstantia-regular.fntdata"/><Relationship Id="rId16" Type="http://schemas.openxmlformats.org/officeDocument/2006/relationships/slide" Target="slides/slide10.xml"/><Relationship Id="rId19" Type="http://schemas.openxmlformats.org/officeDocument/2006/relationships/font" Target="fonts/Constantia-italic.fntdata"/><Relationship Id="rId18" Type="http://schemas.openxmlformats.org/officeDocument/2006/relationships/font" Target="fonts/Constanti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919858" y="685837"/>
            <a:ext cx="50184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478" y="4343150"/>
            <a:ext cx="5487042" cy="41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/>
        </p:nvSpPr>
        <p:spPr>
          <a:xfrm>
            <a:off x="3884916" y="8684836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/>
          <p:nvPr/>
        </p:nvSpPr>
        <p:spPr>
          <a:xfrm>
            <a:off x="3884916" y="0"/>
            <a:ext cx="2971478" cy="4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31e227515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31e2275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31e227515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31e2275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31e227515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31e2275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31e227515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31e2275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31e227515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31e2275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1e227515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1e2275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31e227515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31e2275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74625" y="981075"/>
            <a:ext cx="87186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250825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648200" y="547688"/>
            <a:ext cx="4245000" cy="5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t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858000" y="0"/>
            <a:ext cx="2286000" cy="6308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/>
        </p:nvSpPr>
        <p:spPr>
          <a:xfrm rot="5400000">
            <a:off x="4846650" y="2011350"/>
            <a:ext cx="6308700" cy="228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b="0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 rot="5400000">
            <a:off x="198450" y="-198450"/>
            <a:ext cx="6308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 rot="5400000">
            <a:off x="1729612" y="-656513"/>
            <a:ext cx="5472000" cy="8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3051"/>
            <a:ext cx="3008400" cy="1162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575050" y="273051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/>
        </p:nvSpPr>
        <p:spPr>
          <a:xfrm>
            <a:off x="495300" y="3933825"/>
            <a:ext cx="8153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Google Shape;7;p23"/>
          <p:cNvSpPr txBox="1"/>
          <p:nvPr/>
        </p:nvSpPr>
        <p:spPr>
          <a:xfrm>
            <a:off x="0" y="2636837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FFDE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neomail.gif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Google Shape;16;p2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>
            <a:off x="6072187" y="6215063"/>
            <a:ext cx="3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b="0" i="0" lang="en" sz="1600" u="none" cap="none" strike="noStrik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/>
        </p:nvSpPr>
        <p:spPr>
          <a:xfrm>
            <a:off x="0" y="6351587"/>
            <a:ext cx="9144000" cy="699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857251"/>
            <a:ext cx="9144000" cy="71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E8B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Picture1.jpg" id="20" name="Google Shape;2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7" y="6215063"/>
            <a:ext cx="375047" cy="4607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7800" y="669750"/>
            <a:ext cx="9008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Object Oriented Analysis and Design of System</a:t>
            </a:r>
            <a:r>
              <a:rPr lang="en" sz="2800">
                <a:solidFill>
                  <a:srgbClr val="C09C00"/>
                </a:solidFill>
              </a:rPr>
              <a:t>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of </a:t>
            </a:r>
            <a:endParaRPr sz="2800">
              <a:solidFill>
                <a:srgbClr val="C09C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" sz="2800">
                <a:solidFill>
                  <a:srgbClr val="C09C00"/>
                </a:solidFill>
              </a:rPr>
              <a:t>Sonali Bank Limited, Bahaddarhat Branch</a:t>
            </a:r>
            <a:endParaRPr sz="2800"/>
          </a:p>
        </p:txBody>
      </p:sp>
      <p:sp>
        <p:nvSpPr>
          <p:cNvPr id="64" name="Google Shape;64;p1"/>
          <p:cNvSpPr txBox="1"/>
          <p:nvPr/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51975" y="2603933"/>
            <a:ext cx="30657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b="1" i="1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Kaushik Deb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Sabiha Anan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CUET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548800" y="3534371"/>
            <a:ext cx="3595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 i="1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Sajidul Mowla (1804100)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Salman Farsi (1804102)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Antu Chowdhury (1804112)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Kowshik Chowdhury (1804119)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i="1" lang="en" sz="4600"/>
              <a:t>Thank You</a:t>
            </a:r>
            <a:endParaRPr i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09600" y="1371600"/>
            <a:ext cx="8153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UML(Unified Modeling Language)Diagrams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Use Case Diagrams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31e227515_0_9"/>
          <p:cNvSpPr txBox="1"/>
          <p:nvPr/>
        </p:nvSpPr>
        <p:spPr>
          <a:xfrm>
            <a:off x="0" y="-29497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br>
              <a:rPr lang="en" sz="3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2031e227515_0_9"/>
          <p:cNvSpPr txBox="1"/>
          <p:nvPr/>
        </p:nvSpPr>
        <p:spPr>
          <a:xfrm>
            <a:off x="492575" y="1143000"/>
            <a:ext cx="8400600" cy="4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❑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– Unified Modeling Language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3429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❑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modern approach 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3429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❑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language, not a methodology or process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3429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❑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graphical communication mechanism for developers &amp; customers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3429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❑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Visualizing, specifying,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and documenting the components of a system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3429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31e227515_0_4"/>
          <p:cNvSpPr txBox="1"/>
          <p:nvPr/>
        </p:nvSpPr>
        <p:spPr>
          <a:xfrm>
            <a:off x="0" y="-1905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32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2031e227515_0_4"/>
          <p:cNvSpPr txBox="1"/>
          <p:nvPr/>
        </p:nvSpPr>
        <p:spPr>
          <a:xfrm>
            <a:off x="296892" y="1081070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the functionality of a system and users of the   system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Notations: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Case: Represents functionality or services to users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provided by a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❖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Actor: Represents users of a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g2031e22751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923" y="5257800"/>
            <a:ext cx="1044286" cy="113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031e227515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4628" y="3352800"/>
            <a:ext cx="1666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1e227515_0_26"/>
          <p:cNvSpPr txBox="1"/>
          <p:nvPr/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for Account Opening System</a:t>
            </a:r>
            <a:endParaRPr sz="28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2031e227515_0_26"/>
          <p:cNvSpPr txBox="1"/>
          <p:nvPr/>
        </p:nvSpPr>
        <p:spPr>
          <a:xfrm>
            <a:off x="2057400" y="5715000"/>
            <a:ext cx="52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Account Opening System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1e227515_0_34"/>
          <p:cNvSpPr txBox="1"/>
          <p:nvPr/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for Withdraw System</a:t>
            </a:r>
            <a:endParaRPr sz="28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031e227515_0_34"/>
          <p:cNvSpPr txBox="1"/>
          <p:nvPr/>
        </p:nvSpPr>
        <p:spPr>
          <a:xfrm>
            <a:off x="1829608" y="5726974"/>
            <a:ext cx="51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Withdraw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31e227515_0_31"/>
          <p:cNvSpPr txBox="1"/>
          <p:nvPr/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for Loan System</a:t>
            </a:r>
            <a:endParaRPr sz="32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031e227515_0_31"/>
          <p:cNvSpPr txBox="1"/>
          <p:nvPr/>
        </p:nvSpPr>
        <p:spPr>
          <a:xfrm>
            <a:off x="1981200" y="5721678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Loan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1e227515_0_40"/>
          <p:cNvSpPr txBox="1"/>
          <p:nvPr/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 for ATM System</a:t>
            </a:r>
            <a:endParaRPr sz="28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031e227515_0_40"/>
          <p:cNvSpPr txBox="1"/>
          <p:nvPr/>
        </p:nvSpPr>
        <p:spPr>
          <a:xfrm>
            <a:off x="2362200" y="5865172"/>
            <a:ext cx="3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ATM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1e227515_0_52"/>
          <p:cNvSpPr txBox="1"/>
          <p:nvPr/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031e227515_0_52"/>
          <p:cNvSpPr txBox="1"/>
          <p:nvPr/>
        </p:nvSpPr>
        <p:spPr>
          <a:xfrm>
            <a:off x="533400" y="1447800"/>
            <a:ext cx="8191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various functional areas of Sonali Bank 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Limited 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Bohaddarhut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Branch)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Described UMLs of use cases to visualize the system and implement it logically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❑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Understood the system easily and efficiently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