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61" r:id="rId6"/>
    <p:sldId id="262" r:id="rId7"/>
    <p:sldId id="263" r:id="rId8"/>
    <p:sldId id="265" r:id="rId9"/>
    <p:sldId id="266" r:id="rId10"/>
    <p:sldId id="264" r:id="rId11"/>
    <p:sldId id="277" r:id="rId12"/>
    <p:sldId id="267" r:id="rId13"/>
    <p:sldId id="268" r:id="rId14"/>
    <p:sldId id="269" r:id="rId15"/>
    <p:sldId id="270" r:id="rId16"/>
    <p:sldId id="276" r:id="rId17"/>
    <p:sldId id="272" r:id="rId18"/>
    <p:sldId id="275"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u-HU"/>
              <a:t>Mintacím szerkesztése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2017-12-05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u-HU"/>
              <a:t>Mintacím szerkesztése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2017-12-05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u-HU"/>
              <a:t>Mintacím szerkesztése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2017-12-05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u-HU"/>
              <a:t>Mintacím szerkesztése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u-HU"/>
              <a:t>Mintaszöveg szerkesztése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2017-12-05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u-HU"/>
              <a:t>Mintacím szerkesztése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2017-12-05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a:t>Mintacím szerkesztése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2017-12-05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a:t>Mintacím szerkesztése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2017-12-05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nchorCtr="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2017-12-05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u-HU"/>
              <a:t>Mintacím szerkesztése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2017-12-05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2017-12-05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u-HU"/>
              <a:t>Mintacím szerkesztése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9796027F-7875-4030-9381-8BD8C4F21935}" type="datetimeFigureOut">
              <a:rPr lang="en-US" dirty="0"/>
              <a:t>2017-12-05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2017-12-05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a:t>Mintacím szerkesztése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2017-12-05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2017-12-05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2017-12-05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u-HU"/>
              <a:t>Mintacím szerkesztése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7" name="Date Placeholder 4"/>
          <p:cNvSpPr>
            <a:spLocks noGrp="1"/>
          </p:cNvSpPr>
          <p:nvPr>
            <p:ph type="dt" sz="half" idx="10"/>
          </p:nvPr>
        </p:nvSpPr>
        <p:spPr/>
        <p:txBody>
          <a:bodyPr/>
          <a:lstStyle/>
          <a:p>
            <a:fld id="{4509A250-FF31-4206-8172-F9D3106AACB1}" type="datetimeFigureOut">
              <a:rPr lang="en-US" dirty="0"/>
              <a:t>2017-12-05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u-HU"/>
              <a:t>Mintacím szerkesztése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2017-12-05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u-HU"/>
              <a:t>Mintacím szerkesztése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2017-12-05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1F0B996-2406-49E8-B4C9-F716943684DD}"/>
              </a:ext>
            </a:extLst>
          </p:cNvPr>
          <p:cNvSpPr>
            <a:spLocks noGrp="1"/>
          </p:cNvSpPr>
          <p:nvPr>
            <p:ph type="ctrTitle"/>
          </p:nvPr>
        </p:nvSpPr>
        <p:spPr>
          <a:xfrm>
            <a:off x="115411" y="1447800"/>
            <a:ext cx="11967098" cy="3329581"/>
          </a:xfrm>
        </p:spPr>
        <p:txBody>
          <a:bodyPr/>
          <a:lstStyle/>
          <a:p>
            <a:r>
              <a:rPr lang="en-US" sz="4800" dirty="0"/>
              <a:t>A Hybrid Encryption Scheme for Hashed Password Storage and Retrieval</a:t>
            </a:r>
          </a:p>
        </p:txBody>
      </p:sp>
      <p:sp>
        <p:nvSpPr>
          <p:cNvPr id="3" name="Alcím 2">
            <a:extLst>
              <a:ext uri="{FF2B5EF4-FFF2-40B4-BE49-F238E27FC236}">
                <a16:creationId xmlns:a16="http://schemas.microsoft.com/office/drawing/2014/main" id="{27FB4BE1-45D4-4DB4-8E49-9391B7388CA3}"/>
              </a:ext>
            </a:extLst>
          </p:cNvPr>
          <p:cNvSpPr>
            <a:spLocks noGrp="1"/>
          </p:cNvSpPr>
          <p:nvPr>
            <p:ph type="subTitle" idx="1"/>
          </p:nvPr>
        </p:nvSpPr>
        <p:spPr>
          <a:xfrm>
            <a:off x="109491" y="4777381"/>
            <a:ext cx="8825658" cy="861420"/>
          </a:xfrm>
        </p:spPr>
        <p:txBody>
          <a:bodyPr/>
          <a:lstStyle/>
          <a:p>
            <a:r>
              <a:rPr lang="en-US" dirty="0"/>
              <a:t>Rana </a:t>
            </a:r>
            <a:r>
              <a:rPr lang="en-US" dirty="0" err="1"/>
              <a:t>salman</a:t>
            </a:r>
            <a:r>
              <a:rPr lang="en-US" dirty="0"/>
              <a:t> </a:t>
            </a:r>
            <a:r>
              <a:rPr lang="en-US" dirty="0" err="1"/>
              <a:t>rashid</a:t>
            </a:r>
            <a:r>
              <a:rPr lang="en-US" dirty="0"/>
              <a:t>, nick Gregory, tamas </a:t>
            </a:r>
            <a:r>
              <a:rPr lang="en-US" dirty="0" err="1"/>
              <a:t>aujeszky</a:t>
            </a:r>
            <a:endParaRPr lang="en-US" dirty="0"/>
          </a:p>
        </p:txBody>
      </p:sp>
    </p:spTree>
    <p:extLst>
      <p:ext uri="{BB962C8B-B14F-4D97-AF65-F5344CB8AC3E}">
        <p14:creationId xmlns:p14="http://schemas.microsoft.com/office/powerpoint/2010/main" val="229472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847F454-5FF0-441A-BCA7-45376B4C6109}"/>
              </a:ext>
            </a:extLst>
          </p:cNvPr>
          <p:cNvSpPr>
            <a:spLocks noGrp="1"/>
          </p:cNvSpPr>
          <p:nvPr>
            <p:ph type="title"/>
          </p:nvPr>
        </p:nvSpPr>
        <p:spPr/>
        <p:txBody>
          <a:bodyPr/>
          <a:lstStyle/>
          <a:p>
            <a:r>
              <a:rPr lang="en-US" dirty="0"/>
              <a:t>Application</a:t>
            </a:r>
          </a:p>
        </p:txBody>
      </p:sp>
      <p:sp>
        <p:nvSpPr>
          <p:cNvPr id="3" name="Szöveg helye 2">
            <a:extLst>
              <a:ext uri="{FF2B5EF4-FFF2-40B4-BE49-F238E27FC236}">
                <a16:creationId xmlns:a16="http://schemas.microsoft.com/office/drawing/2014/main" id="{5FE40FB2-412C-484A-95FF-16266A80D81B}"/>
              </a:ext>
            </a:extLst>
          </p:cNvPr>
          <p:cNvSpPr>
            <a:spLocks noGrp="1"/>
          </p:cNvSpPr>
          <p:nvPr>
            <p:ph type="body" idx="1"/>
          </p:nvPr>
        </p:nvSpPr>
        <p:spPr>
          <a:xfrm>
            <a:off x="1154955" y="4777381"/>
            <a:ext cx="9746824" cy="860400"/>
          </a:xfrm>
        </p:spPr>
        <p:txBody>
          <a:bodyPr/>
          <a:lstStyle/>
          <a:p>
            <a:r>
              <a:rPr lang="en-US" dirty="0"/>
              <a:t>Design motivation, User interface and running time measurements</a:t>
            </a:r>
          </a:p>
        </p:txBody>
      </p:sp>
    </p:spTree>
    <p:extLst>
      <p:ext uri="{BB962C8B-B14F-4D97-AF65-F5344CB8AC3E}">
        <p14:creationId xmlns:p14="http://schemas.microsoft.com/office/powerpoint/2010/main" val="333960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7980284-9B53-46B5-98DD-B84DC9D64F39}"/>
              </a:ext>
            </a:extLst>
          </p:cNvPr>
          <p:cNvSpPr>
            <a:spLocks noGrp="1"/>
          </p:cNvSpPr>
          <p:nvPr>
            <p:ph type="title"/>
          </p:nvPr>
        </p:nvSpPr>
        <p:spPr>
          <a:xfrm>
            <a:off x="646111" y="452718"/>
            <a:ext cx="9404723" cy="914443"/>
          </a:xfrm>
        </p:spPr>
        <p:txBody>
          <a:bodyPr/>
          <a:lstStyle/>
          <a:p>
            <a:r>
              <a:rPr lang="en-US" dirty="0"/>
              <a:t>Design Motivation</a:t>
            </a:r>
          </a:p>
        </p:txBody>
      </p:sp>
      <p:sp>
        <p:nvSpPr>
          <p:cNvPr id="3" name="Tartalom helye 2">
            <a:extLst>
              <a:ext uri="{FF2B5EF4-FFF2-40B4-BE49-F238E27FC236}">
                <a16:creationId xmlns:a16="http://schemas.microsoft.com/office/drawing/2014/main" id="{602B101B-8462-4CA9-8B56-DBE31E9C037F}"/>
              </a:ext>
            </a:extLst>
          </p:cNvPr>
          <p:cNvSpPr>
            <a:spLocks noGrp="1"/>
          </p:cNvSpPr>
          <p:nvPr>
            <p:ph idx="1"/>
          </p:nvPr>
        </p:nvSpPr>
        <p:spPr/>
        <p:txBody>
          <a:bodyPr/>
          <a:lstStyle/>
          <a:p>
            <a:r>
              <a:rPr lang="en-US" dirty="0"/>
              <a:t>In any current user-friendly solutions, the same operations that this project performs are usually hidden from the eyes of the users</a:t>
            </a:r>
          </a:p>
          <a:p>
            <a:pPr lvl="1"/>
            <a:r>
              <a:rPr lang="en-US" dirty="0"/>
              <a:t>As a result, this project could be implemented as an input field for the password, and three buttons for hashing, storage and retrieval</a:t>
            </a:r>
          </a:p>
          <a:p>
            <a:pPr lvl="1"/>
            <a:r>
              <a:rPr lang="en-US" dirty="0"/>
              <a:t>This would result in a black-box solution that is also not very exciting</a:t>
            </a:r>
          </a:p>
          <a:p>
            <a:r>
              <a:rPr lang="en-US" dirty="0"/>
              <a:t>The decision that inspired our application design was to implement every step in a way that users can follow along</a:t>
            </a:r>
          </a:p>
          <a:p>
            <a:pPr lvl="1"/>
            <a:r>
              <a:rPr lang="en-US" dirty="0"/>
              <a:t>As a result, this project can also be used for educational purposes</a:t>
            </a:r>
          </a:p>
          <a:p>
            <a:endParaRPr lang="en-US" dirty="0"/>
          </a:p>
        </p:txBody>
      </p:sp>
    </p:spTree>
    <p:extLst>
      <p:ext uri="{BB962C8B-B14F-4D97-AF65-F5344CB8AC3E}">
        <p14:creationId xmlns:p14="http://schemas.microsoft.com/office/powerpoint/2010/main" val="27163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9076D5E-68ED-4CD1-A04F-E7934EBFAA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BE0A6B-EBF8-4301-B1AE-F6A1C4003E2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ounded Rectangle 9">
            <a:extLst>
              <a:ext uri="{FF2B5EF4-FFF2-40B4-BE49-F238E27FC236}">
                <a16:creationId xmlns:a16="http://schemas.microsoft.com/office/drawing/2014/main" id="{03C06118-B3FE-4B51-80A1-B82C2E9FF9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Tartalom helye 4" descr="A képen képernyőkép látható&#10;&#10;A leírás teljesen megbízható">
            <a:extLst>
              <a:ext uri="{FF2B5EF4-FFF2-40B4-BE49-F238E27FC236}">
                <a16:creationId xmlns:a16="http://schemas.microsoft.com/office/drawing/2014/main" id="{FA7BBF5A-D3DF-4135-9BEE-290EFD15A6B1}"/>
              </a:ext>
            </a:extLst>
          </p:cNvPr>
          <p:cNvPicPr>
            <a:picLocks noChangeAspect="1"/>
          </p:cNvPicPr>
          <p:nvPr/>
        </p:nvPicPr>
        <p:blipFill>
          <a:blip r:embed="rId2"/>
          <a:stretch>
            <a:fillRect/>
          </a:stretch>
        </p:blipFill>
        <p:spPr>
          <a:xfrm>
            <a:off x="5608319" y="1780237"/>
            <a:ext cx="5614835" cy="3144307"/>
          </a:xfrm>
          <a:prstGeom prst="rect">
            <a:avLst/>
          </a:prstGeom>
          <a:effectLst/>
        </p:spPr>
      </p:pic>
      <p:sp>
        <p:nvSpPr>
          <p:cNvPr id="19" name="Rectangle 18">
            <a:extLst>
              <a:ext uri="{FF2B5EF4-FFF2-40B4-BE49-F238E27FC236}">
                <a16:creationId xmlns:a16="http://schemas.microsoft.com/office/drawing/2014/main" id="{172BE3F8-96D6-4535-9AE4-694DC4F5B1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Cím 1">
            <a:extLst>
              <a:ext uri="{FF2B5EF4-FFF2-40B4-BE49-F238E27FC236}">
                <a16:creationId xmlns:a16="http://schemas.microsoft.com/office/drawing/2014/main" id="{87980284-9B53-46B5-98DD-B84DC9D64F39}"/>
              </a:ext>
            </a:extLst>
          </p:cNvPr>
          <p:cNvSpPr>
            <a:spLocks noGrp="1"/>
          </p:cNvSpPr>
          <p:nvPr>
            <p:ph type="title"/>
          </p:nvPr>
        </p:nvSpPr>
        <p:spPr>
          <a:xfrm>
            <a:off x="648929" y="629266"/>
            <a:ext cx="3505495" cy="1622321"/>
          </a:xfrm>
        </p:spPr>
        <p:txBody>
          <a:bodyPr>
            <a:normAutofit/>
          </a:bodyPr>
          <a:lstStyle/>
          <a:p>
            <a:r>
              <a:rPr lang="en-US" sz="3900">
                <a:solidFill>
                  <a:srgbClr val="EBEBEB"/>
                </a:solidFill>
              </a:rPr>
              <a:t>Party Definition Tab</a:t>
            </a:r>
          </a:p>
        </p:txBody>
      </p:sp>
      <p:sp>
        <p:nvSpPr>
          <p:cNvPr id="10" name="Content Placeholder 9"/>
          <p:cNvSpPr>
            <a:spLocks noGrp="1"/>
          </p:cNvSpPr>
          <p:nvPr>
            <p:ph idx="1"/>
          </p:nvPr>
        </p:nvSpPr>
        <p:spPr>
          <a:xfrm>
            <a:off x="648931" y="2438400"/>
            <a:ext cx="3505494" cy="3785419"/>
          </a:xfrm>
        </p:spPr>
        <p:txBody>
          <a:bodyPr>
            <a:normAutofit/>
          </a:bodyPr>
          <a:lstStyle/>
          <a:p>
            <a:r>
              <a:rPr lang="en-US" dirty="0">
                <a:solidFill>
                  <a:srgbClr val="FFFFFF"/>
                </a:solidFill>
              </a:rPr>
              <a:t>Users can define the names of the parties in this tab</a:t>
            </a:r>
          </a:p>
          <a:p>
            <a:r>
              <a:rPr lang="en-US" dirty="0">
                <a:solidFill>
                  <a:srgbClr val="FFFFFF"/>
                </a:solidFill>
              </a:rPr>
              <a:t>This enables them to familiarize themselves with the details on the next tab</a:t>
            </a:r>
          </a:p>
        </p:txBody>
      </p:sp>
    </p:spTree>
    <p:extLst>
      <p:ext uri="{BB962C8B-B14F-4D97-AF65-F5344CB8AC3E}">
        <p14:creationId xmlns:p14="http://schemas.microsoft.com/office/powerpoint/2010/main" val="88725155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9076D5E-68ED-4CD1-A04F-E7934EBFAA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BE0A6B-EBF8-4301-B1AE-F6A1C4003E2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ounded Rectangle 9">
            <a:extLst>
              <a:ext uri="{FF2B5EF4-FFF2-40B4-BE49-F238E27FC236}">
                <a16:creationId xmlns:a16="http://schemas.microsoft.com/office/drawing/2014/main" id="{03C06118-B3FE-4B51-80A1-B82C2E9FF9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Tartalom helye 4" descr="A képen képernyőkép látható&#10;&#10;A leírás teljesen megbízható">
            <a:extLst>
              <a:ext uri="{FF2B5EF4-FFF2-40B4-BE49-F238E27FC236}">
                <a16:creationId xmlns:a16="http://schemas.microsoft.com/office/drawing/2014/main" id="{DA007EEE-0DDF-40CC-A398-8B20A30050CB}"/>
              </a:ext>
            </a:extLst>
          </p:cNvPr>
          <p:cNvPicPr>
            <a:picLocks noChangeAspect="1"/>
          </p:cNvPicPr>
          <p:nvPr/>
        </p:nvPicPr>
        <p:blipFill>
          <a:blip r:embed="rId2"/>
          <a:stretch>
            <a:fillRect/>
          </a:stretch>
        </p:blipFill>
        <p:spPr>
          <a:xfrm>
            <a:off x="5608319" y="1780237"/>
            <a:ext cx="5614835" cy="3144307"/>
          </a:xfrm>
          <a:prstGeom prst="rect">
            <a:avLst/>
          </a:prstGeom>
          <a:effectLst/>
        </p:spPr>
      </p:pic>
      <p:sp>
        <p:nvSpPr>
          <p:cNvPr id="19" name="Rectangle 18">
            <a:extLst>
              <a:ext uri="{FF2B5EF4-FFF2-40B4-BE49-F238E27FC236}">
                <a16:creationId xmlns:a16="http://schemas.microsoft.com/office/drawing/2014/main" id="{172BE3F8-96D6-4535-9AE4-694DC4F5B1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Cím 1">
            <a:extLst>
              <a:ext uri="{FF2B5EF4-FFF2-40B4-BE49-F238E27FC236}">
                <a16:creationId xmlns:a16="http://schemas.microsoft.com/office/drawing/2014/main" id="{87980284-9B53-46B5-98DD-B84DC9D64F39}"/>
              </a:ext>
            </a:extLst>
          </p:cNvPr>
          <p:cNvSpPr>
            <a:spLocks noGrp="1"/>
          </p:cNvSpPr>
          <p:nvPr>
            <p:ph type="title"/>
          </p:nvPr>
        </p:nvSpPr>
        <p:spPr>
          <a:xfrm>
            <a:off x="648929" y="629266"/>
            <a:ext cx="3505495" cy="1622321"/>
          </a:xfrm>
        </p:spPr>
        <p:txBody>
          <a:bodyPr>
            <a:normAutofit/>
          </a:bodyPr>
          <a:lstStyle/>
          <a:p>
            <a:pPr>
              <a:lnSpc>
                <a:spcPct val="90000"/>
              </a:lnSpc>
            </a:pPr>
            <a:r>
              <a:rPr lang="en-US" sz="3600">
                <a:solidFill>
                  <a:srgbClr val="EBEBEB"/>
                </a:solidFill>
              </a:rPr>
              <a:t>Procedure Explanation Tab</a:t>
            </a:r>
          </a:p>
        </p:txBody>
      </p:sp>
      <p:sp>
        <p:nvSpPr>
          <p:cNvPr id="10" name="Content Placeholder 9"/>
          <p:cNvSpPr>
            <a:spLocks noGrp="1"/>
          </p:cNvSpPr>
          <p:nvPr>
            <p:ph idx="1"/>
          </p:nvPr>
        </p:nvSpPr>
        <p:spPr>
          <a:xfrm>
            <a:off x="648931" y="2438400"/>
            <a:ext cx="3505494" cy="3785419"/>
          </a:xfrm>
        </p:spPr>
        <p:txBody>
          <a:bodyPr>
            <a:normAutofit/>
          </a:bodyPr>
          <a:lstStyle/>
          <a:p>
            <a:r>
              <a:rPr lang="en-US" dirty="0">
                <a:solidFill>
                  <a:srgbClr val="FFFFFF"/>
                </a:solidFill>
              </a:rPr>
              <a:t>This tab contains a description of all the cryptographic primitives used in all the operations that the application performs</a:t>
            </a:r>
          </a:p>
          <a:p>
            <a:r>
              <a:rPr lang="en-US" dirty="0">
                <a:solidFill>
                  <a:srgbClr val="FFFFFF"/>
                </a:solidFill>
              </a:rPr>
              <a:t>Data elements are also consistently named throughout these guides to facilitate user understanding</a:t>
            </a:r>
          </a:p>
        </p:txBody>
      </p:sp>
    </p:spTree>
    <p:extLst>
      <p:ext uri="{BB962C8B-B14F-4D97-AF65-F5344CB8AC3E}">
        <p14:creationId xmlns:p14="http://schemas.microsoft.com/office/powerpoint/2010/main" val="270848495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8" name="Tartalom helye 4" descr="A képen képernyőkép látható&#10;&#10;A leírás teljesen megbízható">
            <a:extLst>
              <a:ext uri="{FF2B5EF4-FFF2-40B4-BE49-F238E27FC236}">
                <a16:creationId xmlns:a16="http://schemas.microsoft.com/office/drawing/2014/main" id="{63E28BEB-31A5-49F5-8967-EBDB2A95B820}"/>
              </a:ext>
            </a:extLst>
          </p:cNvPr>
          <p:cNvPicPr>
            <a:picLocks noChangeAspect="1"/>
          </p:cNvPicPr>
          <p:nvPr/>
        </p:nvPicPr>
        <p:blipFill rotWithShape="1">
          <a:blip r:embed="rId3"/>
          <a:srcRect r="38267"/>
          <a:stretch/>
        </p:blipFill>
        <p:spPr>
          <a:xfrm>
            <a:off x="4634680" y="10"/>
            <a:ext cx="7560130" cy="6857990"/>
          </a:xfrm>
          <a:prstGeom prst="rect">
            <a:avLst/>
          </a:prstGeom>
        </p:spPr>
      </p:pic>
      <p:sp>
        <p:nvSpPr>
          <p:cNvPr id="13" name="Rectangle 12">
            <a:extLst>
              <a:ext uri="{FF2B5EF4-FFF2-40B4-BE49-F238E27FC236}">
                <a16:creationId xmlns:a16="http://schemas.microsoft.com/office/drawing/2014/main" id="{A26E2FAE-FA60-497B-B2CB-7702C6FF3A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Cím 1">
            <a:extLst>
              <a:ext uri="{FF2B5EF4-FFF2-40B4-BE49-F238E27FC236}">
                <a16:creationId xmlns:a16="http://schemas.microsoft.com/office/drawing/2014/main" id="{87980284-9B53-46B5-98DD-B84DC9D64F39}"/>
              </a:ext>
            </a:extLst>
          </p:cNvPr>
          <p:cNvSpPr>
            <a:spLocks noGrp="1"/>
          </p:cNvSpPr>
          <p:nvPr>
            <p:ph type="title"/>
          </p:nvPr>
        </p:nvSpPr>
        <p:spPr>
          <a:xfrm>
            <a:off x="650669" y="629266"/>
            <a:ext cx="3330328" cy="1641986"/>
          </a:xfrm>
        </p:spPr>
        <p:txBody>
          <a:bodyPr>
            <a:normAutofit/>
          </a:bodyPr>
          <a:lstStyle/>
          <a:p>
            <a:r>
              <a:rPr lang="en-US" sz="3900"/>
              <a:t>Walkthrough Tab</a:t>
            </a:r>
          </a:p>
        </p:txBody>
      </p:sp>
      <p:sp>
        <p:nvSpPr>
          <p:cNvPr id="10" name="Content Placeholder 9"/>
          <p:cNvSpPr>
            <a:spLocks noGrp="1"/>
          </p:cNvSpPr>
          <p:nvPr>
            <p:ph idx="1"/>
          </p:nvPr>
        </p:nvSpPr>
        <p:spPr>
          <a:xfrm>
            <a:off x="650669" y="2438400"/>
            <a:ext cx="3330328" cy="3809999"/>
          </a:xfrm>
        </p:spPr>
        <p:txBody>
          <a:bodyPr>
            <a:normAutofit/>
          </a:bodyPr>
          <a:lstStyle/>
          <a:p>
            <a:r>
              <a:rPr lang="en-US" dirty="0"/>
              <a:t>This tab contains a walkthrough for users who desire to implement the previously learnt steps themselves</a:t>
            </a:r>
          </a:p>
          <a:p>
            <a:r>
              <a:rPr lang="en-US" dirty="0"/>
              <a:t>It provides screenshots and references to online sources</a:t>
            </a:r>
          </a:p>
        </p:txBody>
      </p:sp>
    </p:spTree>
    <p:extLst>
      <p:ext uri="{BB962C8B-B14F-4D97-AF65-F5344CB8AC3E}">
        <p14:creationId xmlns:p14="http://schemas.microsoft.com/office/powerpoint/2010/main" val="1480345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3" name="Tartalom helye 4" descr="A képen képernyőkép látható&#10;&#10;A leírás teljesen megbízható">
            <a:extLst>
              <a:ext uri="{FF2B5EF4-FFF2-40B4-BE49-F238E27FC236}">
                <a16:creationId xmlns:a16="http://schemas.microsoft.com/office/drawing/2014/main" id="{76035341-C6A6-4613-9E41-6D3C2EB0FD0B}"/>
              </a:ext>
            </a:extLst>
          </p:cNvPr>
          <p:cNvPicPr>
            <a:picLocks noChangeAspect="1"/>
          </p:cNvPicPr>
          <p:nvPr/>
        </p:nvPicPr>
        <p:blipFill rotWithShape="1">
          <a:blip r:embed="rId3"/>
          <a:srcRect l="1757" r="36509"/>
          <a:stretch/>
        </p:blipFill>
        <p:spPr>
          <a:xfrm>
            <a:off x="4634680" y="10"/>
            <a:ext cx="7560130" cy="6857990"/>
          </a:xfrm>
          <a:prstGeom prst="rect">
            <a:avLst/>
          </a:prstGeom>
        </p:spPr>
      </p:pic>
      <p:sp>
        <p:nvSpPr>
          <p:cNvPr id="24" name="Rectangle 12">
            <a:extLst>
              <a:ext uri="{FF2B5EF4-FFF2-40B4-BE49-F238E27FC236}">
                <a16:creationId xmlns:a16="http://schemas.microsoft.com/office/drawing/2014/main" id="{A26E2FAE-FA60-497B-B2CB-7702C6FF3A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Cím 1">
            <a:extLst>
              <a:ext uri="{FF2B5EF4-FFF2-40B4-BE49-F238E27FC236}">
                <a16:creationId xmlns:a16="http://schemas.microsoft.com/office/drawing/2014/main" id="{87980284-9B53-46B5-98DD-B84DC9D64F39}"/>
              </a:ext>
            </a:extLst>
          </p:cNvPr>
          <p:cNvSpPr>
            <a:spLocks noGrp="1"/>
          </p:cNvSpPr>
          <p:nvPr>
            <p:ph type="title"/>
          </p:nvPr>
        </p:nvSpPr>
        <p:spPr>
          <a:xfrm>
            <a:off x="650669" y="629266"/>
            <a:ext cx="3330328" cy="1641986"/>
          </a:xfrm>
        </p:spPr>
        <p:txBody>
          <a:bodyPr>
            <a:normAutofit/>
          </a:bodyPr>
          <a:lstStyle/>
          <a:p>
            <a:r>
              <a:rPr lang="en-US" dirty="0"/>
              <a:t>Operational Tab</a:t>
            </a:r>
          </a:p>
        </p:txBody>
      </p:sp>
      <p:sp>
        <p:nvSpPr>
          <p:cNvPr id="25" name="Content Placeholder 9"/>
          <p:cNvSpPr>
            <a:spLocks noGrp="1"/>
          </p:cNvSpPr>
          <p:nvPr>
            <p:ph idx="1"/>
          </p:nvPr>
        </p:nvSpPr>
        <p:spPr>
          <a:xfrm>
            <a:off x="650669" y="2438400"/>
            <a:ext cx="3330328" cy="3809999"/>
          </a:xfrm>
        </p:spPr>
        <p:txBody>
          <a:bodyPr>
            <a:normAutofit/>
          </a:bodyPr>
          <a:lstStyle/>
          <a:p>
            <a:r>
              <a:rPr lang="en-US" dirty="0"/>
              <a:t>This tab enables users to perform the hashing and encryption processes themselves</a:t>
            </a:r>
          </a:p>
          <a:p>
            <a:r>
              <a:rPr lang="en-US" dirty="0"/>
              <a:t>The outputs of the functions are made visible to users so they can follow along the process</a:t>
            </a:r>
          </a:p>
        </p:txBody>
      </p:sp>
    </p:spTree>
    <p:extLst>
      <p:ext uri="{BB962C8B-B14F-4D97-AF65-F5344CB8AC3E}">
        <p14:creationId xmlns:p14="http://schemas.microsoft.com/office/powerpoint/2010/main" val="1121511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7980284-9B53-46B5-98DD-B84DC9D64F39}"/>
              </a:ext>
            </a:extLst>
          </p:cNvPr>
          <p:cNvSpPr>
            <a:spLocks noGrp="1"/>
          </p:cNvSpPr>
          <p:nvPr>
            <p:ph type="title"/>
          </p:nvPr>
        </p:nvSpPr>
        <p:spPr/>
        <p:txBody>
          <a:bodyPr/>
          <a:lstStyle/>
          <a:p>
            <a:r>
              <a:rPr lang="en-US" dirty="0"/>
              <a:t>Data Management</a:t>
            </a:r>
          </a:p>
        </p:txBody>
      </p:sp>
      <p:sp>
        <p:nvSpPr>
          <p:cNvPr id="3" name="Tartalom helye 2">
            <a:extLst>
              <a:ext uri="{FF2B5EF4-FFF2-40B4-BE49-F238E27FC236}">
                <a16:creationId xmlns:a16="http://schemas.microsoft.com/office/drawing/2014/main" id="{602B101B-8462-4CA9-8B56-DBE31E9C03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48210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7980284-9B53-46B5-98DD-B84DC9D64F39}"/>
              </a:ext>
            </a:extLst>
          </p:cNvPr>
          <p:cNvSpPr>
            <a:spLocks noGrp="1"/>
          </p:cNvSpPr>
          <p:nvPr>
            <p:ph type="title"/>
          </p:nvPr>
        </p:nvSpPr>
        <p:spPr/>
        <p:txBody>
          <a:bodyPr/>
          <a:lstStyle/>
          <a:p>
            <a:r>
              <a:rPr lang="en-US" dirty="0"/>
              <a:t>Running Time Measurements</a:t>
            </a:r>
          </a:p>
        </p:txBody>
      </p:sp>
      <p:sp>
        <p:nvSpPr>
          <p:cNvPr id="3" name="Tartalom helye 2">
            <a:extLst>
              <a:ext uri="{FF2B5EF4-FFF2-40B4-BE49-F238E27FC236}">
                <a16:creationId xmlns:a16="http://schemas.microsoft.com/office/drawing/2014/main" id="{602B101B-8462-4CA9-8B56-DBE31E9C037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45352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7980284-9B53-46B5-98DD-B84DC9D64F39}"/>
              </a:ext>
            </a:extLst>
          </p:cNvPr>
          <p:cNvSpPr>
            <a:spLocks noGrp="1"/>
          </p:cNvSpPr>
          <p:nvPr>
            <p:ph type="title"/>
          </p:nvPr>
        </p:nvSpPr>
        <p:spPr>
          <a:xfrm>
            <a:off x="663867" y="177510"/>
            <a:ext cx="9404723" cy="834544"/>
          </a:xfrm>
        </p:spPr>
        <p:txBody>
          <a:bodyPr/>
          <a:lstStyle/>
          <a:p>
            <a:r>
              <a:rPr lang="en-US" dirty="0"/>
              <a:t>Discussion</a:t>
            </a:r>
          </a:p>
        </p:txBody>
      </p:sp>
      <p:sp>
        <p:nvSpPr>
          <p:cNvPr id="3" name="Tartalom helye 2">
            <a:extLst>
              <a:ext uri="{FF2B5EF4-FFF2-40B4-BE49-F238E27FC236}">
                <a16:creationId xmlns:a16="http://schemas.microsoft.com/office/drawing/2014/main" id="{602B101B-8462-4CA9-8B56-DBE31E9C037F}"/>
              </a:ext>
            </a:extLst>
          </p:cNvPr>
          <p:cNvSpPr>
            <a:spLocks noGrp="1"/>
          </p:cNvSpPr>
          <p:nvPr>
            <p:ph idx="1"/>
          </p:nvPr>
        </p:nvSpPr>
        <p:spPr>
          <a:xfrm>
            <a:off x="0" y="1260629"/>
            <a:ext cx="12192000" cy="5597371"/>
          </a:xfrm>
        </p:spPr>
        <p:txBody>
          <a:bodyPr/>
          <a:lstStyle/>
          <a:p>
            <a:r>
              <a:rPr lang="en-US" dirty="0"/>
              <a:t>Use of hybrid encryption over asymmetric encryption</a:t>
            </a:r>
          </a:p>
          <a:p>
            <a:pPr lvl="1"/>
            <a:r>
              <a:rPr lang="en-US" dirty="0"/>
              <a:t>In the case of relatively short hashes, it might be more efficient to use RSA only. However, in our case the SHA-512 function has an output that is too long to be encoded in a single RSA-block. Therefore it is deemed more efficient to encode the hash itself with AES.</a:t>
            </a:r>
          </a:p>
          <a:p>
            <a:r>
              <a:rPr lang="en-US" dirty="0"/>
              <a:t>Digital signatures and key agreement</a:t>
            </a:r>
          </a:p>
          <a:p>
            <a:pPr lvl="1"/>
            <a:r>
              <a:rPr lang="en-US" dirty="0"/>
              <a:t>Our project operates under the assumption that although eavesdropping is possible on the channel between Alice and Bob, there is no possibility of Man-In-The-Middle attacks where an outside party might intercept and alter the messages, or send his own messages to either party.</a:t>
            </a:r>
          </a:p>
          <a:p>
            <a:pPr lvl="1"/>
            <a:r>
              <a:rPr lang="en-US" dirty="0"/>
              <a:t>In the case where MITM attacks are possible, existing methods for key agreements need to be implemented to make sure Alice and Bob use each other’s public key to encrypt their data. The exchange of the hash also needs to be digitally signed by the sender party to ensure it truly comes from their side.</a:t>
            </a:r>
          </a:p>
          <a:p>
            <a:r>
              <a:rPr lang="en-US" dirty="0"/>
              <a:t>&lt;anything else?&gt;</a:t>
            </a:r>
          </a:p>
        </p:txBody>
      </p:sp>
    </p:spTree>
    <p:extLst>
      <p:ext uri="{BB962C8B-B14F-4D97-AF65-F5344CB8AC3E}">
        <p14:creationId xmlns:p14="http://schemas.microsoft.com/office/powerpoint/2010/main" val="483842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B568D59-9696-40F7-ABB7-3649EA3B10E7}"/>
              </a:ext>
            </a:extLst>
          </p:cNvPr>
          <p:cNvSpPr>
            <a:spLocks noGrp="1"/>
          </p:cNvSpPr>
          <p:nvPr>
            <p:ph type="title"/>
          </p:nvPr>
        </p:nvSpPr>
        <p:spPr/>
        <p:txBody>
          <a:bodyPr/>
          <a:lstStyle/>
          <a:p>
            <a:r>
              <a:rPr lang="en-US" dirty="0"/>
              <a:t>Thank you for your attention!</a:t>
            </a:r>
          </a:p>
        </p:txBody>
      </p:sp>
      <p:sp>
        <p:nvSpPr>
          <p:cNvPr id="3" name="Szöveg helye 2">
            <a:extLst>
              <a:ext uri="{FF2B5EF4-FFF2-40B4-BE49-F238E27FC236}">
                <a16:creationId xmlns:a16="http://schemas.microsoft.com/office/drawing/2014/main" id="{E0DE5388-5580-40D9-9B17-BED3961CE5A0}"/>
              </a:ext>
            </a:extLst>
          </p:cNvPr>
          <p:cNvSpPr>
            <a:spLocks noGrp="1"/>
          </p:cNvSpPr>
          <p:nvPr>
            <p:ph type="body" idx="1"/>
          </p:nvPr>
        </p:nvSpPr>
        <p:spPr/>
        <p:txBody>
          <a:bodyPr/>
          <a:lstStyle/>
          <a:p>
            <a:r>
              <a:rPr lang="en-US" dirty="0"/>
              <a:t>Please Feel free to ask any questions</a:t>
            </a:r>
          </a:p>
        </p:txBody>
      </p:sp>
    </p:spTree>
    <p:extLst>
      <p:ext uri="{BB962C8B-B14F-4D97-AF65-F5344CB8AC3E}">
        <p14:creationId xmlns:p14="http://schemas.microsoft.com/office/powerpoint/2010/main" val="318981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61E33C1-D3A9-401D-9A74-9ED0B0C5200E}"/>
              </a:ext>
            </a:extLst>
          </p:cNvPr>
          <p:cNvSpPr>
            <a:spLocks noGrp="1"/>
          </p:cNvSpPr>
          <p:nvPr>
            <p:ph type="title"/>
          </p:nvPr>
        </p:nvSpPr>
        <p:spPr/>
        <p:txBody>
          <a:bodyPr/>
          <a:lstStyle/>
          <a:p>
            <a:r>
              <a:rPr lang="en-US" dirty="0"/>
              <a:t>Introduction</a:t>
            </a:r>
          </a:p>
        </p:txBody>
      </p:sp>
      <p:sp>
        <p:nvSpPr>
          <p:cNvPr id="3" name="Szöveg helye 2">
            <a:extLst>
              <a:ext uri="{FF2B5EF4-FFF2-40B4-BE49-F238E27FC236}">
                <a16:creationId xmlns:a16="http://schemas.microsoft.com/office/drawing/2014/main" id="{60F18CEB-B7F4-4F78-A3B9-8F14614E6F5A}"/>
              </a:ext>
            </a:extLst>
          </p:cNvPr>
          <p:cNvSpPr>
            <a:spLocks noGrp="1"/>
          </p:cNvSpPr>
          <p:nvPr>
            <p:ph type="body" idx="1"/>
          </p:nvPr>
        </p:nvSpPr>
        <p:spPr/>
        <p:txBody>
          <a:bodyPr/>
          <a:lstStyle/>
          <a:p>
            <a:r>
              <a:rPr lang="en-US" dirty="0"/>
              <a:t>Hashing and Hybrid encryption</a:t>
            </a:r>
          </a:p>
        </p:txBody>
      </p:sp>
    </p:spTree>
    <p:extLst>
      <p:ext uri="{BB962C8B-B14F-4D97-AF65-F5344CB8AC3E}">
        <p14:creationId xmlns:p14="http://schemas.microsoft.com/office/powerpoint/2010/main" val="33595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D504876-857F-47CA-85B0-35EA475C7F68}"/>
              </a:ext>
            </a:extLst>
          </p:cNvPr>
          <p:cNvSpPr>
            <a:spLocks noGrp="1"/>
          </p:cNvSpPr>
          <p:nvPr>
            <p:ph type="title"/>
          </p:nvPr>
        </p:nvSpPr>
        <p:spPr>
          <a:xfrm>
            <a:off x="628356" y="168632"/>
            <a:ext cx="9404723" cy="772401"/>
          </a:xfrm>
        </p:spPr>
        <p:txBody>
          <a:bodyPr/>
          <a:lstStyle/>
          <a:p>
            <a:r>
              <a:rPr lang="en-US" dirty="0"/>
              <a:t>Background - Hashing</a:t>
            </a:r>
          </a:p>
        </p:txBody>
      </p:sp>
      <p:sp>
        <p:nvSpPr>
          <p:cNvPr id="3" name="Tartalom helye 2">
            <a:extLst>
              <a:ext uri="{FF2B5EF4-FFF2-40B4-BE49-F238E27FC236}">
                <a16:creationId xmlns:a16="http://schemas.microsoft.com/office/drawing/2014/main" id="{69C1F259-365D-40ED-BBF0-E98FD63BC6FC}"/>
              </a:ext>
            </a:extLst>
          </p:cNvPr>
          <p:cNvSpPr>
            <a:spLocks noGrp="1"/>
          </p:cNvSpPr>
          <p:nvPr>
            <p:ph idx="1"/>
          </p:nvPr>
        </p:nvSpPr>
        <p:spPr>
          <a:xfrm>
            <a:off x="0" y="941033"/>
            <a:ext cx="12192000" cy="5916967"/>
          </a:xfrm>
        </p:spPr>
        <p:txBody>
          <a:bodyPr/>
          <a:lstStyle/>
          <a:p>
            <a:r>
              <a:rPr lang="en-US" dirty="0"/>
              <a:t>The operation of putting data of arbitrary length into a function that outputs fixed length strings (hashes)</a:t>
            </a:r>
          </a:p>
          <a:p>
            <a:r>
              <a:rPr lang="en-US" dirty="0"/>
              <a:t>Used for various purposes in cryptography</a:t>
            </a:r>
          </a:p>
          <a:p>
            <a:pPr lvl="1"/>
            <a:r>
              <a:rPr lang="en-US" dirty="0"/>
              <a:t>To quickly check whether a downloaded file is corrupted (checksum, cyclic redundancy check)</a:t>
            </a:r>
          </a:p>
          <a:p>
            <a:pPr lvl="1"/>
            <a:r>
              <a:rPr lang="en-US" dirty="0"/>
              <a:t>To authenticate messages</a:t>
            </a:r>
          </a:p>
          <a:p>
            <a:pPr lvl="1"/>
            <a:r>
              <a:rPr lang="en-US" dirty="0"/>
              <a:t>Password verification (our use case)</a:t>
            </a:r>
          </a:p>
          <a:p>
            <a:r>
              <a:rPr lang="en-US" dirty="0"/>
              <a:t>Also used outside of cryptography</a:t>
            </a:r>
          </a:p>
          <a:p>
            <a:pPr lvl="1"/>
            <a:r>
              <a:rPr lang="en-US" dirty="0"/>
              <a:t>Geometric hashing in computer graphics, e.g. proximity problems</a:t>
            </a:r>
          </a:p>
          <a:p>
            <a:pPr lvl="1"/>
            <a:r>
              <a:rPr lang="en-US" dirty="0"/>
              <a:t>Hash tables for quick searching: mapped value is a list where the query string can be found</a:t>
            </a:r>
          </a:p>
          <a:p>
            <a:pPr lvl="1"/>
            <a:r>
              <a:rPr lang="en-US" dirty="0"/>
              <a:t>Finding similar records in a database</a:t>
            </a:r>
          </a:p>
          <a:p>
            <a:r>
              <a:rPr lang="en-US" dirty="0"/>
              <a:t>Can be keyed or unkeyed, depending on use case</a:t>
            </a:r>
          </a:p>
          <a:p>
            <a:r>
              <a:rPr lang="en-US" dirty="0"/>
              <a:t>Unkeyed hashing needs to be collision-resistant</a:t>
            </a:r>
          </a:p>
          <a:p>
            <a:pPr lvl="1"/>
            <a:r>
              <a:rPr lang="en-US" dirty="0"/>
              <a:t>Given an input value, finding another with the same hash should require a brute-force approach</a:t>
            </a:r>
          </a:p>
          <a:p>
            <a:r>
              <a:rPr lang="en-US" dirty="0"/>
              <a:t>Notable cryptographic hashing algorithms: MD5, SHA-1/2/3/ (unkeyed), HMAC (keyed) </a:t>
            </a:r>
          </a:p>
          <a:p>
            <a:pPr lvl="1"/>
            <a:endParaRPr lang="en-US" dirty="0"/>
          </a:p>
        </p:txBody>
      </p:sp>
    </p:spTree>
    <p:extLst>
      <p:ext uri="{BB962C8B-B14F-4D97-AF65-F5344CB8AC3E}">
        <p14:creationId xmlns:p14="http://schemas.microsoft.com/office/powerpoint/2010/main" val="357944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17CA4BB-410A-49BC-B209-36F5F6045AF1}"/>
              </a:ext>
            </a:extLst>
          </p:cNvPr>
          <p:cNvSpPr>
            <a:spLocks noGrp="1"/>
          </p:cNvSpPr>
          <p:nvPr>
            <p:ph type="title"/>
          </p:nvPr>
        </p:nvSpPr>
        <p:spPr>
          <a:xfrm>
            <a:off x="504068" y="168675"/>
            <a:ext cx="9404723" cy="825625"/>
          </a:xfrm>
        </p:spPr>
        <p:txBody>
          <a:bodyPr/>
          <a:lstStyle/>
          <a:p>
            <a:r>
              <a:rPr lang="en-US" dirty="0"/>
              <a:t>Background – Hybrid Encryption</a:t>
            </a:r>
          </a:p>
        </p:txBody>
      </p:sp>
      <p:sp>
        <p:nvSpPr>
          <p:cNvPr id="3" name="Tartalom helye 2">
            <a:extLst>
              <a:ext uri="{FF2B5EF4-FFF2-40B4-BE49-F238E27FC236}">
                <a16:creationId xmlns:a16="http://schemas.microsoft.com/office/drawing/2014/main" id="{53A15495-6D7E-4A4B-9C6F-56709BA74EF8}"/>
              </a:ext>
            </a:extLst>
          </p:cNvPr>
          <p:cNvSpPr>
            <a:spLocks noGrp="1"/>
          </p:cNvSpPr>
          <p:nvPr>
            <p:ph idx="1"/>
          </p:nvPr>
        </p:nvSpPr>
        <p:spPr>
          <a:xfrm>
            <a:off x="0" y="1384918"/>
            <a:ext cx="12192000" cy="5473082"/>
          </a:xfrm>
        </p:spPr>
        <p:txBody>
          <a:bodyPr/>
          <a:lstStyle/>
          <a:p>
            <a:r>
              <a:rPr lang="en-US" dirty="0"/>
              <a:t>Builds on the foundation of two different cryptographic concepts for exchanging messages:</a:t>
            </a:r>
          </a:p>
          <a:p>
            <a:pPr lvl="1"/>
            <a:r>
              <a:rPr lang="en-US" dirty="0"/>
              <a:t>Symmetric encryption</a:t>
            </a:r>
          </a:p>
          <a:p>
            <a:pPr lvl="2"/>
            <a:r>
              <a:rPr lang="en-US" dirty="0"/>
              <a:t>Alice and Bob share a shared secret key which is used for both encryption and decryption</a:t>
            </a:r>
          </a:p>
          <a:p>
            <a:pPr lvl="1"/>
            <a:r>
              <a:rPr lang="en-US" dirty="0"/>
              <a:t>Asymmetric encryption</a:t>
            </a:r>
          </a:p>
          <a:p>
            <a:pPr lvl="2"/>
            <a:r>
              <a:rPr lang="en-US" dirty="0"/>
              <a:t>Alice and Bob both generate public and secret/private keys, but only share their public keys with each other</a:t>
            </a:r>
          </a:p>
          <a:p>
            <a:pPr lvl="2"/>
            <a:r>
              <a:rPr lang="en-US" dirty="0"/>
              <a:t>The public key is used for encryption, and the secret key is used for decryption</a:t>
            </a:r>
          </a:p>
          <a:p>
            <a:r>
              <a:rPr lang="en-US" dirty="0"/>
              <a:t>Exploits the relative advantages of these cryptosystems:</a:t>
            </a:r>
          </a:p>
          <a:p>
            <a:pPr lvl="1"/>
            <a:r>
              <a:rPr lang="en-US" dirty="0"/>
              <a:t>Asymmetric encryption can be used even if Alice and Bob did not agree on a key previously</a:t>
            </a:r>
          </a:p>
          <a:p>
            <a:pPr lvl="1"/>
            <a:r>
              <a:rPr lang="en-US" dirty="0"/>
              <a:t>Symmetric encryption is much more efficient in practice, especially with block ciphers</a:t>
            </a:r>
          </a:p>
          <a:p>
            <a:r>
              <a:rPr lang="en-US" dirty="0"/>
              <a:t>The resulting cryptosystem consists of two phases:</a:t>
            </a:r>
          </a:p>
          <a:p>
            <a:pPr lvl="1"/>
            <a:r>
              <a:rPr lang="en-US" dirty="0"/>
              <a:t>Key encapsulation: Alice shares a key with Bob that is encrypted in an asymmetric cryptosystem</a:t>
            </a:r>
          </a:p>
          <a:p>
            <a:pPr lvl="1"/>
            <a:r>
              <a:rPr lang="en-US" dirty="0"/>
              <a:t>Data encapsulation: Bob decrypts the key and they use it as a shared key to encrypt and decrypt the transferred data in a symmetric cryptosystem</a:t>
            </a:r>
          </a:p>
        </p:txBody>
      </p:sp>
    </p:spTree>
    <p:extLst>
      <p:ext uri="{BB962C8B-B14F-4D97-AF65-F5344CB8AC3E}">
        <p14:creationId xmlns:p14="http://schemas.microsoft.com/office/powerpoint/2010/main" val="384717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0D88336-0A0E-4BA1-8E5F-8BE89198FD9A}"/>
              </a:ext>
            </a:extLst>
          </p:cNvPr>
          <p:cNvSpPr>
            <a:spLocks noGrp="1"/>
          </p:cNvSpPr>
          <p:nvPr>
            <p:ph type="title"/>
          </p:nvPr>
        </p:nvSpPr>
        <p:spPr/>
        <p:txBody>
          <a:bodyPr/>
          <a:lstStyle/>
          <a:p>
            <a:r>
              <a:rPr lang="en-US" dirty="0"/>
              <a:t>Problem Definition</a:t>
            </a:r>
          </a:p>
        </p:txBody>
      </p:sp>
      <p:sp>
        <p:nvSpPr>
          <p:cNvPr id="3" name="Szöveg helye 2">
            <a:extLst>
              <a:ext uri="{FF2B5EF4-FFF2-40B4-BE49-F238E27FC236}">
                <a16:creationId xmlns:a16="http://schemas.microsoft.com/office/drawing/2014/main" id="{C3F724D0-DC47-49D5-A5FF-95F6D0A9D37D}"/>
              </a:ext>
            </a:extLst>
          </p:cNvPr>
          <p:cNvSpPr>
            <a:spLocks noGrp="1"/>
          </p:cNvSpPr>
          <p:nvPr>
            <p:ph type="body" idx="1"/>
          </p:nvPr>
        </p:nvSpPr>
        <p:spPr/>
        <p:txBody>
          <a:bodyPr/>
          <a:lstStyle/>
          <a:p>
            <a:r>
              <a:rPr lang="en-US" dirty="0"/>
              <a:t>Use case and system diagram</a:t>
            </a:r>
          </a:p>
        </p:txBody>
      </p:sp>
    </p:spTree>
    <p:extLst>
      <p:ext uri="{BB962C8B-B14F-4D97-AF65-F5344CB8AC3E}">
        <p14:creationId xmlns:p14="http://schemas.microsoft.com/office/powerpoint/2010/main" val="162668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F3786B-A2F8-4E8F-A911-CD72B94A8CF9}"/>
              </a:ext>
            </a:extLst>
          </p:cNvPr>
          <p:cNvSpPr>
            <a:spLocks noGrp="1"/>
          </p:cNvSpPr>
          <p:nvPr>
            <p:ph type="title"/>
          </p:nvPr>
        </p:nvSpPr>
        <p:spPr>
          <a:xfrm>
            <a:off x="645130" y="186388"/>
            <a:ext cx="9404723" cy="683624"/>
          </a:xfrm>
        </p:spPr>
        <p:txBody>
          <a:bodyPr/>
          <a:lstStyle/>
          <a:p>
            <a:r>
              <a:rPr lang="en-US" sz="3200" dirty="0"/>
              <a:t>Use Case – Password Storage and Retrieval</a:t>
            </a:r>
          </a:p>
        </p:txBody>
      </p:sp>
      <p:sp>
        <p:nvSpPr>
          <p:cNvPr id="3" name="Tartalom helye 2">
            <a:extLst>
              <a:ext uri="{FF2B5EF4-FFF2-40B4-BE49-F238E27FC236}">
                <a16:creationId xmlns:a16="http://schemas.microsoft.com/office/drawing/2014/main" id="{032BF619-DCBD-4C0D-B481-9CCB6144939C}"/>
              </a:ext>
            </a:extLst>
          </p:cNvPr>
          <p:cNvSpPr>
            <a:spLocks noGrp="1"/>
          </p:cNvSpPr>
          <p:nvPr>
            <p:ph idx="1"/>
          </p:nvPr>
        </p:nvSpPr>
        <p:spPr>
          <a:xfrm>
            <a:off x="0" y="949912"/>
            <a:ext cx="12192000" cy="5908088"/>
          </a:xfrm>
        </p:spPr>
        <p:txBody>
          <a:bodyPr/>
          <a:lstStyle/>
          <a:p>
            <a:r>
              <a:rPr lang="en-US" dirty="0"/>
              <a:t>Scenario: “Alice stores on and later retrieves hashed passwords from Bob”</a:t>
            </a:r>
          </a:p>
          <a:p>
            <a:r>
              <a:rPr lang="en-US" dirty="0"/>
              <a:t>1) Alice needs to create a hashed password</a:t>
            </a:r>
          </a:p>
          <a:p>
            <a:pPr lvl="1"/>
            <a:r>
              <a:rPr lang="en-US" dirty="0"/>
              <a:t>This step requires an unkeyed hash function, since she should be able to demonstrate her knowledge of the password to any parties in the future without necessarily agreeing on a key</a:t>
            </a:r>
          </a:p>
          <a:p>
            <a:pPr lvl="1"/>
            <a:r>
              <a:rPr lang="en-US" dirty="0"/>
              <a:t>The hash needs to be collision-resistant, since she does not want other parties to recover her password</a:t>
            </a:r>
          </a:p>
          <a:p>
            <a:pPr lvl="1"/>
            <a:r>
              <a:rPr lang="en-US" dirty="0"/>
              <a:t>We are using the SHA-512 hash function for this operation</a:t>
            </a:r>
          </a:p>
          <a:p>
            <a:r>
              <a:rPr lang="en-US" dirty="0"/>
              <a:t>2) Alice needs to transmit her hash to Bob, who can store it.</a:t>
            </a:r>
          </a:p>
          <a:p>
            <a:pPr lvl="1"/>
            <a:r>
              <a:rPr lang="en-US" dirty="0"/>
              <a:t>Although hashes are not long in general, we use hybrid encryption to demonstrate an efficient solution for arbitrarily long messages in case the hash output is longer than what a single block of RSA can handle</a:t>
            </a:r>
          </a:p>
          <a:p>
            <a:pPr lvl="1"/>
            <a:r>
              <a:rPr lang="en-US" dirty="0"/>
              <a:t>Alice uses key encapsulation to send the symmetric key to Bob and data encapsulation to send the hash</a:t>
            </a:r>
          </a:p>
          <a:p>
            <a:pPr lvl="1"/>
            <a:r>
              <a:rPr lang="en-US" dirty="0"/>
              <a:t>Our project uses RSA encryption for key encapsulation and AES encryption for data encapsulation</a:t>
            </a:r>
          </a:p>
          <a:p>
            <a:r>
              <a:rPr lang="en-US" dirty="0"/>
              <a:t>3) Alice needs to retrieve the hash from Bob</a:t>
            </a:r>
          </a:p>
          <a:p>
            <a:pPr lvl="1"/>
            <a:r>
              <a:rPr lang="en-US" dirty="0"/>
              <a:t>This execution of this action mirrors the previous one, using a hybrid encryption with RSA and AES</a:t>
            </a:r>
          </a:p>
        </p:txBody>
      </p:sp>
    </p:spTree>
    <p:extLst>
      <p:ext uri="{BB962C8B-B14F-4D97-AF65-F5344CB8AC3E}">
        <p14:creationId xmlns:p14="http://schemas.microsoft.com/office/powerpoint/2010/main" val="319511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7980284-9B53-46B5-98DD-B84DC9D64F39}"/>
              </a:ext>
            </a:extLst>
          </p:cNvPr>
          <p:cNvSpPr>
            <a:spLocks noGrp="1"/>
          </p:cNvSpPr>
          <p:nvPr>
            <p:ph type="title"/>
          </p:nvPr>
        </p:nvSpPr>
        <p:spPr>
          <a:xfrm>
            <a:off x="646111" y="452718"/>
            <a:ext cx="9404723" cy="736890"/>
          </a:xfrm>
        </p:spPr>
        <p:txBody>
          <a:bodyPr/>
          <a:lstStyle/>
          <a:p>
            <a:r>
              <a:rPr lang="en-US" dirty="0"/>
              <a:t>Operational Details - Hashing</a:t>
            </a:r>
          </a:p>
        </p:txBody>
      </p:sp>
      <p:sp>
        <p:nvSpPr>
          <p:cNvPr id="3" name="Tartalom helye 2">
            <a:extLst>
              <a:ext uri="{FF2B5EF4-FFF2-40B4-BE49-F238E27FC236}">
                <a16:creationId xmlns:a16="http://schemas.microsoft.com/office/drawing/2014/main" id="{602B101B-8462-4CA9-8B56-DBE31E9C037F}"/>
              </a:ext>
            </a:extLst>
          </p:cNvPr>
          <p:cNvSpPr>
            <a:spLocks noGrp="1"/>
          </p:cNvSpPr>
          <p:nvPr>
            <p:ph idx="1"/>
          </p:nvPr>
        </p:nvSpPr>
        <p:spPr/>
        <p:txBody>
          <a:bodyPr/>
          <a:lstStyle/>
          <a:p>
            <a:r>
              <a:rPr lang="en-US" dirty="0"/>
              <a:t>a. Alice hashes the password: password -&gt; |SHA-512| -&gt; hash</a:t>
            </a:r>
          </a:p>
        </p:txBody>
      </p:sp>
    </p:spTree>
    <p:extLst>
      <p:ext uri="{BB962C8B-B14F-4D97-AF65-F5344CB8AC3E}">
        <p14:creationId xmlns:p14="http://schemas.microsoft.com/office/powerpoint/2010/main" val="408005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7980284-9B53-46B5-98DD-B84DC9D64F39}"/>
              </a:ext>
            </a:extLst>
          </p:cNvPr>
          <p:cNvSpPr>
            <a:spLocks noGrp="1"/>
          </p:cNvSpPr>
          <p:nvPr>
            <p:ph type="title"/>
          </p:nvPr>
        </p:nvSpPr>
        <p:spPr/>
        <p:txBody>
          <a:bodyPr/>
          <a:lstStyle/>
          <a:p>
            <a:r>
              <a:rPr lang="en-US" dirty="0"/>
              <a:t>Operational Details - Storage</a:t>
            </a:r>
          </a:p>
        </p:txBody>
      </p:sp>
      <p:sp>
        <p:nvSpPr>
          <p:cNvPr id="3" name="Tartalom helye 2">
            <a:extLst>
              <a:ext uri="{FF2B5EF4-FFF2-40B4-BE49-F238E27FC236}">
                <a16:creationId xmlns:a16="http://schemas.microsoft.com/office/drawing/2014/main" id="{602B101B-8462-4CA9-8B56-DBE31E9C037F}"/>
              </a:ext>
            </a:extLst>
          </p:cNvPr>
          <p:cNvSpPr>
            <a:spLocks noGrp="1"/>
          </p:cNvSpPr>
          <p:nvPr>
            <p:ph idx="1"/>
          </p:nvPr>
        </p:nvSpPr>
        <p:spPr/>
        <p:txBody>
          <a:bodyPr/>
          <a:lstStyle/>
          <a:p>
            <a:r>
              <a:rPr lang="en-US" dirty="0"/>
              <a:t>a. Bob generates (</a:t>
            </a:r>
            <a:r>
              <a:rPr lang="en-US" dirty="0" err="1"/>
              <a:t>pk,sk</a:t>
            </a:r>
            <a:r>
              <a:rPr lang="en-US" dirty="0"/>
              <a:t>) using RSA-keygen: |KG| -&gt; </a:t>
            </a:r>
            <a:r>
              <a:rPr lang="en-US" dirty="0" err="1"/>
              <a:t>pk</a:t>
            </a:r>
            <a:r>
              <a:rPr lang="en-US" dirty="0"/>
              <a:t>, </a:t>
            </a:r>
            <a:r>
              <a:rPr lang="en-US" dirty="0" err="1"/>
              <a:t>sk</a:t>
            </a:r>
            <a:endParaRPr lang="en-US" dirty="0"/>
          </a:p>
          <a:p>
            <a:r>
              <a:rPr lang="en-US" dirty="0"/>
              <a:t>b. Alice requests and receives (</a:t>
            </a:r>
            <a:r>
              <a:rPr lang="en-US" dirty="0" err="1"/>
              <a:t>pk</a:t>
            </a:r>
            <a:r>
              <a:rPr lang="en-US" dirty="0"/>
              <a:t>) from Bob</a:t>
            </a:r>
          </a:p>
          <a:p>
            <a:r>
              <a:rPr lang="en-US" dirty="0"/>
              <a:t>c. Alice encrypts the symmetric key (k) using RSA and sends (k-</a:t>
            </a:r>
            <a:r>
              <a:rPr lang="en-US" dirty="0" err="1"/>
              <a:t>enc</a:t>
            </a:r>
            <a:r>
              <a:rPr lang="en-US" dirty="0"/>
              <a:t>) to Bob: (</a:t>
            </a:r>
            <a:r>
              <a:rPr lang="en-US" dirty="0" err="1"/>
              <a:t>pk,k</a:t>
            </a:r>
            <a:r>
              <a:rPr lang="en-US" dirty="0"/>
              <a:t>) -&gt; |</a:t>
            </a:r>
            <a:r>
              <a:rPr lang="en-US" dirty="0" err="1"/>
              <a:t>Enc</a:t>
            </a:r>
            <a:r>
              <a:rPr lang="en-US" dirty="0"/>
              <a:t>-RSA| -&gt; k-</a:t>
            </a:r>
            <a:r>
              <a:rPr lang="en-US" dirty="0" err="1"/>
              <a:t>enc</a:t>
            </a:r>
            <a:endParaRPr lang="en-US" dirty="0"/>
          </a:p>
          <a:p>
            <a:r>
              <a:rPr lang="en-US" dirty="0"/>
              <a:t>d. Bob decrypts (k-</a:t>
            </a:r>
            <a:r>
              <a:rPr lang="en-US" dirty="0" err="1"/>
              <a:t>enc</a:t>
            </a:r>
            <a:r>
              <a:rPr lang="en-US" dirty="0"/>
              <a:t>): (</a:t>
            </a:r>
            <a:r>
              <a:rPr lang="en-US" dirty="0" err="1"/>
              <a:t>sk,k-enc</a:t>
            </a:r>
            <a:r>
              <a:rPr lang="en-US" dirty="0"/>
              <a:t>) -&gt; |Dec-RSA| -&gt; k</a:t>
            </a:r>
          </a:p>
          <a:p>
            <a:r>
              <a:rPr lang="en-US" dirty="0"/>
              <a:t>e. Alice encrypts (hash) using AES and sends (hash-</a:t>
            </a:r>
            <a:r>
              <a:rPr lang="en-US" dirty="0" err="1"/>
              <a:t>enc</a:t>
            </a:r>
            <a:r>
              <a:rPr lang="en-US" dirty="0"/>
              <a:t>) to Bob: (</a:t>
            </a:r>
            <a:r>
              <a:rPr lang="en-US" dirty="0" err="1"/>
              <a:t>k,hash-enc</a:t>
            </a:r>
            <a:r>
              <a:rPr lang="en-US" dirty="0"/>
              <a:t>) -&gt; |</a:t>
            </a:r>
            <a:r>
              <a:rPr lang="en-US" dirty="0" err="1"/>
              <a:t>Enc</a:t>
            </a:r>
            <a:r>
              <a:rPr lang="en-US" dirty="0"/>
              <a:t>-AES| -&gt; hash-</a:t>
            </a:r>
            <a:r>
              <a:rPr lang="en-US" dirty="0" err="1"/>
              <a:t>enc</a:t>
            </a:r>
            <a:endParaRPr lang="en-US" dirty="0"/>
          </a:p>
          <a:p>
            <a:r>
              <a:rPr lang="en-US" dirty="0"/>
              <a:t>f. Bob decrypts (hash-</a:t>
            </a:r>
            <a:r>
              <a:rPr lang="en-US" dirty="0" err="1"/>
              <a:t>enc</a:t>
            </a:r>
            <a:r>
              <a:rPr lang="en-US" dirty="0"/>
              <a:t>) and stores it: (k, hash-</a:t>
            </a:r>
            <a:r>
              <a:rPr lang="en-US" dirty="0" err="1"/>
              <a:t>enc</a:t>
            </a:r>
            <a:r>
              <a:rPr lang="en-US" dirty="0"/>
              <a:t>) -&gt; |Dec-AES| -&gt; hash ---&gt; storage</a:t>
            </a:r>
          </a:p>
        </p:txBody>
      </p:sp>
    </p:spTree>
    <p:extLst>
      <p:ext uri="{BB962C8B-B14F-4D97-AF65-F5344CB8AC3E}">
        <p14:creationId xmlns:p14="http://schemas.microsoft.com/office/powerpoint/2010/main" val="238569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7980284-9B53-46B5-98DD-B84DC9D64F39}"/>
              </a:ext>
            </a:extLst>
          </p:cNvPr>
          <p:cNvSpPr>
            <a:spLocks noGrp="1"/>
          </p:cNvSpPr>
          <p:nvPr>
            <p:ph type="title"/>
          </p:nvPr>
        </p:nvSpPr>
        <p:spPr/>
        <p:txBody>
          <a:bodyPr/>
          <a:lstStyle/>
          <a:p>
            <a:r>
              <a:rPr lang="en-US" dirty="0"/>
              <a:t>Operational Details - Retrieval</a:t>
            </a:r>
          </a:p>
        </p:txBody>
      </p:sp>
      <p:sp>
        <p:nvSpPr>
          <p:cNvPr id="3" name="Tartalom helye 2">
            <a:extLst>
              <a:ext uri="{FF2B5EF4-FFF2-40B4-BE49-F238E27FC236}">
                <a16:creationId xmlns:a16="http://schemas.microsoft.com/office/drawing/2014/main" id="{602B101B-8462-4CA9-8B56-DBE31E9C037F}"/>
              </a:ext>
            </a:extLst>
          </p:cNvPr>
          <p:cNvSpPr>
            <a:spLocks noGrp="1"/>
          </p:cNvSpPr>
          <p:nvPr>
            <p:ph idx="1"/>
          </p:nvPr>
        </p:nvSpPr>
        <p:spPr/>
        <p:txBody>
          <a:bodyPr/>
          <a:lstStyle/>
          <a:p>
            <a:r>
              <a:rPr lang="en-US" dirty="0"/>
              <a:t>a. Alice generates (</a:t>
            </a:r>
            <a:r>
              <a:rPr lang="en-US" dirty="0" err="1"/>
              <a:t>pk,sk</a:t>
            </a:r>
            <a:r>
              <a:rPr lang="en-US" dirty="0"/>
              <a:t>) using RSA-keygen: |KG| -&gt; </a:t>
            </a:r>
            <a:r>
              <a:rPr lang="en-US" dirty="0" err="1"/>
              <a:t>pk</a:t>
            </a:r>
            <a:r>
              <a:rPr lang="en-US" dirty="0"/>
              <a:t>, </a:t>
            </a:r>
            <a:r>
              <a:rPr lang="en-US" dirty="0" err="1"/>
              <a:t>sk</a:t>
            </a:r>
            <a:endParaRPr lang="en-US" dirty="0"/>
          </a:p>
          <a:p>
            <a:r>
              <a:rPr lang="en-US" dirty="0"/>
              <a:t>b. Bob requests and receives (</a:t>
            </a:r>
            <a:r>
              <a:rPr lang="en-US" dirty="0" err="1"/>
              <a:t>pk</a:t>
            </a:r>
            <a:r>
              <a:rPr lang="en-US" dirty="0"/>
              <a:t>) from Alice</a:t>
            </a:r>
          </a:p>
          <a:p>
            <a:r>
              <a:rPr lang="en-US" dirty="0"/>
              <a:t>c. Bob encrypts the symmetric key (k) using RSA and sends (k-</a:t>
            </a:r>
            <a:r>
              <a:rPr lang="en-US" dirty="0" err="1"/>
              <a:t>enc</a:t>
            </a:r>
            <a:r>
              <a:rPr lang="en-US" dirty="0"/>
              <a:t>) to Alice: (</a:t>
            </a:r>
            <a:r>
              <a:rPr lang="en-US" dirty="0" err="1"/>
              <a:t>pk,k</a:t>
            </a:r>
            <a:r>
              <a:rPr lang="en-US" dirty="0"/>
              <a:t>) -&gt; |</a:t>
            </a:r>
            <a:r>
              <a:rPr lang="en-US" dirty="0" err="1"/>
              <a:t>Enc</a:t>
            </a:r>
            <a:r>
              <a:rPr lang="en-US" dirty="0"/>
              <a:t>-RSA| -&gt; k-</a:t>
            </a:r>
            <a:r>
              <a:rPr lang="en-US" dirty="0" err="1"/>
              <a:t>enc</a:t>
            </a:r>
            <a:endParaRPr lang="en-US" dirty="0"/>
          </a:p>
          <a:p>
            <a:r>
              <a:rPr lang="en-US" dirty="0"/>
              <a:t>d. Alice decrypts (k-</a:t>
            </a:r>
            <a:r>
              <a:rPr lang="en-US" dirty="0" err="1"/>
              <a:t>enc</a:t>
            </a:r>
            <a:r>
              <a:rPr lang="en-US" dirty="0"/>
              <a:t>): (</a:t>
            </a:r>
            <a:r>
              <a:rPr lang="en-US" dirty="0" err="1"/>
              <a:t>sk,k-enc</a:t>
            </a:r>
            <a:r>
              <a:rPr lang="en-US" dirty="0"/>
              <a:t>) -&gt; |Dec-RSA| -&gt; k</a:t>
            </a:r>
          </a:p>
          <a:p>
            <a:r>
              <a:rPr lang="en-US" dirty="0"/>
              <a:t>e. Bob encrypts (hash) using AES and sends (hash-</a:t>
            </a:r>
            <a:r>
              <a:rPr lang="en-US" dirty="0" err="1"/>
              <a:t>enc</a:t>
            </a:r>
            <a:r>
              <a:rPr lang="en-US" dirty="0"/>
              <a:t>) to Alice: (</a:t>
            </a:r>
            <a:r>
              <a:rPr lang="en-US" dirty="0" err="1"/>
              <a:t>k,hash-enc</a:t>
            </a:r>
            <a:r>
              <a:rPr lang="en-US" dirty="0"/>
              <a:t>) -&gt; |</a:t>
            </a:r>
            <a:r>
              <a:rPr lang="en-US" dirty="0" err="1"/>
              <a:t>Enc</a:t>
            </a:r>
            <a:r>
              <a:rPr lang="en-US" dirty="0"/>
              <a:t>-AES| -&gt; hash-</a:t>
            </a:r>
            <a:r>
              <a:rPr lang="en-US" dirty="0" err="1"/>
              <a:t>enc</a:t>
            </a:r>
            <a:endParaRPr lang="en-US" dirty="0"/>
          </a:p>
          <a:p>
            <a:r>
              <a:rPr lang="en-US" dirty="0"/>
              <a:t>f. Alice decrypts (hash-</a:t>
            </a:r>
            <a:r>
              <a:rPr lang="en-US" dirty="0" err="1"/>
              <a:t>enc</a:t>
            </a:r>
            <a:r>
              <a:rPr lang="en-US" dirty="0"/>
              <a:t>) and uses it: (k, hash-</a:t>
            </a:r>
            <a:r>
              <a:rPr lang="en-US" dirty="0" err="1"/>
              <a:t>enc</a:t>
            </a:r>
            <a:r>
              <a:rPr lang="en-US" dirty="0"/>
              <a:t>) -&gt; |Dec-AES| -&gt; hash ---&gt; to be used</a:t>
            </a:r>
          </a:p>
        </p:txBody>
      </p:sp>
    </p:spTree>
    <p:extLst>
      <p:ext uri="{BB962C8B-B14F-4D97-AF65-F5344CB8AC3E}">
        <p14:creationId xmlns:p14="http://schemas.microsoft.com/office/powerpoint/2010/main" val="1429674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504</TotalTime>
  <Words>1248</Words>
  <Application>Microsoft Office PowerPoint</Application>
  <PresentationFormat>Szélesvásznú</PresentationFormat>
  <Paragraphs>92</Paragraphs>
  <Slides>19</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19</vt:i4>
      </vt:variant>
    </vt:vector>
  </HeadingPairs>
  <TitlesOfParts>
    <vt:vector size="23" baseType="lpstr">
      <vt:lpstr>Arial</vt:lpstr>
      <vt:lpstr>Century Gothic</vt:lpstr>
      <vt:lpstr>Wingdings 3</vt:lpstr>
      <vt:lpstr>Ion</vt:lpstr>
      <vt:lpstr>A Hybrid Encryption Scheme for Hashed Password Storage and Retrieval</vt:lpstr>
      <vt:lpstr>Introduction</vt:lpstr>
      <vt:lpstr>Background - Hashing</vt:lpstr>
      <vt:lpstr>Background – Hybrid Encryption</vt:lpstr>
      <vt:lpstr>Problem Definition</vt:lpstr>
      <vt:lpstr>Use Case – Password Storage and Retrieval</vt:lpstr>
      <vt:lpstr>Operational Details - Hashing</vt:lpstr>
      <vt:lpstr>Operational Details - Storage</vt:lpstr>
      <vt:lpstr>Operational Details - Retrieval</vt:lpstr>
      <vt:lpstr>Application</vt:lpstr>
      <vt:lpstr>Design Motivation</vt:lpstr>
      <vt:lpstr>Party Definition Tab</vt:lpstr>
      <vt:lpstr>Procedure Explanation Tab</vt:lpstr>
      <vt:lpstr>Walkthrough Tab</vt:lpstr>
      <vt:lpstr>Operational Tab</vt:lpstr>
      <vt:lpstr>Data Management</vt:lpstr>
      <vt:lpstr>Running Time Measurements</vt:lpstr>
      <vt:lpstr>Discussion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hybrid encryption scheme for hashed password storage and retrieval</dc:title>
  <dc:creator>Aujeszky Tamás</dc:creator>
  <cp:lastModifiedBy>Aujeszky Tamás</cp:lastModifiedBy>
  <cp:revision>22</cp:revision>
  <dcterms:created xsi:type="dcterms:W3CDTF">2017-11-20T19:21:51Z</dcterms:created>
  <dcterms:modified xsi:type="dcterms:W3CDTF">2017-12-05T19:50:05Z</dcterms:modified>
</cp:coreProperties>
</file>