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95" r:id="rId7"/>
    <p:sldId id="261" r:id="rId8"/>
    <p:sldId id="262" r:id="rId9"/>
    <p:sldId id="263" r:id="rId10"/>
    <p:sldId id="264" r:id="rId11"/>
    <p:sldId id="265" r:id="rId12"/>
    <p:sldId id="296" r:id="rId13"/>
    <p:sldId id="268" r:id="rId14"/>
    <p:sldId id="278" r:id="rId15"/>
    <p:sldId id="279" r:id="rId16"/>
    <p:sldId id="280" r:id="rId17"/>
    <p:sldId id="287" r:id="rId18"/>
    <p:sldId id="270" r:id="rId19"/>
    <p:sldId id="282" r:id="rId20"/>
    <p:sldId id="272" r:id="rId21"/>
    <p:sldId id="273" r:id="rId22"/>
    <p:sldId id="274" r:id="rId23"/>
    <p:sldId id="275" r:id="rId24"/>
    <p:sldId id="276" r:id="rId25"/>
    <p:sldId id="288" r:id="rId26"/>
    <p:sldId id="294" r:id="rId27"/>
    <p:sldId id="289" r:id="rId28"/>
    <p:sldId id="277"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user@ex!amp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Tomato Care</a:t>
            </a:r>
          </a:p>
          <a:p>
            <a:pPr marL="63500" lvl="0" indent="0" algn="ctr" rtl="0">
              <a:lnSpc>
                <a:spcPct val="100000"/>
              </a:lnSpc>
              <a:spcBef>
                <a:spcPts val="280"/>
              </a:spcBef>
              <a:spcAft>
                <a:spcPts val="0"/>
              </a:spcAft>
              <a:buClr>
                <a:srgbClr val="888888"/>
              </a:buClr>
              <a:buSzPts val="1400"/>
              <a:buFont typeface="Arial"/>
              <a:buNone/>
            </a:pPr>
            <a:r>
              <a:rPr lang="en-US" sz="1400" dirty="0"/>
              <a:t>Supervised By: Mr. Muhammad Usman Karim(Lecturer)</a:t>
            </a:r>
            <a:endParaRPr lang="en-US"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buNone/>
            </a:pPr>
            <a:r>
              <a:rPr lang="en-US" sz="3200" dirty="0">
                <a:latin typeface="Calibri" panose="020F0502020204030204" pitchFamily="34" charset="0"/>
                <a:cs typeface="Calibri" panose="020F0502020204030204" pitchFamily="34" charset="0"/>
              </a:rPr>
              <a:t>Our project has two users:</a:t>
            </a:r>
          </a:p>
          <a:p>
            <a:r>
              <a:rPr lang="en-US" sz="3200" dirty="0">
                <a:latin typeface="Calibri" panose="020F0502020204030204" pitchFamily="34" charset="0"/>
                <a:cs typeface="Calibri" panose="020F0502020204030204" pitchFamily="34" charset="0"/>
              </a:rPr>
              <a:t>User/Farmer</a:t>
            </a:r>
          </a:p>
          <a:p>
            <a:r>
              <a:rPr lang="en-US" sz="3200" dirty="0">
                <a:latin typeface="Calibri" panose="020F0502020204030204" pitchFamily="34" charset="0"/>
                <a:cs typeface="Calibri" panose="020F0502020204030204" pitchFamily="34" charset="0"/>
              </a:rPr>
              <a:t>Admin</a:t>
            </a:r>
          </a:p>
          <a:p>
            <a:pPr marL="0" indent="0">
              <a:buNone/>
            </a:pPr>
            <a:r>
              <a:rPr lang="en-US" sz="3200" b="1" dirty="0">
                <a:latin typeface="Calibri" panose="020F0502020204030204" pitchFamily="34" charset="0"/>
                <a:cs typeface="Calibri" panose="020F0502020204030204" pitchFamily="34" charset="0"/>
              </a:rPr>
              <a:t>Use Cases :</a:t>
            </a:r>
            <a:r>
              <a:rPr lang="en-US" sz="3200" dirty="0">
                <a:latin typeface="Calibri" panose="020F0502020204030204" pitchFamily="34" charset="0"/>
                <a:cs typeface="Calibri" panose="020F0502020204030204" pitchFamily="34" charset="0"/>
              </a:rPr>
              <a:t> 16</a:t>
            </a:r>
          </a:p>
          <a:p>
            <a:pPr marL="0" indent="0">
              <a:buNone/>
            </a:pPr>
            <a:r>
              <a:rPr lang="en-US" sz="3200" b="1" dirty="0">
                <a:latin typeface="Calibri" panose="020F0502020204030204" pitchFamily="34" charset="0"/>
                <a:cs typeface="Calibri" panose="020F0502020204030204" pitchFamily="34" charset="0"/>
              </a:rPr>
              <a:t>Functional Requirements:</a:t>
            </a:r>
            <a:r>
              <a:rPr lang="en-US" sz="3200" dirty="0">
                <a:latin typeface="Calibri" panose="020F0502020204030204" pitchFamily="34" charset="0"/>
                <a:cs typeface="Calibri" panose="020F0502020204030204" pitchFamily="34" charset="0"/>
              </a:rPr>
              <a:t> 15</a:t>
            </a:r>
          </a:p>
          <a:p>
            <a:pPr marL="342900" lvl="0" indent="-342900" algn="l" rtl="0">
              <a:lnSpc>
                <a:spcPct val="100000"/>
              </a:lnSpc>
              <a:spcBef>
                <a:spcPts val="0"/>
              </a:spcBef>
              <a:spcAft>
                <a:spcPts val="0"/>
              </a:spcAft>
              <a:buClr>
                <a:schemeClr val="dk1"/>
              </a:buClr>
              <a:buSzPts val="3200"/>
              <a:buChar char="•"/>
            </a:pP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0E97-6B5E-F2A1-E08D-7F66BADBC4AE}"/>
              </a:ext>
            </a:extLst>
          </p:cNvPr>
          <p:cNvSpPr>
            <a:spLocks noGrp="1"/>
          </p:cNvSpPr>
          <p:nvPr>
            <p:ph type="title"/>
          </p:nvPr>
        </p:nvSpPr>
        <p:spPr>
          <a:xfrm>
            <a:off x="457200" y="101600"/>
            <a:ext cx="8229600" cy="928914"/>
          </a:xfrm>
        </p:spPr>
        <p:txBody>
          <a:bodyPr/>
          <a:lstStyle/>
          <a:p>
            <a:r>
              <a:rPr lang="en-US" dirty="0"/>
              <a:t>Design</a:t>
            </a:r>
          </a:p>
        </p:txBody>
      </p:sp>
      <p:sp>
        <p:nvSpPr>
          <p:cNvPr id="3" name="Text Placeholder 2">
            <a:extLst>
              <a:ext uri="{FF2B5EF4-FFF2-40B4-BE49-F238E27FC236}">
                <a16:creationId xmlns:a16="http://schemas.microsoft.com/office/drawing/2014/main" id="{65627958-AC7F-388C-5566-686C3A5677AC}"/>
              </a:ext>
            </a:extLst>
          </p:cNvPr>
          <p:cNvSpPr>
            <a:spLocks noGrp="1"/>
          </p:cNvSpPr>
          <p:nvPr>
            <p:ph type="body" idx="1"/>
          </p:nvPr>
        </p:nvSpPr>
        <p:spPr/>
        <p:txBody>
          <a:bodyPr/>
          <a:lstStyle/>
          <a:p>
            <a:endParaRPr lang="en-US" dirty="0"/>
          </a:p>
        </p:txBody>
      </p:sp>
      <p:pic>
        <p:nvPicPr>
          <p:cNvPr id="4" name="Content Placeholder 3">
            <a:extLst>
              <a:ext uri="{FF2B5EF4-FFF2-40B4-BE49-F238E27FC236}">
                <a16:creationId xmlns:a16="http://schemas.microsoft.com/office/drawing/2014/main" id="{DA4C7BAD-4A5B-E1C0-CA1B-9906E3107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14" y="1175658"/>
            <a:ext cx="8443686" cy="5268686"/>
          </a:xfrm>
        </p:spPr>
      </p:pic>
    </p:spTree>
    <p:extLst>
      <p:ext uri="{BB962C8B-B14F-4D97-AF65-F5344CB8AC3E}">
        <p14:creationId xmlns:p14="http://schemas.microsoft.com/office/powerpoint/2010/main" val="3114502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a:t>
            </a:r>
            <a:endParaRPr/>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buNone/>
            </a:pPr>
            <a:r>
              <a:rPr lang="en-US" sz="2000" b="1" dirty="0">
                <a:latin typeface="Times New Roman" panose="02020603050405020304" pitchFamily="18" charset="0"/>
                <a:cs typeface="Times New Roman" panose="02020603050405020304" pitchFamily="18" charset="0"/>
              </a:rPr>
              <a:t>Development Tools &amp; Technologies</a:t>
            </a:r>
          </a:p>
          <a:p>
            <a:pPr marL="0" indent="0">
              <a:buNone/>
            </a:pPr>
            <a:r>
              <a:rPr lang="en-US" sz="2000" b="1" dirty="0">
                <a:latin typeface="Times New Roman" panose="02020603050405020304" pitchFamily="18" charset="0"/>
                <a:cs typeface="Times New Roman" panose="02020603050405020304" pitchFamily="18" charset="0"/>
              </a:rPr>
              <a:t>IDEs and Tools</a:t>
            </a:r>
          </a:p>
          <a:p>
            <a:r>
              <a:rPr lang="en-US" sz="2000" dirty="0">
                <a:latin typeface="Times New Roman" panose="02020603050405020304" pitchFamily="18" charset="0"/>
                <a:cs typeface="Times New Roman" panose="02020603050405020304" pitchFamily="18" charset="0"/>
              </a:rPr>
              <a:t>Backend: Python</a:t>
            </a:r>
          </a:p>
          <a:p>
            <a:r>
              <a:rPr lang="en-US" sz="2000" dirty="0">
                <a:latin typeface="Times New Roman" panose="02020603050405020304" pitchFamily="18" charset="0"/>
                <a:cs typeface="Times New Roman" panose="02020603050405020304" pitchFamily="18" charset="0"/>
              </a:rPr>
              <a:t>Flutter: Visual Studio Code </a:t>
            </a:r>
          </a:p>
          <a:p>
            <a:r>
              <a:rPr lang="en-US" sz="2000" dirty="0">
                <a:latin typeface="Times New Roman" panose="02020603050405020304" pitchFamily="18" charset="0"/>
                <a:cs typeface="Times New Roman" panose="02020603050405020304" pitchFamily="18" charset="0"/>
              </a:rPr>
              <a:t>Collaborative Model Training: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Hugging face</a:t>
            </a:r>
          </a:p>
          <a:p>
            <a:r>
              <a:rPr lang="en-US" sz="2000" dirty="0">
                <a:latin typeface="Times New Roman" panose="02020603050405020304" pitchFamily="18" charset="0"/>
                <a:cs typeface="Times New Roman" panose="02020603050405020304" pitchFamily="18" charset="0"/>
              </a:rPr>
              <a:t>Version Control and Document Sharing: GitHub </a:t>
            </a:r>
          </a:p>
          <a:p>
            <a:pPr marL="0" indent="0">
              <a:buNone/>
            </a:pPr>
            <a:r>
              <a:rPr lang="en-US" sz="2000" b="1" dirty="0">
                <a:latin typeface="Times New Roman" panose="02020603050405020304" pitchFamily="18" charset="0"/>
                <a:cs typeface="Times New Roman" panose="02020603050405020304" pitchFamily="18" charset="0"/>
              </a:rPr>
              <a:t>Technologies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Backend: Python </a:t>
            </a:r>
          </a:p>
          <a:p>
            <a:r>
              <a:rPr lang="en-US" sz="2000" dirty="0">
                <a:latin typeface="Times New Roman" panose="02020603050405020304" pitchFamily="18" charset="0"/>
                <a:cs typeface="Times New Roman" panose="02020603050405020304" pitchFamily="18" charset="0"/>
              </a:rPr>
              <a:t>Framework: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Flutter </a:t>
            </a:r>
          </a:p>
          <a:p>
            <a:r>
              <a:rPr lang="en-US" sz="2000" dirty="0">
                <a:latin typeface="Times New Roman" panose="02020603050405020304" pitchFamily="18" charset="0"/>
                <a:cs typeface="Times New Roman" panose="02020603050405020304" pitchFamily="18" charset="0"/>
              </a:rPr>
              <a:t>Machine Learning: CNN Model(RestNet18)</a:t>
            </a:r>
          </a:p>
          <a:p>
            <a:r>
              <a:rPr lang="en-US" sz="2000" dirty="0">
                <a:latin typeface="Times New Roman" panose="02020603050405020304" pitchFamily="18" charset="0"/>
                <a:cs typeface="Times New Roman" panose="02020603050405020304" pitchFamily="18" charset="0"/>
              </a:rPr>
              <a:t>Database: Firebase </a:t>
            </a:r>
          </a:p>
          <a:p>
            <a:pPr marL="0" lvl="0" indent="0" algn="l" rtl="0">
              <a:lnSpc>
                <a:spcPct val="100000"/>
              </a:lnSpc>
              <a:spcBef>
                <a:spcPts val="640"/>
              </a:spcBef>
              <a:spcAft>
                <a:spcPts val="0"/>
              </a:spcAft>
              <a:buClr>
                <a:schemeClr val="dk1"/>
              </a:buClr>
              <a:buSzPts val="3200"/>
              <a:buNone/>
            </a:pPr>
            <a:endParaRP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6CD2-8238-56A8-16FB-ABC1D664FEB6}"/>
              </a:ext>
            </a:extLst>
          </p:cNvPr>
          <p:cNvSpPr>
            <a:spLocks noGrp="1"/>
          </p:cNvSpPr>
          <p:nvPr>
            <p:ph type="title"/>
          </p:nvPr>
        </p:nvSpPr>
        <p:spPr/>
        <p:txBody>
          <a:bodyPr/>
          <a:lstStyle/>
          <a:p>
            <a:r>
              <a:rPr lang="en-US" sz="4400" dirty="0"/>
              <a:t>Best Practices / Coding Standards</a:t>
            </a:r>
            <a:endParaRPr lang="en-US" dirty="0"/>
          </a:p>
        </p:txBody>
      </p:sp>
      <p:sp>
        <p:nvSpPr>
          <p:cNvPr id="3" name="Text Placeholder 2">
            <a:extLst>
              <a:ext uri="{FF2B5EF4-FFF2-40B4-BE49-F238E27FC236}">
                <a16:creationId xmlns:a16="http://schemas.microsoft.com/office/drawing/2014/main" id="{808670E1-6542-EC14-7D43-012BAD34391C}"/>
              </a:ext>
            </a:extLst>
          </p:cNvPr>
          <p:cNvSpPr>
            <a:spLocks noGrp="1"/>
          </p:cNvSpPr>
          <p:nvPr>
            <p:ph type="body" idx="1"/>
          </p:nvPr>
        </p:nvSpPr>
        <p:spPr/>
        <p:txBody>
          <a:bodyPr/>
          <a:lstStyle/>
          <a:p>
            <a:pPr marL="0" indent="0">
              <a:buNone/>
            </a:pPr>
            <a:r>
              <a:rPr lang="en-US" sz="3200" b="1" dirty="0">
                <a:latin typeface="Times New Roman" panose="02020603050405020304" pitchFamily="18" charset="0"/>
                <a:cs typeface="Times New Roman" panose="02020603050405020304" pitchFamily="18" charset="0"/>
              </a:rPr>
              <a:t>Best Practices</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Version Control: GitHub</a:t>
            </a:r>
          </a:p>
          <a:p>
            <a:r>
              <a:rPr lang="en-US" sz="3200" dirty="0">
                <a:latin typeface="Times New Roman" panose="02020603050405020304" pitchFamily="18" charset="0"/>
                <a:cs typeface="Times New Roman" panose="02020603050405020304" pitchFamily="18" charset="0"/>
              </a:rPr>
              <a:t>Continuous Integration and Deployment Practices </a:t>
            </a:r>
          </a:p>
          <a:p>
            <a:pPr marL="0" indent="0">
              <a:buNone/>
            </a:pPr>
            <a:r>
              <a:rPr lang="en-US" sz="3200" b="1" dirty="0">
                <a:latin typeface="Times New Roman" panose="02020603050405020304" pitchFamily="18" charset="0"/>
                <a:cs typeface="Times New Roman" panose="02020603050405020304" pitchFamily="18" charset="0"/>
              </a:rPr>
              <a:t>Coding Standards</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Python: PEP 8 </a:t>
            </a:r>
          </a:p>
          <a:p>
            <a:r>
              <a:rPr lang="en-US" sz="3200" dirty="0">
                <a:latin typeface="Times New Roman" panose="02020603050405020304" pitchFamily="18" charset="0"/>
                <a:cs typeface="Times New Roman" panose="02020603050405020304" pitchFamily="18" charset="0"/>
              </a:rPr>
              <a:t>Flutter: Flutter's Coding Standards</a:t>
            </a:r>
          </a:p>
          <a:p>
            <a:endParaRPr lang="en-US" dirty="0"/>
          </a:p>
        </p:txBody>
      </p:sp>
    </p:spTree>
    <p:extLst>
      <p:ext uri="{BB962C8B-B14F-4D97-AF65-F5344CB8AC3E}">
        <p14:creationId xmlns:p14="http://schemas.microsoft.com/office/powerpoint/2010/main" val="977653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D59E-3720-6A22-E41D-C495D20B421E}"/>
              </a:ext>
            </a:extLst>
          </p:cNvPr>
          <p:cNvSpPr>
            <a:spLocks noGrp="1"/>
          </p:cNvSpPr>
          <p:nvPr>
            <p:ph type="title"/>
          </p:nvPr>
        </p:nvSpPr>
        <p:spPr/>
        <p:txBody>
          <a:bodyPr/>
          <a:lstStyle/>
          <a:p>
            <a:r>
              <a:rPr lang="en-US" sz="4000" dirty="0"/>
              <a:t>Libraries / Components / Web Services</a:t>
            </a:r>
          </a:p>
        </p:txBody>
      </p:sp>
      <p:sp>
        <p:nvSpPr>
          <p:cNvPr id="3" name="Text Placeholder 2">
            <a:extLst>
              <a:ext uri="{FF2B5EF4-FFF2-40B4-BE49-F238E27FC236}">
                <a16:creationId xmlns:a16="http://schemas.microsoft.com/office/drawing/2014/main" id="{5CB39D1F-F507-1303-5F9B-896BEF934317}"/>
              </a:ext>
            </a:extLst>
          </p:cNvPr>
          <p:cNvSpPr>
            <a:spLocks noGrp="1"/>
          </p:cNvSpPr>
          <p:nvPr>
            <p:ph type="body"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Libraries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PIL(Python Imaging library)</a:t>
            </a:r>
          </a:p>
          <a:p>
            <a:r>
              <a:rPr lang="en-US" sz="2400" dirty="0" err="1">
                <a:latin typeface="Times New Roman" panose="02020603050405020304" pitchFamily="18" charset="0"/>
                <a:cs typeface="Times New Roman" panose="02020603050405020304" pitchFamily="18" charset="0"/>
              </a:rPr>
              <a:t>Google.colab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Torch vision(transforms and models)</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Components</a:t>
            </a:r>
          </a:p>
          <a:p>
            <a:r>
              <a:rPr lang="en-US" sz="2400" dirty="0">
                <a:latin typeface="Times New Roman" panose="02020603050405020304" pitchFamily="18" charset="0"/>
                <a:cs typeface="Times New Roman" panose="02020603050405020304" pitchFamily="18" charset="0"/>
              </a:rPr>
              <a:t>CNN </a:t>
            </a:r>
            <a:r>
              <a:rPr lang="en-US" sz="2400" dirty="0" err="1">
                <a:latin typeface="Times New Roman" panose="02020603050405020304" pitchFamily="18" charset="0"/>
                <a:cs typeface="Times New Roman" panose="02020603050405020304" pitchFamily="18" charset="0"/>
              </a:rPr>
              <a:t>Modelss</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Flutter Application</a:t>
            </a:r>
          </a:p>
          <a:p>
            <a:pPr marL="0" indent="0">
              <a:buNone/>
            </a:pPr>
            <a:r>
              <a:rPr lang="en-US" sz="2400" b="1" dirty="0">
                <a:latin typeface="Times New Roman" panose="02020603050405020304" pitchFamily="18" charset="0"/>
                <a:cs typeface="Times New Roman" panose="02020603050405020304" pitchFamily="18" charset="0"/>
              </a:rPr>
              <a:t>Web Services</a:t>
            </a:r>
          </a:p>
          <a:p>
            <a:r>
              <a:rPr lang="en-US" sz="2400" dirty="0">
                <a:latin typeface="Times New Roman" panose="02020603050405020304" pitchFamily="18" charset="0"/>
                <a:cs typeface="Times New Roman" panose="02020603050405020304" pitchFamily="18" charset="0"/>
              </a:rPr>
              <a:t>Flask API</a:t>
            </a:r>
          </a:p>
          <a:p>
            <a:r>
              <a:rPr lang="en-US" sz="2400" dirty="0">
                <a:latin typeface="Times New Roman" panose="02020603050405020304" pitchFamily="18" charset="0"/>
                <a:cs typeface="Times New Roman" panose="02020603050405020304" pitchFamily="18" charset="0"/>
              </a:rPr>
              <a:t>Fire Base Database</a:t>
            </a: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718026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213"/>
            <a:ext cx="8229600" cy="562393"/>
          </a:xfrm>
        </p:spPr>
        <p:txBody>
          <a:bodyPr/>
          <a:lstStyle/>
          <a:p>
            <a:r>
              <a:rPr lang="en-US" dirty="0"/>
              <a:t>Testing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85B25B5-DE1B-7D7E-38A5-39243F52B936}"/>
              </a:ext>
            </a:extLst>
          </p:cNvPr>
          <p:cNvGraphicFramePr>
            <a:graphicFrameLocks noGrp="1"/>
          </p:cNvGraphicFramePr>
          <p:nvPr>
            <p:extLst>
              <p:ext uri="{D42A27DB-BD31-4B8C-83A1-F6EECF244321}">
                <p14:modId xmlns:p14="http://schemas.microsoft.com/office/powerpoint/2010/main" val="1905312858"/>
              </p:ext>
            </p:extLst>
          </p:nvPr>
        </p:nvGraphicFramePr>
        <p:xfrm>
          <a:off x="152400" y="599607"/>
          <a:ext cx="8839200" cy="5115393"/>
        </p:xfrm>
        <a:graphic>
          <a:graphicData uri="http://schemas.openxmlformats.org/drawingml/2006/table">
            <a:tbl>
              <a:tblPr firstRow="1" firstCol="1" bandRow="1">
                <a:tableStyleId>{5C22544A-7EE6-4342-B048-85BDC9FD1C3A}</a:tableStyleId>
              </a:tblPr>
              <a:tblGrid>
                <a:gridCol w="1759215">
                  <a:extLst>
                    <a:ext uri="{9D8B030D-6E8A-4147-A177-3AD203B41FA5}">
                      <a16:colId xmlns:a16="http://schemas.microsoft.com/office/drawing/2014/main" val="3564277595"/>
                    </a:ext>
                  </a:extLst>
                </a:gridCol>
                <a:gridCol w="7079985">
                  <a:extLst>
                    <a:ext uri="{9D8B030D-6E8A-4147-A177-3AD203B41FA5}">
                      <a16:colId xmlns:a16="http://schemas.microsoft.com/office/drawing/2014/main" val="953011714"/>
                    </a:ext>
                  </a:extLst>
                </a:gridCol>
              </a:tblGrid>
              <a:tr h="303617">
                <a:tc>
                  <a: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 Data </a:t>
                      </a: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TD-1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9150757"/>
                  </a:ext>
                </a:extLst>
              </a:tr>
              <a:tr h="6238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Form</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Login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9425042"/>
                  </a:ext>
                </a:extLst>
              </a:tr>
              <a:tr h="623833">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Stakeholder</a:t>
                      </a:r>
                    </a:p>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User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4389761"/>
                  </a:ext>
                </a:extLst>
              </a:tr>
              <a:tr h="623833">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Field</a:t>
                      </a:r>
                    </a:p>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Email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7788346"/>
                  </a:ext>
                </a:extLst>
              </a:tr>
              <a:tr h="623833">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Technique</a:t>
                      </a:r>
                    </a:p>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Equivalence Partitioning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7081909"/>
                  </a:ext>
                </a:extLst>
              </a:tr>
              <a:tr h="1068778">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Valid</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Correct length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user@example.com</a:t>
                      </a:r>
                      <a:r>
                        <a:rPr lang="en-US" sz="1800" dirty="0">
                          <a:effectLst/>
                          <a:latin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Includes numeric characters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user123@example.com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Includes country code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user@example.co.uk</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297145"/>
                  </a:ext>
                </a:extLst>
              </a:tr>
              <a:tr h="1247666">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Invalid</a:t>
                      </a:r>
                    </a:p>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Does not contain '@' (userexample.com).</a:t>
                      </a:r>
                      <a:r>
                        <a:rPr lang="en-US" sz="1800" dirty="0">
                          <a:effectLst/>
                          <a:latin typeface="Times New Roman" panose="02020603050405020304" pitchFamily="18" charset="0"/>
                          <a:cs typeface="Times New Roman" panose="02020603050405020304" pitchFamily="18" charset="0"/>
                        </a:rPr>
                        <a:t>Include characters</a:t>
                      </a:r>
                    </a:p>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Includes characters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user@exampl</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*e.com).</a:t>
                      </a:r>
                      <a:r>
                        <a:rPr lang="en-US" sz="1800" dirty="0">
                          <a:effectLst/>
                          <a:latin typeface="Times New Roman" panose="02020603050405020304" pitchFamily="18" charset="0"/>
                          <a:cs typeface="Times New Roman" panose="02020603050405020304" pitchFamily="18" charset="0"/>
                        </a:rPr>
                        <a:t>Not End with ‘.’</a:t>
                      </a:r>
                    </a:p>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Includes special characters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hlinkClick r:id="rId2"/>
                        </a:rPr>
                        <a:t>user@ex!ample.com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p>
                      <a:pPr marL="342900" marR="0" lvl="0" indent="-342900" algn="just">
                        <a:spcBef>
                          <a:spcPts val="0"/>
                        </a:spcBef>
                        <a:spcAft>
                          <a:spcPts val="0"/>
                        </a:spcAft>
                        <a:buFont typeface="Symbol" panose="05050102010706020507" pitchFamily="18" charset="2"/>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Does not end with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user@examplecom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8004868"/>
                  </a:ext>
                </a:extLst>
              </a:tr>
            </a:tbl>
          </a:graphicData>
        </a:graphic>
      </p:graphicFrame>
    </p:spTree>
    <p:extLst>
      <p:ext uri="{BB962C8B-B14F-4D97-AF65-F5344CB8AC3E}">
        <p14:creationId xmlns:p14="http://schemas.microsoft.com/office/powerpoint/2010/main" val="4143119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F31-F3D0-1C97-888D-00B8CFEFDB34}"/>
              </a:ext>
            </a:extLst>
          </p:cNvPr>
          <p:cNvSpPr>
            <a:spLocks noGrp="1"/>
          </p:cNvSpPr>
          <p:nvPr>
            <p:ph type="title"/>
          </p:nvPr>
        </p:nvSpPr>
        <p:spPr>
          <a:xfrm>
            <a:off x="304800" y="24809"/>
            <a:ext cx="8305800" cy="432391"/>
          </a:xfrm>
        </p:spPr>
        <p:txBody>
          <a:bodyPr/>
          <a:lstStyle/>
          <a:p>
            <a:r>
              <a:rPr lang="en-US" dirty="0"/>
              <a:t>Testing</a:t>
            </a:r>
          </a:p>
        </p:txBody>
      </p:sp>
      <p:graphicFrame>
        <p:nvGraphicFramePr>
          <p:cNvPr id="4" name="Content Placeholder 3">
            <a:extLst>
              <a:ext uri="{FF2B5EF4-FFF2-40B4-BE49-F238E27FC236}">
                <a16:creationId xmlns:a16="http://schemas.microsoft.com/office/drawing/2014/main" id="{A1E761FD-97FA-24C7-B1A2-91710D9CC821}"/>
              </a:ext>
            </a:extLst>
          </p:cNvPr>
          <p:cNvGraphicFramePr>
            <a:graphicFrameLocks noGrp="1"/>
          </p:cNvGraphicFramePr>
          <p:nvPr>
            <p:ph idx="1"/>
          </p:nvPr>
        </p:nvGraphicFramePr>
        <p:xfrm>
          <a:off x="228600" y="609599"/>
          <a:ext cx="8763000" cy="5181599"/>
        </p:xfrm>
        <a:graphic>
          <a:graphicData uri="http://schemas.openxmlformats.org/drawingml/2006/table">
            <a:tbl>
              <a:tblPr firstRow="1" firstCol="1" bandRow="1">
                <a:tableStyleId>{5C22544A-7EE6-4342-B048-85BDC9FD1C3A}</a:tableStyleId>
              </a:tblPr>
              <a:tblGrid>
                <a:gridCol w="1744050">
                  <a:extLst>
                    <a:ext uri="{9D8B030D-6E8A-4147-A177-3AD203B41FA5}">
                      <a16:colId xmlns:a16="http://schemas.microsoft.com/office/drawing/2014/main" val="1641689480"/>
                    </a:ext>
                  </a:extLst>
                </a:gridCol>
                <a:gridCol w="7018950">
                  <a:extLst>
                    <a:ext uri="{9D8B030D-6E8A-4147-A177-3AD203B41FA5}">
                      <a16:colId xmlns:a16="http://schemas.microsoft.com/office/drawing/2014/main" val="2953317714"/>
                    </a:ext>
                  </a:extLst>
                </a:gridCol>
              </a:tblGrid>
              <a:tr h="5757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Test Data</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TD-2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7419217"/>
                  </a:ext>
                </a:extLst>
              </a:tr>
              <a:tr h="5757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Form</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Login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2834352"/>
                  </a:ext>
                </a:extLst>
              </a:tr>
              <a:tr h="5757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Stakeholder</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User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466671"/>
                  </a:ext>
                </a:extLst>
              </a:tr>
              <a:tr h="5757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Field</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Times New Roman" panose="02020603050405020304" pitchFamily="18" charset="0"/>
                          <a:cs typeface="Times New Roman" panose="02020603050405020304" pitchFamily="18" charset="0"/>
                        </a:rPr>
                        <a:t>Password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8816918"/>
                  </a:ext>
                </a:extLst>
              </a:tr>
              <a:tr h="575733">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Technique</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Equivalence Partitioning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2764611"/>
                  </a:ext>
                </a:extLst>
              </a:tr>
              <a:tr h="1151467">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Valid</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Password length should be &gt;=6</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Includes two special characters</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Includes uppercase and lowercase character</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Includes one numeric character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9328854"/>
                  </a:ext>
                </a:extLst>
              </a:tr>
              <a:tr h="1151467">
                <a:tc>
                  <a:txBody>
                    <a:bodyPr/>
                    <a:lstStyle/>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Invalid</a:t>
                      </a:r>
                    </a:p>
                    <a:p>
                      <a:pPr marL="0" marR="0" algn="just">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Password length &lt; 6</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No uppercase and lowercase characters</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No special character</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No numeric character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7644722"/>
                  </a:ext>
                </a:extLst>
              </a:tr>
            </a:tbl>
          </a:graphicData>
        </a:graphic>
      </p:graphicFrame>
    </p:spTree>
    <p:extLst>
      <p:ext uri="{BB962C8B-B14F-4D97-AF65-F5344CB8AC3E}">
        <p14:creationId xmlns:p14="http://schemas.microsoft.com/office/powerpoint/2010/main" val="345758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5" name="Content Placeholder 4">
            <a:extLst>
              <a:ext uri="{FF2B5EF4-FFF2-40B4-BE49-F238E27FC236}">
                <a16:creationId xmlns:a16="http://schemas.microsoft.com/office/drawing/2014/main" id="{F6313983-BD1A-2F2C-6EAC-2A9663D68F7C}"/>
              </a:ext>
            </a:extLst>
          </p:cNvPr>
          <p:cNvGraphicFramePr>
            <a:graphicFrameLocks noGrp="1"/>
          </p:cNvGraphicFramePr>
          <p:nvPr>
            <p:ph idx="1"/>
            <p:extLst>
              <p:ext uri="{D42A27DB-BD31-4B8C-83A1-F6EECF244321}">
                <p14:modId xmlns:p14="http://schemas.microsoft.com/office/powerpoint/2010/main" val="1687335079"/>
              </p:ext>
            </p:extLst>
          </p:nvPr>
        </p:nvGraphicFramePr>
        <p:xfrm>
          <a:off x="152400" y="1417638"/>
          <a:ext cx="8839200" cy="4297363"/>
        </p:xfrm>
        <a:graphic>
          <a:graphicData uri="http://schemas.openxmlformats.org/drawingml/2006/table">
            <a:tbl>
              <a:tblPr firstRow="1" bandRow="1">
                <a:tableStyleId>{5C22544A-7EE6-4342-B048-85BDC9FD1C3A}</a:tableStyleId>
              </a:tblPr>
              <a:tblGrid>
                <a:gridCol w="2455334">
                  <a:extLst>
                    <a:ext uri="{9D8B030D-6E8A-4147-A177-3AD203B41FA5}">
                      <a16:colId xmlns:a16="http://schemas.microsoft.com/office/drawing/2014/main" val="156347688"/>
                    </a:ext>
                  </a:extLst>
                </a:gridCol>
                <a:gridCol w="6383866">
                  <a:extLst>
                    <a:ext uri="{9D8B030D-6E8A-4147-A177-3AD203B41FA5}">
                      <a16:colId xmlns:a16="http://schemas.microsoft.com/office/drawing/2014/main" val="3154588707"/>
                    </a:ext>
                  </a:extLst>
                </a:gridCol>
              </a:tblGrid>
              <a:tr h="1352222">
                <a:tc>
                  <a:txBody>
                    <a:bodyPr/>
                    <a:lstStyle/>
                    <a:p>
                      <a:r>
                        <a:rPr lang="en-US" sz="2800"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Names</a:t>
                      </a:r>
                      <a:endParaRPr lang="en-US" sz="2800" dirty="0">
                        <a:latin typeface="Calibri" panose="020F0502020204030204" pitchFamily="34" charset="0"/>
                        <a:cs typeface="Calibri" panose="020F0502020204030204" pitchFamily="34" charset="0"/>
                      </a:endParaRPr>
                    </a:p>
                  </a:txBody>
                  <a:tcPr/>
                </a:tc>
                <a:tc>
                  <a:txBody>
                    <a:bodyPr/>
                    <a:lstStyle/>
                    <a:p>
                      <a:pPr algn="ctr"/>
                      <a:r>
                        <a:rPr lang="en-US" sz="4000" dirty="0">
                          <a:latin typeface="Calibri" panose="020F0502020204030204" pitchFamily="34" charset="0"/>
                          <a:cs typeface="Calibri" panose="020F0502020204030204" pitchFamily="34" charset="0"/>
                        </a:rPr>
                        <a:t>Roles</a:t>
                      </a:r>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21623012"/>
                  </a:ext>
                </a:extLst>
              </a:tr>
              <a:tr h="1069265">
                <a:tc>
                  <a:txBody>
                    <a:bodyPr/>
                    <a:lstStyle/>
                    <a:p>
                      <a:r>
                        <a:rPr lang="en-US" sz="2800" b="0" dirty="0">
                          <a:latin typeface="Calibri" panose="020F0502020204030204" pitchFamily="34" charset="0"/>
                          <a:cs typeface="Calibri" panose="020F0502020204030204" pitchFamily="34" charset="0"/>
                        </a:rPr>
                        <a:t>Muhammad Salman Afaq</a:t>
                      </a:r>
                    </a:p>
                  </a:txBody>
                  <a:tcPr/>
                </a:tc>
                <a:tc>
                  <a:txBody>
                    <a:bodyPr/>
                    <a:lstStyle/>
                    <a:p>
                      <a:r>
                        <a:rPr lang="en-US" sz="2800" dirty="0">
                          <a:latin typeface="Calibri" panose="020F0502020204030204" pitchFamily="34" charset="0"/>
                          <a:cs typeface="Calibri" panose="020F0502020204030204" pitchFamily="34" charset="0"/>
                        </a:rPr>
                        <a:t>Front-end, Documentation</a:t>
                      </a:r>
                    </a:p>
                  </a:txBody>
                  <a:tcPr/>
                </a:tc>
                <a:extLst>
                  <a:ext uri="{0D108BD9-81ED-4DB2-BD59-A6C34878D82A}">
                    <a16:rowId xmlns:a16="http://schemas.microsoft.com/office/drawing/2014/main" val="409955380"/>
                  </a:ext>
                </a:extLst>
              </a:tr>
              <a:tr h="930751">
                <a:tc>
                  <a:txBody>
                    <a:bodyPr/>
                    <a:lstStyle/>
                    <a:p>
                      <a:r>
                        <a:rPr lang="en-US" sz="2800" b="0" dirty="0">
                          <a:latin typeface="Calibri" panose="020F0502020204030204" pitchFamily="34" charset="0"/>
                          <a:cs typeface="Calibri" panose="020F0502020204030204" pitchFamily="34" charset="0"/>
                        </a:rPr>
                        <a:t>Usman Afaq </a:t>
                      </a:r>
                    </a:p>
                  </a:txBody>
                  <a:tcPr/>
                </a:tc>
                <a:tc>
                  <a:txBody>
                    <a:bodyPr/>
                    <a:lstStyle/>
                    <a:p>
                      <a:r>
                        <a:rPr lang="en-US" sz="2800" dirty="0">
                          <a:latin typeface="Calibri" panose="020F0502020204030204" pitchFamily="34" charset="0"/>
                          <a:cs typeface="Calibri" panose="020F0502020204030204" pitchFamily="34" charset="0"/>
                        </a:rPr>
                        <a:t>Model-Train, Front-end, Documentation</a:t>
                      </a:r>
                    </a:p>
                  </a:txBody>
                  <a:tcPr/>
                </a:tc>
                <a:extLst>
                  <a:ext uri="{0D108BD9-81ED-4DB2-BD59-A6C34878D82A}">
                    <a16:rowId xmlns:a16="http://schemas.microsoft.com/office/drawing/2014/main" val="173615456"/>
                  </a:ext>
                </a:extLst>
              </a:tr>
              <a:tr h="945125">
                <a:tc>
                  <a:txBody>
                    <a:bodyPr/>
                    <a:lstStyle/>
                    <a:p>
                      <a:r>
                        <a:rPr lang="en-US" sz="2800" b="0" dirty="0" err="1">
                          <a:latin typeface="Calibri" panose="020F0502020204030204" pitchFamily="34" charset="0"/>
                          <a:cs typeface="Calibri" panose="020F0502020204030204" pitchFamily="34" charset="0"/>
                        </a:rPr>
                        <a:t>Rafaqat</a:t>
                      </a:r>
                      <a:r>
                        <a:rPr lang="en-US" sz="2800" b="0" dirty="0">
                          <a:latin typeface="Calibri" panose="020F0502020204030204" pitchFamily="34" charset="0"/>
                          <a:cs typeface="Calibri" panose="020F0502020204030204" pitchFamily="34" charset="0"/>
                        </a:rPr>
                        <a:t> Ahmad</a:t>
                      </a:r>
                    </a:p>
                  </a:txBody>
                  <a:tcPr/>
                </a:tc>
                <a:tc>
                  <a:txBody>
                    <a:bodyPr/>
                    <a:lstStyle/>
                    <a:p>
                      <a:r>
                        <a:rPr lang="en-US" sz="2800" dirty="0">
                          <a:latin typeface="Calibri" panose="020F0502020204030204" pitchFamily="34" charset="0"/>
                          <a:cs typeface="Calibri" panose="020F0502020204030204" pitchFamily="34" charset="0"/>
                        </a:rPr>
                        <a:t>Front-end, Back-end, Documentation</a:t>
                      </a:r>
                    </a:p>
                  </a:txBody>
                  <a:tcPr/>
                </a:tc>
                <a:extLst>
                  <a:ext uri="{0D108BD9-81ED-4DB2-BD59-A6C34878D82A}">
                    <a16:rowId xmlns:a16="http://schemas.microsoft.com/office/drawing/2014/main" val="1582927487"/>
                  </a:ext>
                </a:extLst>
              </a:tr>
            </a:tbl>
          </a:graphicData>
        </a:graphic>
      </p:graphicFrame>
    </p:spTree>
    <p:extLst>
      <p:ext uri="{BB962C8B-B14F-4D97-AF65-F5344CB8AC3E}">
        <p14:creationId xmlns:p14="http://schemas.microsoft.com/office/powerpoint/2010/main" val="259346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eaLnBrk="1" hangingPunct="1"/>
            <a:r>
              <a:rPr lang="en-US" dirty="0"/>
              <a:t>Muhammad Salman Afaq (24775)</a:t>
            </a:r>
          </a:p>
          <a:p>
            <a:pPr eaLnBrk="1" hangingPunct="1"/>
            <a:r>
              <a:rPr lang="en-US" dirty="0"/>
              <a:t>Usman Afaq (24779)</a:t>
            </a:r>
          </a:p>
          <a:p>
            <a:pPr eaLnBrk="1" hangingPunct="1"/>
            <a:r>
              <a:rPr lang="en-US" dirty="0" err="1"/>
              <a:t>Rafaqat</a:t>
            </a:r>
            <a:r>
              <a:rPr lang="en-US" dirty="0"/>
              <a:t> Ahmad (24784)</a:t>
            </a:r>
          </a:p>
          <a:p>
            <a:pPr eaLnBrk="1" hangingPunct="1"/>
            <a:endParaRPr lang="en-US"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417638"/>
            <a:ext cx="4038600" cy="4708525"/>
          </a:xfrm>
          <a:prstGeom prst="rect">
            <a:avLst/>
          </a:prstGeom>
          <a:noFill/>
          <a:ln>
            <a:noFill/>
          </a:ln>
        </p:spPr>
        <p:txBody>
          <a:bodyPr spcFirstLastPara="1" wrap="square" lIns="91425" tIns="45700" rIns="91425" bIns="45700" anchor="t" anchorCtr="0">
            <a:noAutofit/>
          </a:bodyPr>
          <a:lstStyle/>
          <a:p>
            <a:pPr marL="0" indent="0">
              <a:buNone/>
            </a:pPr>
            <a:r>
              <a:rPr lang="en-US" b="1" dirty="0"/>
              <a:t>Week 1 &amp; 2</a:t>
            </a:r>
          </a:p>
          <a:p>
            <a:r>
              <a:rPr lang="en-US" dirty="0"/>
              <a:t>Project Idea </a:t>
            </a:r>
          </a:p>
          <a:p>
            <a:pPr marL="0" indent="0">
              <a:buNone/>
            </a:pPr>
            <a:r>
              <a:rPr lang="en-US" b="1" dirty="0"/>
              <a:t>Week 3 &amp; 4</a:t>
            </a:r>
          </a:p>
          <a:p>
            <a:r>
              <a:rPr lang="en-US" dirty="0"/>
              <a:t>Proposal Presentation </a:t>
            </a:r>
          </a:p>
          <a:p>
            <a:pPr marL="0" indent="0">
              <a:buNone/>
            </a:pPr>
            <a:r>
              <a:rPr lang="en-US" b="1" dirty="0"/>
              <a:t>Week 5 &amp; 6</a:t>
            </a:r>
          </a:p>
          <a:p>
            <a:r>
              <a:rPr lang="en-US" dirty="0"/>
              <a:t>Literature Review </a:t>
            </a:r>
          </a:p>
          <a:p>
            <a:pPr marL="0" indent="0">
              <a:buNone/>
            </a:pPr>
            <a:r>
              <a:rPr lang="en-US" b="1" dirty="0"/>
              <a:t>Week 7 &amp; 8</a:t>
            </a:r>
          </a:p>
          <a:p>
            <a:r>
              <a:rPr lang="en-US" dirty="0"/>
              <a:t>Finalized Technologies and Tools </a:t>
            </a:r>
          </a:p>
          <a:p>
            <a:pPr marL="342900" lvl="0" indent="-165100" algn="l" rtl="0">
              <a:lnSpc>
                <a:spcPct val="100000"/>
              </a:lnSpc>
              <a:spcBef>
                <a:spcPts val="560"/>
              </a:spcBef>
              <a:spcAft>
                <a:spcPts val="0"/>
              </a:spcAft>
              <a:buClr>
                <a:schemeClr val="dk1"/>
              </a:buClr>
              <a:buSzPts val="2800"/>
              <a:buNone/>
            </a:pPr>
            <a:endParaRPr dirty="0"/>
          </a:p>
        </p:txBody>
      </p:sp>
      <p:sp>
        <p:nvSpPr>
          <p:cNvPr id="189" name="Google Shape;189;p17"/>
          <p:cNvSpPr txBox="1">
            <a:spLocks noGrp="1"/>
          </p:cNvSpPr>
          <p:nvPr>
            <p:ph type="body" idx="2"/>
          </p:nvPr>
        </p:nvSpPr>
        <p:spPr>
          <a:xfrm>
            <a:off x="4648200" y="1417638"/>
            <a:ext cx="4038600" cy="4708525"/>
          </a:xfrm>
          <a:prstGeom prst="rect">
            <a:avLst/>
          </a:prstGeom>
          <a:noFill/>
          <a:ln>
            <a:noFill/>
          </a:ln>
        </p:spPr>
        <p:txBody>
          <a:bodyPr spcFirstLastPara="1" wrap="square" lIns="91425" tIns="45700" rIns="91425" bIns="45700" anchor="t" anchorCtr="0">
            <a:noAutofit/>
          </a:bodyPr>
          <a:lstStyle/>
          <a:p>
            <a:pPr marL="0" indent="0">
              <a:buNone/>
            </a:pPr>
            <a:r>
              <a:rPr lang="en-US" b="1" dirty="0"/>
              <a:t>Week 9 &amp;  10</a:t>
            </a:r>
            <a:r>
              <a:rPr lang="en-US" dirty="0"/>
              <a:t> </a:t>
            </a:r>
          </a:p>
          <a:p>
            <a:r>
              <a:rPr lang="en-US" dirty="0"/>
              <a:t>Front-End and Report Documentation</a:t>
            </a:r>
          </a:p>
          <a:p>
            <a:pPr marL="0" indent="0">
              <a:buNone/>
            </a:pPr>
            <a:r>
              <a:rPr lang="en-US" b="1" dirty="0"/>
              <a:t>Week 11 to 14</a:t>
            </a:r>
          </a:p>
          <a:p>
            <a:r>
              <a:rPr lang="en-US" dirty="0"/>
              <a:t>Flutter Development </a:t>
            </a:r>
          </a:p>
          <a:p>
            <a:r>
              <a:rPr lang="en-US" dirty="0"/>
              <a:t>Back-end development</a:t>
            </a:r>
          </a:p>
          <a:p>
            <a:pPr marL="0" indent="0">
              <a:buNone/>
            </a:pPr>
            <a:r>
              <a:rPr lang="en-US" b="1" dirty="0"/>
              <a:t>Week 15 and 16</a:t>
            </a:r>
          </a:p>
          <a:p>
            <a:r>
              <a:rPr lang="en-US" dirty="0"/>
              <a:t>Model Training</a:t>
            </a:r>
          </a:p>
          <a:p>
            <a:r>
              <a:rPr lang="en-US" dirty="0"/>
              <a:t>Database Connection</a:t>
            </a:r>
          </a:p>
          <a:p>
            <a:pPr marL="0" indent="0">
              <a:buNone/>
            </a:pPr>
            <a:endParaRPr lang="en-US" dirty="0"/>
          </a:p>
          <a:p>
            <a:pPr marL="0" indent="0">
              <a:buNone/>
            </a:pPr>
            <a:endParaRPr lang="en-US" dirty="0"/>
          </a:p>
          <a:p>
            <a:pPr marL="0" lvl="0" indent="0" algn="l" rtl="0">
              <a:lnSpc>
                <a:spcPct val="100000"/>
              </a:lnSpc>
              <a:spcBef>
                <a:spcPts val="0"/>
              </a:spcBef>
              <a:spcAft>
                <a:spcPts val="0"/>
              </a:spcAft>
              <a:buClr>
                <a:schemeClr val="dk1"/>
              </a:buClr>
              <a:buSzPts val="2400"/>
              <a:buNone/>
            </a:pPr>
            <a:endParaRPr dirty="0"/>
          </a:p>
        </p:txBody>
      </p:sp>
      <p:cxnSp>
        <p:nvCxnSpPr>
          <p:cNvPr id="3" name="Straight Connector 2"/>
          <p:cNvCxnSpPr/>
          <p:nvPr/>
        </p:nvCxnSpPr>
        <p:spPr>
          <a:xfrm flipV="1">
            <a:off x="5135526" y="4221126"/>
            <a:ext cx="3551274" cy="2126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eaLnBrk="1" hangingPunct="1"/>
            <a:r>
              <a:rPr lang="en-US" dirty="0"/>
              <a:t>Model Training Hurdles</a:t>
            </a:r>
          </a:p>
          <a:p>
            <a:pPr eaLnBrk="1" hangingPunct="1"/>
            <a:r>
              <a:rPr lang="en-US" dirty="0"/>
              <a:t>Front-End Development Challenges</a:t>
            </a:r>
          </a:p>
          <a:p>
            <a:pPr eaLnBrk="1" hangingPunct="1"/>
            <a:r>
              <a:rPr lang="en-US" dirty="0"/>
              <a:t>Model Integration</a:t>
            </a:r>
          </a:p>
          <a:p>
            <a:pPr eaLnBrk="1" hangingPunct="1"/>
            <a:r>
              <a:rPr lang="en-US" dirty="0"/>
              <a:t>Database Connection</a:t>
            </a:r>
          </a:p>
          <a:p>
            <a:pPr eaLnBrk="1" hangingPunct="1"/>
            <a:r>
              <a:rPr lang="en-US" dirty="0"/>
              <a:t>Finding Dataset </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2" name="Content Placeholder 2" descr="A screen shot of a login page&#10;&#10;Description automatically generated">
            <a:extLst>
              <a:ext uri="{FF2B5EF4-FFF2-40B4-BE49-F238E27FC236}">
                <a16:creationId xmlns:a16="http://schemas.microsoft.com/office/drawing/2014/main" id="{0850D633-5C81-B9E0-6C5D-922FED0011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794" y="1417638"/>
            <a:ext cx="8595290" cy="470561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B357-B5E9-124A-3CDE-730C17737ABF}"/>
              </a:ext>
            </a:extLst>
          </p:cNvPr>
          <p:cNvSpPr>
            <a:spLocks noGrp="1"/>
          </p:cNvSpPr>
          <p:nvPr>
            <p:ph type="title"/>
          </p:nvPr>
        </p:nvSpPr>
        <p:spPr/>
        <p:txBody>
          <a:bodyPr/>
          <a:lstStyle/>
          <a:p>
            <a:r>
              <a:rPr lang="en-US" dirty="0"/>
              <a:t>Prototype</a:t>
            </a:r>
          </a:p>
        </p:txBody>
      </p:sp>
      <p:pic>
        <p:nvPicPr>
          <p:cNvPr id="5" name="Content Placeholder 4" descr="A screen shot of a login form&#10;&#10;Description automatically generated">
            <a:extLst>
              <a:ext uri="{FF2B5EF4-FFF2-40B4-BE49-F238E27FC236}">
                <a16:creationId xmlns:a16="http://schemas.microsoft.com/office/drawing/2014/main" id="{DB47E72A-A538-26BA-77DD-3432CB9BF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66800"/>
            <a:ext cx="8305800" cy="4734464"/>
          </a:xfrm>
        </p:spPr>
      </p:pic>
    </p:spTree>
    <p:extLst>
      <p:ext uri="{BB962C8B-B14F-4D97-AF65-F5344CB8AC3E}">
        <p14:creationId xmlns:p14="http://schemas.microsoft.com/office/powerpoint/2010/main" val="3604961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pic>
        <p:nvPicPr>
          <p:cNvPr id="4" name="Content Placeholder 3"/>
          <p:cNvPicPr>
            <a:picLocks noGrp="1" noChangeAspect="1"/>
          </p:cNvPicPr>
          <p:nvPr>
            <p:ph idx="1"/>
          </p:nvPr>
        </p:nvPicPr>
        <p:blipFill>
          <a:blip r:embed="rId2"/>
          <a:stretch>
            <a:fillRect/>
          </a:stretch>
        </p:blipFill>
        <p:spPr>
          <a:xfrm>
            <a:off x="381000" y="1421661"/>
            <a:ext cx="8305799" cy="4293339"/>
          </a:xfrm>
          <a:prstGeom prst="rect">
            <a:avLst/>
          </a:prstGeom>
        </p:spPr>
      </p:pic>
    </p:spTree>
    <p:extLst>
      <p:ext uri="{BB962C8B-B14F-4D97-AF65-F5344CB8AC3E}">
        <p14:creationId xmlns:p14="http://schemas.microsoft.com/office/powerpoint/2010/main" val="3940499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23F4-86A4-C308-D76F-1EE80A6AE1C6}"/>
              </a:ext>
            </a:extLst>
          </p:cNvPr>
          <p:cNvSpPr>
            <a:spLocks noGrp="1"/>
          </p:cNvSpPr>
          <p:nvPr>
            <p:ph type="title"/>
          </p:nvPr>
        </p:nvSpPr>
        <p:spPr/>
        <p:txBody>
          <a:bodyPr/>
          <a:lstStyle/>
          <a:p>
            <a:r>
              <a:rPr lang="en-US" dirty="0"/>
              <a:t>Prototype</a:t>
            </a:r>
          </a:p>
        </p:txBody>
      </p:sp>
      <p:sp>
        <p:nvSpPr>
          <p:cNvPr id="3" name="Content Placeholder 2"/>
          <p:cNvSpPr>
            <a:spLocks noGrp="1"/>
          </p:cNvSpPr>
          <p:nvPr>
            <p:ph idx="1"/>
          </p:nvPr>
        </p:nvSpPr>
        <p:spPr>
          <a:xfrm>
            <a:off x="457200" y="1600201"/>
            <a:ext cx="8229600" cy="4114800"/>
          </a:xfrm>
        </p:spPr>
        <p:txBody>
          <a:bodyPr/>
          <a:lstStyle/>
          <a:p>
            <a:endParaRPr lang="en-US" dirty="0"/>
          </a:p>
        </p:txBody>
      </p:sp>
      <p:pic>
        <p:nvPicPr>
          <p:cNvPr id="4" name="Picture 3"/>
          <p:cNvPicPr>
            <a:picLocks noChangeAspect="1"/>
          </p:cNvPicPr>
          <p:nvPr/>
        </p:nvPicPr>
        <p:blipFill>
          <a:blip r:embed="rId2"/>
          <a:stretch>
            <a:fillRect/>
          </a:stretch>
        </p:blipFill>
        <p:spPr>
          <a:xfrm>
            <a:off x="381000" y="1417638"/>
            <a:ext cx="8305800" cy="4191000"/>
          </a:xfrm>
          <a:prstGeom prst="rect">
            <a:avLst/>
          </a:prstGeom>
        </p:spPr>
      </p:pic>
    </p:spTree>
    <p:extLst>
      <p:ext uri="{BB962C8B-B14F-4D97-AF65-F5344CB8AC3E}">
        <p14:creationId xmlns:p14="http://schemas.microsoft.com/office/powerpoint/2010/main" val="1228591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16264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400" dirty="0"/>
              <a:t>Introduction and Background</a:t>
            </a:r>
            <a:endParaRPr sz="2400" dirty="0"/>
          </a:p>
          <a:p>
            <a:pPr marL="342900" lvl="0" indent="-342900" algn="l" rtl="0">
              <a:lnSpc>
                <a:spcPct val="100000"/>
              </a:lnSpc>
              <a:spcBef>
                <a:spcPts val="560"/>
              </a:spcBef>
              <a:spcAft>
                <a:spcPts val="0"/>
              </a:spcAft>
              <a:buClr>
                <a:schemeClr val="dk1"/>
              </a:buClr>
              <a:buSzPts val="2800"/>
              <a:buChar char="•"/>
            </a:pPr>
            <a:r>
              <a:rPr lang="en-US" sz="2400" dirty="0"/>
              <a:t>Literature Review and Summary Table</a:t>
            </a:r>
            <a:endParaRPr sz="2400" dirty="0"/>
          </a:p>
          <a:p>
            <a:pPr marL="342900" lvl="0" indent="-342900" algn="l" rtl="0">
              <a:lnSpc>
                <a:spcPct val="100000"/>
              </a:lnSpc>
              <a:spcBef>
                <a:spcPts val="560"/>
              </a:spcBef>
              <a:spcAft>
                <a:spcPts val="0"/>
              </a:spcAft>
              <a:buSzPts val="2800"/>
              <a:buChar char="•"/>
            </a:pPr>
            <a:r>
              <a:rPr lang="en-US" sz="2400" dirty="0"/>
              <a:t>Problem Statement</a:t>
            </a:r>
            <a:endParaRPr sz="2400" dirty="0"/>
          </a:p>
          <a:p>
            <a:pPr marL="342900" lvl="0" indent="-342900" algn="l" rtl="0">
              <a:lnSpc>
                <a:spcPct val="100000"/>
              </a:lnSpc>
              <a:spcBef>
                <a:spcPts val="560"/>
              </a:spcBef>
              <a:spcAft>
                <a:spcPts val="0"/>
              </a:spcAft>
              <a:buSzPts val="2800"/>
              <a:buChar char="•"/>
            </a:pPr>
            <a:r>
              <a:rPr lang="en-US" sz="2400" dirty="0"/>
              <a:t>Methodology</a:t>
            </a:r>
            <a:endParaRPr sz="2400" dirty="0"/>
          </a:p>
          <a:p>
            <a:pPr marL="342900" lvl="0" indent="-342900" algn="l" rtl="0">
              <a:lnSpc>
                <a:spcPct val="100000"/>
              </a:lnSpc>
              <a:spcBef>
                <a:spcPts val="560"/>
              </a:spcBef>
              <a:spcAft>
                <a:spcPts val="0"/>
              </a:spcAft>
              <a:buClr>
                <a:schemeClr val="dk1"/>
              </a:buClr>
              <a:buSzPts val="2800"/>
              <a:buChar char="•"/>
            </a:pPr>
            <a:r>
              <a:rPr lang="en-US" sz="2400" dirty="0"/>
              <a:t>Progress Report Summary</a:t>
            </a:r>
            <a:endParaRPr sz="2400"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sz="2400"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sz="2400"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sz="2400" dirty="0"/>
          </a:p>
          <a:p>
            <a:pPr marL="342900" lvl="0" indent="-342900" algn="l" rtl="0">
              <a:lnSpc>
                <a:spcPct val="100000"/>
              </a:lnSpc>
              <a:spcBef>
                <a:spcPts val="560"/>
              </a:spcBef>
              <a:spcAft>
                <a:spcPts val="0"/>
              </a:spcAft>
              <a:buClr>
                <a:schemeClr val="dk1"/>
              </a:buClr>
              <a:buSzPts val="2800"/>
              <a:buChar char="•"/>
            </a:pPr>
            <a:r>
              <a:rPr lang="en-US" sz="2400" dirty="0"/>
              <a:t>Next Steps</a:t>
            </a:r>
            <a:endParaRPr sz="2400" dirty="0"/>
          </a:p>
          <a:p>
            <a:pPr marL="342900" lvl="0" indent="-342900" algn="l" rtl="0">
              <a:lnSpc>
                <a:spcPct val="100000"/>
              </a:lnSpc>
              <a:spcBef>
                <a:spcPts val="560"/>
              </a:spcBef>
              <a:spcAft>
                <a:spcPts val="0"/>
              </a:spcAft>
              <a:buClr>
                <a:schemeClr val="dk1"/>
              </a:buClr>
              <a:buSzPts val="2800"/>
              <a:buChar char="•"/>
            </a:pPr>
            <a:r>
              <a:rPr lang="en-US" sz="2400" dirty="0"/>
              <a:t>Prototype / Report</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t>
            </a:r>
            <a:endParaRPr dirty="0"/>
          </a:p>
        </p:txBody>
      </p:sp>
      <p:sp>
        <p:nvSpPr>
          <p:cNvPr id="110" name="Google Shape;110;p5"/>
          <p:cNvSpPr txBox="1">
            <a:spLocks noGrp="1"/>
          </p:cNvSpPr>
          <p:nvPr>
            <p:ph type="body" idx="1"/>
          </p:nvPr>
        </p:nvSpPr>
        <p:spPr>
          <a:xfrm>
            <a:off x="457200" y="1417638"/>
            <a:ext cx="8229600" cy="4708525"/>
          </a:xfrm>
          <a:prstGeom prst="rect">
            <a:avLst/>
          </a:prstGeom>
          <a:noFill/>
          <a:ln>
            <a:noFill/>
          </a:ln>
        </p:spPr>
        <p:txBody>
          <a:bodyPr spcFirstLastPara="1" wrap="square" lIns="91425" tIns="45700" rIns="91425" bIns="45700" anchor="t" anchorCtr="0">
            <a:noAutofit/>
          </a:bodyPr>
          <a:lstStyle/>
          <a:p>
            <a:pPr marL="342900" lvl="0" indent="-139700" rtl="0">
              <a:lnSpc>
                <a:spcPct val="100000"/>
              </a:lnSpc>
              <a:spcBef>
                <a:spcPts val="0"/>
              </a:spcBef>
              <a:spcAft>
                <a:spcPts val="0"/>
              </a:spcAft>
              <a:buClr>
                <a:schemeClr val="dk1"/>
              </a:buClr>
              <a:buSzPts val="3200"/>
              <a:buNone/>
            </a:pPr>
            <a:r>
              <a:rPr lang="en-US" dirty="0"/>
              <a:t> Tomato Care is a complete agricultural solution which is designed to solve the problems of farmers. This advanced platform, which is available for android leverages cutting-edge technology to revolutionize the way farmers detect and manage diseases in their tomato crops. Tomato Care aims to provide an efficient and innovative solution to empower farmers.</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599-93F5-AEB3-C949-CDA9D83B970A}"/>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FE47280D-6C39-F643-BE80-63EFD0669BB8}"/>
              </a:ext>
            </a:extLst>
          </p:cNvPr>
          <p:cNvSpPr>
            <a:spLocks noGrp="1"/>
          </p:cNvSpPr>
          <p:nvPr>
            <p:ph type="body" idx="1"/>
          </p:nvPr>
        </p:nvSpPr>
        <p:spPr>
          <a:xfrm>
            <a:off x="457200" y="1417638"/>
            <a:ext cx="8229600" cy="4708525"/>
          </a:xfrm>
        </p:spPr>
        <p:txBody>
          <a:bodyPr/>
          <a:lstStyle/>
          <a:p>
            <a:pPr algn="just" eaLnBrk="1" hangingPunct="1"/>
            <a:r>
              <a:rPr lang="en-US" sz="2600" dirty="0">
                <a:latin typeface="Calibri" panose="020F0502020204030204" pitchFamily="34" charset="0"/>
                <a:cs typeface="Calibri" panose="020F0502020204030204" pitchFamily="34" charset="0"/>
              </a:rPr>
              <a:t>Farmers are facing a serious issue with diseases affecting their tomato crops.</a:t>
            </a:r>
          </a:p>
          <a:p>
            <a:pPr algn="just" eaLnBrk="1" hangingPunct="1"/>
            <a:r>
              <a:rPr lang="en-US" sz="2600" dirty="0">
                <a:latin typeface="Calibri" panose="020F0502020204030204" pitchFamily="34" charset="0"/>
                <a:cs typeface="Calibri" panose="020F0502020204030204" pitchFamily="34" charset="0"/>
              </a:rPr>
              <a:t>Recognition of the need for a more efficient and accessible disease detection solution.</a:t>
            </a:r>
          </a:p>
          <a:p>
            <a:pPr algn="just" eaLnBrk="1" hangingPunct="1"/>
            <a:r>
              <a:rPr lang="en-US" sz="2600" dirty="0">
                <a:latin typeface="Calibri" panose="020F0502020204030204" pitchFamily="34" charset="0"/>
                <a:cs typeface="Calibri" panose="020F0502020204030204" pitchFamily="34" charset="0"/>
              </a:rPr>
              <a:t>We looked at what's already out there and what farmers might need by doing a lot of research Identified </a:t>
            </a:r>
          </a:p>
          <a:p>
            <a:pPr algn="just" eaLnBrk="1" hangingPunct="1"/>
            <a:r>
              <a:rPr lang="en-US" sz="2600" dirty="0">
                <a:latin typeface="Calibri" panose="020F0502020204030204" pitchFamily="34" charset="0"/>
                <a:cs typeface="Calibri" panose="020F0502020204030204" pitchFamily="34" charset="0"/>
              </a:rPr>
              <a:t>A gap in existing solutions..</a:t>
            </a:r>
          </a:p>
          <a:p>
            <a:pPr algn="just" eaLnBrk="1" hangingPunct="1"/>
            <a:r>
              <a:rPr lang="en-US" sz="2600" dirty="0">
                <a:latin typeface="Calibri" panose="020F0502020204030204" pitchFamily="34" charset="0"/>
                <a:cs typeface="Calibri" panose="020F0502020204030204" pitchFamily="34" charset="0"/>
              </a:rPr>
              <a:t>We got inspired by looking at other projects that did innovative things with finding plant diseases.</a:t>
            </a:r>
          </a:p>
          <a:p>
            <a:pPr marL="11430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261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 and Summary Table</a:t>
            </a:r>
            <a:endParaRPr/>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Table 1 : literature Review in Chapter 2 </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indent="-139700" algn="just">
              <a:spcBef>
                <a:spcPts val="0"/>
              </a:spcBef>
              <a:buSzPts val="3200"/>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  Farmers face the critical challenge of timely and accurate detection of diseases in their tomato plants, which directly affects crop yield and livelihoods. Traditional methods of disease identification rely on visual inspection, which can be time-consuming. Farmers need an accessible and reliable solution that leverages technology to identify diseases quickly and effectively in tomato plants, enabling them to take proactive measures for disease management and protect their agricultural investments.</a:t>
            </a:r>
          </a:p>
          <a:p>
            <a:pPr marL="342900" lvl="0" indent="-139700" algn="just" rtl="0">
              <a:lnSpc>
                <a:spcPct val="100000"/>
              </a:lnSpc>
              <a:spcBef>
                <a:spcPts val="0"/>
              </a:spcBef>
              <a:spcAft>
                <a:spcPts val="0"/>
              </a:spcAft>
              <a:buClr>
                <a:schemeClr val="dk1"/>
              </a:buClr>
              <a:buSzPts val="3200"/>
              <a:buNone/>
            </a:pPr>
            <a:endParaRPr sz="4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0"/>
            <a:ext cx="8229600" cy="72970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6" name="Picture 5" descr="A diagram of a flowchart&#10;&#10;Description automatically generated">
            <a:extLst>
              <a:ext uri="{FF2B5EF4-FFF2-40B4-BE49-F238E27FC236}">
                <a16:creationId xmlns:a16="http://schemas.microsoft.com/office/drawing/2014/main" id="{878441FC-3FA7-C915-8CAF-94E80939B5A2}"/>
              </a:ext>
            </a:extLst>
          </p:cNvPr>
          <p:cNvPicPr>
            <a:picLocks noChangeAspect="1"/>
          </p:cNvPicPr>
          <p:nvPr/>
        </p:nvPicPr>
        <p:blipFill>
          <a:blip r:embed="rId3"/>
          <a:stretch>
            <a:fillRect/>
          </a:stretch>
        </p:blipFill>
        <p:spPr>
          <a:xfrm>
            <a:off x="174171" y="1016000"/>
            <a:ext cx="8694058" cy="5842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671</Words>
  <Application>Microsoft Office PowerPoint</Application>
  <PresentationFormat>On-screen Show (4:3)</PresentationFormat>
  <Paragraphs>174</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Symbol</vt:lpstr>
      <vt:lpstr>Times New Roman</vt:lpstr>
      <vt:lpstr>Office Theme</vt:lpstr>
      <vt:lpstr>Final Year Project</vt:lpstr>
      <vt:lpstr>Project Team</vt:lpstr>
      <vt:lpstr>Table of Content</vt:lpstr>
      <vt:lpstr>INTRODUCTION AND BACKGROUND </vt:lpstr>
      <vt:lpstr>Introduction  </vt:lpstr>
      <vt:lpstr>Background</vt:lpstr>
      <vt:lpstr>Literature Review and Summary Table</vt:lpstr>
      <vt:lpstr>Problem Statement</vt:lpstr>
      <vt:lpstr>Methodology</vt:lpstr>
      <vt:lpstr>PROGRESS REPORT SUMMARY</vt:lpstr>
      <vt:lpstr>Requirements</vt:lpstr>
      <vt:lpstr>Design</vt:lpstr>
      <vt:lpstr>Implementation</vt:lpstr>
      <vt:lpstr>Best Practices / Coding Standards</vt:lpstr>
      <vt:lpstr>Libraries / Components / Web Services</vt:lpstr>
      <vt:lpstr>Testing</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Prototype</vt:lpstr>
      <vt:lpstr>Prototype</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pak</cp:lastModifiedBy>
  <cp:revision>40</cp:revision>
  <dcterms:created xsi:type="dcterms:W3CDTF">2013-01-22T07:04:44Z</dcterms:created>
  <dcterms:modified xsi:type="dcterms:W3CDTF">2024-01-11T07:18:06Z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2024-01-11T05:30:46Z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31f32a21-52fc-49c3-9bc8-dca67d5acfb7</vt:lpwstr>
  </property>
  <property fmtid="{D5CDD505-2E9C-101B-9397-08002B2CF9AE}" pid="7" name="MSIP_Label_defa4170-0d19-0005-0004-bc88714345d2_ActionId">
    <vt:lpwstr>3aa119a8-a18d-4f20-ae12-e848323aa0b2</vt:lpwstr>
  </property>
  <property fmtid="{D5CDD505-2E9C-101B-9397-08002B2CF9AE}" pid="8" name="MSIP_Label_defa4170-0d19-0005-0004-bc88714345d2_ContentBits">
    <vt:lpwstr>0</vt:lpwstr>
  </property>
</Properties>
</file>