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60" r:id="rId5"/>
    <p:sldId id="259" r:id="rId6"/>
    <p:sldId id="283" r:id="rId7"/>
    <p:sldId id="269" r:id="rId8"/>
    <p:sldId id="261" r:id="rId9"/>
    <p:sldId id="290" r:id="rId10"/>
    <p:sldId id="291" r:id="rId11"/>
    <p:sldId id="293" r:id="rId12"/>
    <p:sldId id="292" r:id="rId13"/>
    <p:sldId id="272" r:id="rId14"/>
    <p:sldId id="279" r:id="rId15"/>
    <p:sldId id="273" r:id="rId16"/>
    <p:sldId id="274" r:id="rId17"/>
    <p:sldId id="284" r:id="rId18"/>
    <p:sldId id="285" r:id="rId19"/>
    <p:sldId id="280" r:id="rId20"/>
    <p:sldId id="287" r:id="rId21"/>
    <p:sldId id="263" r:id="rId22"/>
    <p:sldId id="282" r:id="rId23"/>
    <p:sldId id="281" r:id="rId24"/>
    <p:sldId id="275" r:id="rId25"/>
    <p:sldId id="264" r:id="rId26"/>
    <p:sldId id="277" r:id="rId27"/>
    <p:sldId id="276" r:id="rId28"/>
    <p:sldId id="288" r:id="rId29"/>
    <p:sldId id="294" r:id="rId30"/>
    <p:sldId id="289" r:id="rId31"/>
    <p:sldId id="278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740" y="2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EA8C-31D8-4AE2-B882-84C84F479477}" type="datetimeFigureOut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5670-D3F4-45C7-B985-727ECBBC4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876BE-1A06-47CE-A4A2-6C5C1D1C326F}" type="datetimeFigureOut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F1DD-6A4D-4A6A-9723-33B3A792E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2D721-3603-4DC2-ACAB-C8C719AFE1B1}" type="datetimeFigureOut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3DAF-319D-456B-AC92-51897CFD4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CD17A-954D-467D-91A5-E7BCAA89A8CF}" type="datetimeFigureOut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33BD-E18E-4BE1-9714-EE4282389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8F27-B1E0-4579-A0D4-F4DE761D87B0}" type="datetimeFigureOut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4A030-EF6A-4762-B30C-DE8655F57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9A495-73A6-4F65-8AAC-5D89FFE343E7}" type="datetimeFigureOut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087B-68C8-47F2-B5D0-EF32CB23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90D62-48B1-4815-B83E-6D1A5DC794AF}" type="datetimeFigureOut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97330-42CC-42AC-87F9-5A3675C69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768-A570-41B7-95C0-54055C4A81EA}" type="datetimeFigureOut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AFDE-0C38-456D-B802-21864C3F8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3B2D8-3E52-4F62-9DC4-54C38533946B}" type="datetimeFigureOut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D651-56A8-4CE0-9D94-65BDDFDE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30D5C-5BFF-46B6-BA99-36AC4468BF79}" type="datetimeFigureOut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F8457-8BC5-42F4-9665-36B7DF852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9CFCE-761F-40B2-848A-CB9D594FBAFC}" type="datetimeFigureOut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0734B-61FB-498A-8F45-B91ADB274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0E64A2-E0A4-4DC6-9829-7CF64BBF5B65}" type="datetimeFigureOut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01495-F694-4C46-966A-5FC739EB7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ex!ampl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Year Project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Tomato Care</a:t>
            </a:r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/>
              <a:t>Supervised By: Mr. Muhammad Usman Karim(Lecturer)</a:t>
            </a:r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3B65-F4C1-F6FA-FA5A-3B5BBA64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/>
              <a:t>Admin Functional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7E7D0D-2C4E-D8F3-2EF9-F22E4F45E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494276"/>
              </p:ext>
            </p:extLst>
          </p:nvPr>
        </p:nvGraphicFramePr>
        <p:xfrm>
          <a:off x="228600" y="914399"/>
          <a:ext cx="8610600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051">
                  <a:extLst>
                    <a:ext uri="{9D8B030D-6E8A-4147-A177-3AD203B41FA5}">
                      <a16:colId xmlns:a16="http://schemas.microsoft.com/office/drawing/2014/main" val="3302823985"/>
                    </a:ext>
                  </a:extLst>
                </a:gridCol>
                <a:gridCol w="7829549">
                  <a:extLst>
                    <a:ext uri="{9D8B030D-6E8A-4147-A177-3AD203B41FA5}">
                      <a16:colId xmlns:a16="http://schemas.microsoft.com/office/drawing/2014/main" val="187402649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1865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shall be able to login into the system.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6281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shall be able to Add, edit or remove diseases.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551202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shall be able to manage treatments.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531495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shall be able to view and manage user’s profiles.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426119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can also manage localized alerts.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712697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can review the reports.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242585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shall be able to manage the FAQs.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986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16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6648-93B2-7CEC-0E44-B5BFBF6E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2C07-EDDF-5B0A-351D-21D51EC87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should provide real-time or near-real-time processing for disease detection to ensure prompt results for farmers.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 time for uploading images and receiving results should be within an acceptable range.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authentication and authorization mechanisms should be implemented to ensure that only authorized users (farmers and admins) can access the system.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privacy and integrity must be maintained, especially for sensitive information related to the farmer's crops.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692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22CB-FD8D-E5DF-E902-A7706974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/>
              <a:t>Market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2F3F73-98F8-9548-9EE3-0D12B626D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776400"/>
              </p:ext>
            </p:extLst>
          </p:nvPr>
        </p:nvGraphicFramePr>
        <p:xfrm>
          <a:off x="228600" y="1219200"/>
          <a:ext cx="8763000" cy="464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8847">
                  <a:extLst>
                    <a:ext uri="{9D8B030D-6E8A-4147-A177-3AD203B41FA5}">
                      <a16:colId xmlns:a16="http://schemas.microsoft.com/office/drawing/2014/main" val="1121177493"/>
                    </a:ext>
                  </a:extLst>
                </a:gridCol>
                <a:gridCol w="2240553">
                  <a:extLst>
                    <a:ext uri="{9D8B030D-6E8A-4147-A177-3AD203B41FA5}">
                      <a16:colId xmlns:a16="http://schemas.microsoft.com/office/drawing/2014/main" val="90215419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76279080"/>
                    </a:ext>
                  </a:extLst>
                </a:gridCol>
                <a:gridCol w="1720872">
                  <a:extLst>
                    <a:ext uri="{9D8B030D-6E8A-4147-A177-3AD203B41FA5}">
                      <a16:colId xmlns:a16="http://schemas.microsoft.com/office/drawing/2014/main" val="1978098137"/>
                    </a:ext>
                  </a:extLst>
                </a:gridCol>
                <a:gridCol w="1387464">
                  <a:extLst>
                    <a:ext uri="{9D8B030D-6E8A-4147-A177-3AD203B41FA5}">
                      <a16:colId xmlns:a16="http://schemas.microsoft.com/office/drawing/2014/main" val="5160312"/>
                    </a:ext>
                  </a:extLst>
                </a:gridCol>
                <a:gridCol w="1387464">
                  <a:extLst>
                    <a:ext uri="{9D8B030D-6E8A-4147-A177-3AD203B41FA5}">
                      <a16:colId xmlns:a16="http://schemas.microsoft.com/office/drawing/2014/main" val="713440205"/>
                    </a:ext>
                  </a:extLst>
                </a:gridCol>
              </a:tblGrid>
              <a:tr h="17372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Tomato- Disease Detection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Suggestions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Interface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Localized Alerts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6248300"/>
                  </a:ext>
                </a:extLst>
              </a:tr>
              <a:tr h="53630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 App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✔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✖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✖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✖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284770"/>
                  </a:ext>
                </a:extLst>
              </a:tr>
              <a:tr h="93926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Tomato Disease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✖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✔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✖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✖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469916"/>
                  </a:ext>
                </a:extLst>
              </a:tr>
              <a:tr h="14354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Diagno Plant Tomato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✖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✔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✖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✖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09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96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has two users: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User/Farmer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256917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88"/>
            <a:ext cx="8229600" cy="639762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7315200" cy="4942389"/>
          </a:xfrm>
        </p:spPr>
      </p:pic>
    </p:spTree>
    <p:extLst>
      <p:ext uri="{BB962C8B-B14F-4D97-AF65-F5344CB8AC3E}">
        <p14:creationId xmlns:p14="http://schemas.microsoft.com/office/powerpoint/2010/main" val="345398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Design</a:t>
            </a:r>
          </a:p>
          <a:p>
            <a:pPr lvl="1"/>
            <a:r>
              <a:rPr lang="en-US" dirty="0"/>
              <a:t>Architectural Design</a:t>
            </a:r>
          </a:p>
          <a:p>
            <a:pPr lvl="1"/>
            <a:r>
              <a:rPr lang="en-US" dirty="0"/>
              <a:t>Use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Farmer Use-Case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Admin Use-Case Diagram</a:t>
            </a:r>
          </a:p>
          <a:p>
            <a:pPr lvl="1"/>
            <a:r>
              <a:rPr lang="en-US" dirty="0"/>
              <a:t>Database Schema Diagram</a:t>
            </a:r>
          </a:p>
          <a:p>
            <a:pPr lvl="1"/>
            <a:r>
              <a:rPr lang="en-US" dirty="0"/>
              <a:t>Methodology Diagram</a:t>
            </a:r>
          </a:p>
        </p:txBody>
      </p:sp>
    </p:spTree>
    <p:extLst>
      <p:ext uri="{BB962C8B-B14F-4D97-AF65-F5344CB8AC3E}">
        <p14:creationId xmlns:p14="http://schemas.microsoft.com/office/powerpoint/2010/main" val="2923985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534400" cy="464819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&amp; Technologies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IDEs and Tools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Python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Flutter: Visual Studio Code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Model Training: Google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Hugging face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and Document Sharing: GitHub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Python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Flutter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Model(RestNet18)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Firebase </a:t>
            </a:r>
          </a:p>
        </p:txBody>
      </p:sp>
    </p:spTree>
    <p:extLst>
      <p:ext uri="{BB962C8B-B14F-4D97-AF65-F5344CB8AC3E}">
        <p14:creationId xmlns:p14="http://schemas.microsoft.com/office/powerpoint/2010/main" val="253639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25F1-A72E-2D51-F915-5B069F50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Best Practices / Coding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B25D-5C61-6CC4-D3AA-80271251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GitHub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and Deployment Practices 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Standards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Python: PEP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Flutter's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Standards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01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9F1F-DD83-782B-F97D-561800AA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Libraries / Components /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5DCB-2455-580F-045E-0F3ACCD6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PIL(Python Imaging library)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Google.colab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Torch vision(transforms and models)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Flutter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API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Base Database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3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14"/>
            <a:ext cx="8229600" cy="334962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5B25B5-DE1B-7D7E-38A5-39243F52B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60556"/>
              </p:ext>
            </p:extLst>
          </p:nvPr>
        </p:nvGraphicFramePr>
        <p:xfrm>
          <a:off x="152400" y="518318"/>
          <a:ext cx="8839200" cy="5196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9215">
                  <a:extLst>
                    <a:ext uri="{9D8B030D-6E8A-4147-A177-3AD203B41FA5}">
                      <a16:colId xmlns:a16="http://schemas.microsoft.com/office/drawing/2014/main" val="3564277595"/>
                    </a:ext>
                  </a:extLst>
                </a:gridCol>
                <a:gridCol w="7079985">
                  <a:extLst>
                    <a:ext uri="{9D8B030D-6E8A-4147-A177-3AD203B41FA5}">
                      <a16:colId xmlns:a16="http://schemas.microsoft.com/office/drawing/2014/main" val="953011714"/>
                    </a:ext>
                  </a:extLst>
                </a:gridCol>
              </a:tblGrid>
              <a:tr h="5964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TD-1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9150757"/>
                  </a:ext>
                </a:extLst>
              </a:tr>
              <a:tr h="5964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425042"/>
                  </a:ext>
                </a:extLst>
              </a:tr>
              <a:tr h="5964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389761"/>
                  </a:ext>
                </a:extLst>
              </a:tr>
              <a:tr h="5964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788346"/>
                  </a:ext>
                </a:extLst>
              </a:tr>
              <a:tr h="59641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Equivalence Partitioning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081909"/>
                  </a:ext>
                </a:extLst>
              </a:tr>
              <a:tr h="1021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Correct length (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user@example.com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Includes numeric characters (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user123@example.com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).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Includes country code (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user@example.co.uk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297145"/>
                  </a:ext>
                </a:extLst>
              </a:tr>
              <a:tr h="11928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 not contain '@' (userexample.com).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Includes characters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user@exampl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*e.com).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End with ‘.’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Includes special characters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user@ex!ample.com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 not end with '.'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user@examplecom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00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1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Muhammad Salman </a:t>
            </a:r>
            <a:r>
              <a:rPr lang="en-US" dirty="0" err="1"/>
              <a:t>Afaq</a:t>
            </a:r>
            <a:r>
              <a:rPr lang="en-US" dirty="0"/>
              <a:t> (24775)</a:t>
            </a:r>
          </a:p>
          <a:p>
            <a:pPr eaLnBrk="1" hangingPunct="1"/>
            <a:r>
              <a:rPr lang="en-US" dirty="0"/>
              <a:t>Usman </a:t>
            </a:r>
            <a:r>
              <a:rPr lang="en-US" dirty="0" err="1"/>
              <a:t>Afaq</a:t>
            </a:r>
            <a:r>
              <a:rPr lang="en-US" dirty="0"/>
              <a:t> (24779)</a:t>
            </a:r>
          </a:p>
          <a:p>
            <a:pPr eaLnBrk="1" hangingPunct="1"/>
            <a:r>
              <a:rPr lang="en-US" dirty="0" err="1"/>
              <a:t>Rafaqat</a:t>
            </a:r>
            <a:r>
              <a:rPr lang="en-US" dirty="0"/>
              <a:t> Ahmad (24784)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DF31-F3D0-1C97-888D-00B8CFEF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4809"/>
            <a:ext cx="8305800" cy="432391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E761FD-97FA-24C7-B1A2-91710D9CC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583552"/>
              </p:ext>
            </p:extLst>
          </p:nvPr>
        </p:nvGraphicFramePr>
        <p:xfrm>
          <a:off x="228600" y="609599"/>
          <a:ext cx="8763000" cy="5181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4050">
                  <a:extLst>
                    <a:ext uri="{9D8B030D-6E8A-4147-A177-3AD203B41FA5}">
                      <a16:colId xmlns:a16="http://schemas.microsoft.com/office/drawing/2014/main" val="1641689480"/>
                    </a:ext>
                  </a:extLst>
                </a:gridCol>
                <a:gridCol w="7018950">
                  <a:extLst>
                    <a:ext uri="{9D8B030D-6E8A-4147-A177-3AD203B41FA5}">
                      <a16:colId xmlns:a16="http://schemas.microsoft.com/office/drawing/2014/main" val="2953317714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TD-2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7419217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834352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5466671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816918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Equivalence Partitioning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764611"/>
                  </a:ext>
                </a:extLst>
              </a:tr>
              <a:tr h="11514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length should be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Includes two special characters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Includes uppercase and lowercase character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Includes one numeric character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328854"/>
                  </a:ext>
                </a:extLst>
              </a:tr>
              <a:tr h="11514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length &lt;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uppercase and lowercase characters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special character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numeric character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64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580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Endeavour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313983-BD1A-2F2C-6EAC-2A9663D68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640668"/>
              </p:ext>
            </p:extLst>
          </p:nvPr>
        </p:nvGraphicFramePr>
        <p:xfrm>
          <a:off x="152400" y="1417638"/>
          <a:ext cx="8839200" cy="4297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334">
                  <a:extLst>
                    <a:ext uri="{9D8B030D-6E8A-4147-A177-3AD203B41FA5}">
                      <a16:colId xmlns:a16="http://schemas.microsoft.com/office/drawing/2014/main" val="156347688"/>
                    </a:ext>
                  </a:extLst>
                </a:gridCol>
                <a:gridCol w="6383866">
                  <a:extLst>
                    <a:ext uri="{9D8B030D-6E8A-4147-A177-3AD203B41FA5}">
                      <a16:colId xmlns:a16="http://schemas.microsoft.com/office/drawing/2014/main" val="3154588707"/>
                    </a:ext>
                  </a:extLst>
                </a:gridCol>
              </a:tblGrid>
              <a:tr h="1352222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dirty="0">
                          <a:latin typeface="+mj-lt"/>
                          <a:cs typeface="Times New Roman" panose="02020603050405020304" pitchFamily="18" charset="0"/>
                        </a:rPr>
                        <a:t>Names</a:t>
                      </a:r>
                      <a:endParaRPr lang="en-US" sz="2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j-lt"/>
                        </a:rPr>
                        <a:t>Roles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623012"/>
                  </a:ext>
                </a:extLst>
              </a:tr>
              <a:tr h="1069265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+mn-lt"/>
                          <a:cs typeface="Times New Roman" panose="02020603050405020304" pitchFamily="18" charset="0"/>
                        </a:rPr>
                        <a:t>Muhammad Salman Afaq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Front-end,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55380"/>
                  </a:ext>
                </a:extLst>
              </a:tr>
              <a:tr h="930751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+mn-lt"/>
                          <a:cs typeface="Times New Roman" panose="02020603050405020304" pitchFamily="18" charset="0"/>
                        </a:rPr>
                        <a:t>Usman Afaq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Model-Train, Front-end,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5456"/>
                  </a:ext>
                </a:extLst>
              </a:tr>
              <a:tr h="945125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latin typeface="+mn-lt"/>
                          <a:cs typeface="Times New Roman" panose="02020603050405020304" pitchFamily="18" charset="0"/>
                        </a:rPr>
                        <a:t>Rafaqat</a:t>
                      </a:r>
                      <a:r>
                        <a:rPr lang="en-US" sz="2800" b="0" dirty="0">
                          <a:latin typeface="+mn-lt"/>
                          <a:cs typeface="Times New Roman" panose="02020603050405020304" pitchFamily="18" charset="0"/>
                        </a:rPr>
                        <a:t> Ahmad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Front-end, Back-end,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2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467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NEXT STEPS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Work Breakdown Structure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/>
              <a:t>(List of all Deliverables / Strikethrough Completed Deliverables)</a:t>
            </a:r>
            <a:endParaRPr lang="en-US" sz="20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8E896A7-DB73-9D91-47E4-2D3F8FA8E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47085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Week 1 &amp; 2</a:t>
            </a:r>
          </a:p>
          <a:p>
            <a:r>
              <a:rPr lang="en-US" dirty="0"/>
              <a:t>Project Idea </a:t>
            </a:r>
          </a:p>
          <a:p>
            <a:pPr marL="0" indent="0">
              <a:buNone/>
            </a:pPr>
            <a:r>
              <a:rPr lang="en-US" b="1" dirty="0"/>
              <a:t>Week 3 &amp; 4</a:t>
            </a:r>
          </a:p>
          <a:p>
            <a:r>
              <a:rPr lang="en-US" dirty="0"/>
              <a:t>Proposal Presentation </a:t>
            </a:r>
          </a:p>
          <a:p>
            <a:pPr marL="0" indent="0">
              <a:buNone/>
            </a:pPr>
            <a:r>
              <a:rPr lang="en-US" b="1" dirty="0"/>
              <a:t>Week 5 &amp; 6</a:t>
            </a:r>
          </a:p>
          <a:p>
            <a:r>
              <a:rPr lang="en-US" dirty="0"/>
              <a:t>Literature Review </a:t>
            </a:r>
          </a:p>
          <a:p>
            <a:pPr marL="0" indent="0">
              <a:buNone/>
            </a:pPr>
            <a:r>
              <a:rPr lang="en-US" b="1" dirty="0"/>
              <a:t>Week 7 &amp; 8</a:t>
            </a:r>
          </a:p>
          <a:p>
            <a:r>
              <a:rPr lang="en-US" dirty="0"/>
              <a:t>Finalized Technologies and Tools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B26A675-F7D5-92A3-3C1B-A640D0742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47085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Week 9 &amp;  10</a:t>
            </a:r>
            <a:r>
              <a:rPr lang="en-US" dirty="0"/>
              <a:t> </a:t>
            </a:r>
          </a:p>
          <a:p>
            <a:r>
              <a:rPr lang="en-US" dirty="0"/>
              <a:t>Front-End and Report Documentation</a:t>
            </a:r>
          </a:p>
          <a:p>
            <a:pPr marL="0" indent="0">
              <a:buNone/>
            </a:pPr>
            <a:r>
              <a:rPr lang="en-US" b="1" dirty="0"/>
              <a:t>Week 11 to 14</a:t>
            </a:r>
          </a:p>
          <a:p>
            <a:r>
              <a:rPr lang="en-US" dirty="0"/>
              <a:t>Flutter Development </a:t>
            </a:r>
          </a:p>
          <a:p>
            <a:r>
              <a:rPr lang="en-US" dirty="0"/>
              <a:t>Back-end development</a:t>
            </a:r>
          </a:p>
          <a:p>
            <a:pPr marL="0" indent="0">
              <a:buNone/>
            </a:pPr>
            <a:r>
              <a:rPr lang="en-US" b="1" dirty="0"/>
              <a:t>Week 15 and 16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Database Connection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38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Challenges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Model Training Hurdles</a:t>
            </a:r>
          </a:p>
          <a:p>
            <a:pPr eaLnBrk="1" hangingPunct="1"/>
            <a:r>
              <a:rPr lang="en-US" dirty="0"/>
              <a:t>Front-End Development Challenges</a:t>
            </a:r>
          </a:p>
          <a:p>
            <a:pPr eaLnBrk="1" hangingPunct="1"/>
            <a:r>
              <a:rPr lang="en-US" dirty="0"/>
              <a:t>Model Integration</a:t>
            </a:r>
          </a:p>
          <a:p>
            <a:pPr eaLnBrk="1" hangingPunct="1"/>
            <a:r>
              <a:rPr lang="en-US" dirty="0"/>
              <a:t>Database Connection</a:t>
            </a:r>
          </a:p>
          <a:p>
            <a:pPr eaLnBrk="1" hangingPunct="1"/>
            <a:r>
              <a:rPr lang="en-US" dirty="0"/>
              <a:t>Finding Dataset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Prototype &amp; Report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3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Prototype</a:t>
            </a:r>
          </a:p>
        </p:txBody>
      </p:sp>
      <p:pic>
        <p:nvPicPr>
          <p:cNvPr id="3" name="Content Placeholder 2" descr="A screen shot of a login page&#10;&#10;Description automatically generated">
            <a:extLst>
              <a:ext uri="{FF2B5EF4-FFF2-40B4-BE49-F238E27FC236}">
                <a16:creationId xmlns:a16="http://schemas.microsoft.com/office/drawing/2014/main" id="{4C0279FA-CDBE-B4B0-7AED-4B7E0D9F7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8153399" cy="4495800"/>
          </a:xfrm>
        </p:spPr>
      </p:pic>
    </p:spTree>
    <p:extLst>
      <p:ext uri="{BB962C8B-B14F-4D97-AF65-F5344CB8AC3E}">
        <p14:creationId xmlns:p14="http://schemas.microsoft.com/office/powerpoint/2010/main" val="835110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B357-B5E9-124A-3CDE-730C1773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5" name="Content Placeholder 4" descr="A screen shot of a login form&#10;&#10;Description automatically generated">
            <a:extLst>
              <a:ext uri="{FF2B5EF4-FFF2-40B4-BE49-F238E27FC236}">
                <a16:creationId xmlns:a16="http://schemas.microsoft.com/office/drawing/2014/main" id="{DB47E72A-A538-26BA-77DD-3432CB9BF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8305800" cy="4734464"/>
          </a:xfrm>
        </p:spPr>
      </p:pic>
    </p:spTree>
    <p:extLst>
      <p:ext uri="{BB962C8B-B14F-4D97-AF65-F5344CB8AC3E}">
        <p14:creationId xmlns:p14="http://schemas.microsoft.com/office/powerpoint/2010/main" val="3604961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21661"/>
            <a:ext cx="8305799" cy="429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9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Opportunity &amp; Stakeholders </a:t>
            </a:r>
          </a:p>
          <a:p>
            <a:pPr eaLnBrk="1" hangingPunct="1"/>
            <a:r>
              <a:rPr lang="en-US" sz="2800" dirty="0"/>
              <a:t>Solution</a:t>
            </a:r>
          </a:p>
          <a:p>
            <a:pPr eaLnBrk="1" hangingPunct="1"/>
            <a:r>
              <a:rPr lang="en-US" sz="2800" dirty="0"/>
              <a:t>Progress Report Summary</a:t>
            </a:r>
          </a:p>
          <a:p>
            <a:pPr lvl="1" eaLnBrk="1" hangingPunct="1"/>
            <a:r>
              <a:rPr lang="en-US" sz="2400" dirty="0"/>
              <a:t>Requirements</a:t>
            </a:r>
          </a:p>
          <a:p>
            <a:pPr lvl="1" eaLnBrk="1" hangingPunct="1"/>
            <a:r>
              <a:rPr lang="en-US" sz="2400" dirty="0"/>
              <a:t>Software System (Design + Implementation + Testing)</a:t>
            </a:r>
          </a:p>
          <a:p>
            <a:pPr lvl="1" eaLnBrk="1" hangingPunct="1"/>
            <a:r>
              <a:rPr lang="en-US" sz="2400" dirty="0"/>
              <a:t>Endeavour (Team + Work + Way of Working)</a:t>
            </a:r>
          </a:p>
          <a:p>
            <a:pPr eaLnBrk="1" hangingPunct="1"/>
            <a:r>
              <a:rPr lang="en-US" sz="2800" dirty="0"/>
              <a:t>Next Steps</a:t>
            </a:r>
          </a:p>
          <a:p>
            <a:pPr eaLnBrk="1" hangingPunct="1"/>
            <a:r>
              <a:rPr lang="en-US" sz="2800" dirty="0"/>
              <a:t>Prototype / Report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23F4-86A4-C308-D76F-1EE80A6A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8305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91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Report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1: Introduction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2: Literature / Market Survey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3: Requirement Analysis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4: System Design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5: Implementation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6: Testing &amp; Evaluations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7: Conclusion &amp; Outlook</a:t>
            </a:r>
          </a:p>
        </p:txBody>
      </p:sp>
    </p:spTree>
    <p:extLst>
      <p:ext uri="{BB962C8B-B14F-4D97-AF65-F5344CB8AC3E}">
        <p14:creationId xmlns:p14="http://schemas.microsoft.com/office/powerpoint/2010/main" val="402201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/>
          <a:lstStyle/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are facing a serious issue with diseases affecting their tomato crops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the need for a more efficient and accessible disease detection solution.</a:t>
            </a: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looked at what's already out there and what farmers might need by doing a lot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Identified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existing solutions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got inspired by looking at other projects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 innovative things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finding plant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Detecting diseases early helps farmers grow more tomatoes and spend less on treatments, improving their income.</a:t>
            </a:r>
          </a:p>
        </p:txBody>
      </p:sp>
    </p:spTree>
    <p:extLst>
      <p:ext uri="{BB962C8B-B14F-4D97-AF65-F5344CB8AC3E}">
        <p14:creationId xmlns:p14="http://schemas.microsoft.com/office/powerpoint/2010/main" val="315835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disease detection for tomato plants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a photo with your smartphone for quick disease identification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appropriate treatments for the identified disease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information on disease severity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through a user-friendly mobile app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make crop protection easy for farmers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improve crop yields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for enhanced accessibility.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Localized alerts and notifications for proactive disease management.</a:t>
            </a:r>
          </a:p>
        </p:txBody>
      </p:sp>
    </p:spTree>
    <p:extLst>
      <p:ext uri="{BB962C8B-B14F-4D97-AF65-F5344CB8AC3E}">
        <p14:creationId xmlns:p14="http://schemas.microsoft.com/office/powerpoint/2010/main" val="296227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PROGRESS REPORT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E1C7-121A-5CB9-89AE-CEFA35F7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/>
              <a:t>User Functional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C7BDCF-1512-FFAC-0EE3-4DC832FD4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92547"/>
              </p:ext>
            </p:extLst>
          </p:nvPr>
        </p:nvGraphicFramePr>
        <p:xfrm>
          <a:off x="457200" y="838199"/>
          <a:ext cx="8077200" cy="4800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2666">
                  <a:extLst>
                    <a:ext uri="{9D8B030D-6E8A-4147-A177-3AD203B41FA5}">
                      <a16:colId xmlns:a16="http://schemas.microsoft.com/office/drawing/2014/main" val="3236419297"/>
                    </a:ext>
                  </a:extLst>
                </a:gridCol>
                <a:gridCol w="7344534">
                  <a:extLst>
                    <a:ext uri="{9D8B030D-6E8A-4147-A177-3AD203B41FA5}">
                      <a16:colId xmlns:a16="http://schemas.microsoft.com/office/drawing/2014/main" val="2553683809"/>
                    </a:ext>
                  </a:extLst>
                </a:gridCol>
              </a:tblGrid>
              <a:tr h="4593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551545"/>
                  </a:ext>
                </a:extLst>
              </a:tr>
              <a:tr h="4974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shall be able to Sign Up.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5956910"/>
                  </a:ext>
                </a:extLst>
              </a:tr>
              <a:tr h="4974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shall be able to login to their account.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9735804"/>
                  </a:ext>
                </a:extLst>
              </a:tr>
              <a:tr h="4974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shall be able to view and edit their profile.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861884"/>
                  </a:ext>
                </a:extLst>
              </a:tr>
              <a:tr h="4974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upload images for disease detection.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9984"/>
                  </a:ext>
                </a:extLst>
              </a:tr>
              <a:tr h="4974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access a personalized calendar for plant care.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3359061"/>
                  </a:ext>
                </a:extLst>
              </a:tr>
              <a:tr h="4974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give feedback.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3855694"/>
                  </a:ext>
                </a:extLst>
              </a:tr>
              <a:tr h="8591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also interact with the FAQs. It will provide relevant answers.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5621310"/>
                  </a:ext>
                </a:extLst>
              </a:tr>
              <a:tr h="4974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also view the reports.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52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69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906</Words>
  <Application>Microsoft Office PowerPoint</Application>
  <PresentationFormat>On-screen Show (4:3)</PresentationFormat>
  <Paragraphs>254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Symbol</vt:lpstr>
      <vt:lpstr>Times New Roman</vt:lpstr>
      <vt:lpstr>Office Theme</vt:lpstr>
      <vt:lpstr>Final Year Project</vt:lpstr>
      <vt:lpstr>Project Team</vt:lpstr>
      <vt:lpstr>Table of Content</vt:lpstr>
      <vt:lpstr>Opportunity &amp; Stakeholders</vt:lpstr>
      <vt:lpstr>Opportunity </vt:lpstr>
      <vt:lpstr>Stakeholders</vt:lpstr>
      <vt:lpstr>Solution</vt:lpstr>
      <vt:lpstr>PROGRESS REPORT Summary</vt:lpstr>
      <vt:lpstr>User Functional Requirements</vt:lpstr>
      <vt:lpstr>Admin Functional Requirements</vt:lpstr>
      <vt:lpstr>Non-Functional Requirements</vt:lpstr>
      <vt:lpstr>Market Survey</vt:lpstr>
      <vt:lpstr>Requirements</vt:lpstr>
      <vt:lpstr>Design</vt:lpstr>
      <vt:lpstr>Design</vt:lpstr>
      <vt:lpstr>Implementation</vt:lpstr>
      <vt:lpstr>Best Practices / Coding Standards</vt:lpstr>
      <vt:lpstr>Libraries / Components / Web Services</vt:lpstr>
      <vt:lpstr>Testing</vt:lpstr>
      <vt:lpstr>Testing</vt:lpstr>
      <vt:lpstr>Endeavour</vt:lpstr>
      <vt:lpstr>Endeavour</vt:lpstr>
      <vt:lpstr>NEXT STEPS</vt:lpstr>
      <vt:lpstr>Work Breakdown Structure (List of all Deliverables / Strikethrough Completed Deliverables)</vt:lpstr>
      <vt:lpstr>Challenges</vt:lpstr>
      <vt:lpstr>Prototype &amp; Report</vt:lpstr>
      <vt:lpstr>Prototype</vt:lpstr>
      <vt:lpstr>Prototype</vt:lpstr>
      <vt:lpstr>Prototype</vt:lpstr>
      <vt:lpstr>Prototype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pak</cp:lastModifiedBy>
  <cp:revision>87</cp:revision>
  <dcterms:created xsi:type="dcterms:W3CDTF">2013-01-22T07:04:44Z</dcterms:created>
  <dcterms:modified xsi:type="dcterms:W3CDTF">2024-01-09T18:53:38Z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2024-01-04T11:25:03Z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31f32a21-52fc-49c3-9bc8-dca67d5acfb7</vt:lpwstr>
  </property>
  <property fmtid="{D5CDD505-2E9C-101B-9397-08002B2CF9AE}" pid="7" name="MSIP_Label_defa4170-0d19-0005-0004-bc88714345d2_ActionId">
    <vt:lpwstr>6173bf9c-ecf7-4961-b2e1-5c55328d9f94</vt:lpwstr>
  </property>
  <property fmtid="{D5CDD505-2E9C-101B-9397-08002B2CF9AE}" pid="8" name="MSIP_Label_defa4170-0d19-0005-0004-bc88714345d2_ContentBits">
    <vt:lpwstr>0</vt:lpwstr>
  </property>
</Properties>
</file>