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7" r:id="rId4"/>
    <p:sldId id="259" r:id="rId5"/>
    <p:sldId id="268" r:id="rId6"/>
    <p:sldId id="260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1"/>
  </p:normalViewPr>
  <p:slideViewPr>
    <p:cSldViewPr snapToGrid="0" snapToObjects="1">
      <p:cViewPr varScale="1">
        <p:scale>
          <a:sx n="92" d="100"/>
          <a:sy n="92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F4CD-1652-7047-B34A-514F020030EA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CDC7-A97C-1C40-A801-04843583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4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F4CD-1652-7047-B34A-514F020030EA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CDC7-A97C-1C40-A801-04843583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5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F4CD-1652-7047-B34A-514F020030EA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CDC7-A97C-1C40-A801-04843583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5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F4CD-1652-7047-B34A-514F020030EA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CDC7-A97C-1C40-A801-04843583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5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F4CD-1652-7047-B34A-514F020030EA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CDC7-A97C-1C40-A801-04843583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75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F4CD-1652-7047-B34A-514F020030EA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CDC7-A97C-1C40-A801-04843583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9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F4CD-1652-7047-B34A-514F020030EA}" type="datetimeFigureOut">
              <a:rPr lang="en-US" smtClean="0"/>
              <a:t>2/13/20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CDC7-A97C-1C40-A801-04843583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F4CD-1652-7047-B34A-514F020030EA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CDC7-A97C-1C40-A801-04843583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7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F4CD-1652-7047-B34A-514F020030EA}" type="datetimeFigureOut">
              <a:rPr lang="en-US" smtClean="0"/>
              <a:t>2/13/20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CDC7-A97C-1C40-A801-04843583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9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F4CD-1652-7047-B34A-514F020030EA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CDC7-A97C-1C40-A801-04843583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F4CD-1652-7047-B34A-514F020030EA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CDC7-A97C-1C40-A801-04843583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7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2F4CD-1652-7047-B34A-514F020030EA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3CDC7-A97C-1C40-A801-04843583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6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 1 prep questions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95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Short Question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Assume you are interested in knowing whether crime rate causes housing price (in $/</a:t>
                </a:r>
                <a:r>
                  <a:rPr lang="en-US" dirty="0" err="1"/>
                  <a:t>sqft</a:t>
                </a:r>
                <a:r>
                  <a:rPr lang="en-US" dirty="0"/>
                  <a:t>) to vary. You run a regression of housing price on crime rate and get the estimated regression: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zh-CN" dirty="0" smtClean="0"/>
                  <a:t>=</a:t>
                </a:r>
                <a:r>
                  <a:rPr lang="en-US" dirty="0" smtClean="0"/>
                  <a:t>1000-50.3X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a. What is the dependent variable and what is the independent variable?</a:t>
                </a:r>
              </a:p>
              <a:p>
                <a:pPr marL="0" indent="0">
                  <a:buNone/>
                </a:pPr>
                <a:r>
                  <a:rPr lang="en-US" dirty="0"/>
                  <a:t>b. Interpret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r>
                  <a:rPr lang="en-US" b="1" dirty="0"/>
                  <a:t>Answers: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a. Y: housing price; X: crime rate</a:t>
                </a:r>
              </a:p>
              <a:p>
                <a:pPr marL="0" indent="0">
                  <a:buNone/>
                </a:pPr>
                <a:r>
                  <a:rPr lang="en-US" dirty="0"/>
                  <a:t>b. 1000: The average housing price is 1000$/</a:t>
                </a:r>
                <a:r>
                  <a:rPr lang="en-US" dirty="0" err="1"/>
                  <a:t>sqft</a:t>
                </a:r>
                <a:r>
                  <a:rPr lang="en-US" dirty="0"/>
                  <a:t> when crime rate is 0.</a:t>
                </a:r>
              </a:p>
              <a:p>
                <a:pPr marL="0" indent="0">
                  <a:buNone/>
                </a:pPr>
                <a:r>
                  <a:rPr lang="en-US" dirty="0"/>
                  <a:t>50.3: A one-unit increase in crime rate will decrease the average housing price by 50.3 $/</a:t>
                </a:r>
                <a:r>
                  <a:rPr lang="en-US" dirty="0" err="1"/>
                  <a:t>sqft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22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93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part of long question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z="2200" dirty="0" smtClean="0"/>
                  <a:t>Researchers initially ran a regression </a:t>
                </a:r>
                <a:r>
                  <a:rPr lang="en-US" sz="2200" dirty="0"/>
                  <a:t>to measure the effect of </a:t>
                </a:r>
                <a:r>
                  <a:rPr lang="en-US" sz="2200" dirty="0" smtClean="0"/>
                  <a:t>class size </a:t>
                </a:r>
                <a:r>
                  <a:rPr lang="en-US" sz="2200" dirty="0"/>
                  <a:t>on </a:t>
                </a:r>
                <a:r>
                  <a:rPr lang="en-US" sz="2200" dirty="0" smtClean="0"/>
                  <a:t>test scores.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latin typeface="Cambria Math" charset="0"/>
                          </a:rPr>
                          <m:t>𝑇𝑒𝑠𝑡</m:t>
                        </m:r>
                        <m:r>
                          <a:rPr lang="en-US" altLang="zh-CN" sz="22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200" b="0" i="1" smtClean="0">
                            <a:latin typeface="Cambria Math" charset="0"/>
                          </a:rPr>
                          <m:t>𝑆𝑐𝑜𝑟𝑒</m:t>
                        </m:r>
                        <m:r>
                          <a:rPr lang="en-US" altLang="zh-CN" sz="2200" b="0" i="1" smtClean="0">
                            <a:latin typeface="Cambria Math" charset="0"/>
                          </a:rPr>
                          <m:t>= 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sz="2200" i="1" smtClean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200" dirty="0"/>
                  <a:t>+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200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charset="0"/>
                      </a:rPr>
                      <m:t>Class</m:t>
                    </m:r>
                    <m:r>
                      <a:rPr lang="en-US" sz="2200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charset="0"/>
                      </a:rPr>
                      <m:t>size</m:t>
                    </m:r>
                  </m:oMath>
                </a14:m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514350" indent="-514350">
                  <a:buAutoNum type="alphaLcParenR"/>
                </a:pPr>
                <a:r>
                  <a:rPr lang="en-US" sz="2200" dirty="0" smtClean="0"/>
                  <a:t>Interpret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 smtClean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sz="2200" b="0" i="0" smtClean="0">
                        <a:latin typeface="Cambria Math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sz="2200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200" dirty="0" smtClean="0"/>
                  <a:t> (if coefficient is given, interpret in terms of magnitude) </a:t>
                </a:r>
              </a:p>
              <a:p>
                <a:pPr marL="514350" indent="-514350">
                  <a:buAutoNum type="alphaLcParenR"/>
                </a:pPr>
                <a:r>
                  <a:rPr lang="en-US" sz="2200" dirty="0" smtClean="0"/>
                  <a:t>Some other parts 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d) This </a:t>
                </a:r>
                <a:r>
                  <a:rPr lang="en-US" sz="2200" dirty="0"/>
                  <a:t>model can be subject to omitted variable bias. Explain omitted variable bias. </a:t>
                </a: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Other parts</a:t>
                </a:r>
                <a:endParaRPr lang="en-US" sz="2200" dirty="0"/>
              </a:p>
              <a:p>
                <a:pPr marL="0" lvl="0" indent="0">
                  <a:buNone/>
                </a:pPr>
                <a:r>
                  <a:rPr lang="en-US" sz="2200" dirty="0" smtClean="0"/>
                  <a:t>g) List </a:t>
                </a:r>
                <a:r>
                  <a:rPr lang="en-US" sz="2200" dirty="0"/>
                  <a:t>one possible omitted variable </a:t>
                </a:r>
                <a:r>
                  <a:rPr lang="en-US" sz="2200" dirty="0" smtClean="0"/>
                  <a:t>that </a:t>
                </a:r>
                <a:r>
                  <a:rPr lang="en-US" sz="2200" dirty="0"/>
                  <a:t>can bias the estimates of the effect of </a:t>
                </a:r>
                <a:r>
                  <a:rPr lang="en-US" sz="2200" dirty="0" smtClean="0"/>
                  <a:t>class size </a:t>
                </a:r>
                <a:r>
                  <a:rPr lang="en-US" sz="2200" dirty="0"/>
                  <a:t>on </a:t>
                </a:r>
                <a:r>
                  <a:rPr lang="en-US" sz="2200" dirty="0" smtClean="0"/>
                  <a:t>test scores.  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h) For </a:t>
                </a:r>
                <a:r>
                  <a:rPr lang="en-US" sz="2200" dirty="0"/>
                  <a:t>the variable listed in </a:t>
                </a:r>
                <a:r>
                  <a:rPr lang="en-US" sz="2200" dirty="0" smtClean="0"/>
                  <a:t>g), </a:t>
                </a:r>
                <a:r>
                  <a:rPr lang="en-US" sz="2200" dirty="0"/>
                  <a:t>please specify the expected sign of correlation for the omitted variable with both </a:t>
                </a:r>
                <a:r>
                  <a:rPr lang="en-US" sz="2200" dirty="0" smtClean="0"/>
                  <a:t>test score</a:t>
                </a:r>
                <a:r>
                  <a:rPr lang="en-US" sz="2200" dirty="0" smtClean="0"/>
                  <a:t> </a:t>
                </a:r>
                <a:r>
                  <a:rPr lang="en-US" sz="2200" dirty="0"/>
                  <a:t>and </a:t>
                </a:r>
                <a:r>
                  <a:rPr lang="en-US" sz="2200" dirty="0" smtClean="0"/>
                  <a:t>class size</a:t>
                </a:r>
                <a:r>
                  <a:rPr lang="en-US" sz="2200" dirty="0" smtClean="0"/>
                  <a:t>. </a:t>
                </a:r>
                <a:r>
                  <a:rPr lang="en-US" sz="2200" dirty="0"/>
                  <a:t>Please sure to justify your answer to earn full credit. </a:t>
                </a:r>
              </a:p>
              <a:p>
                <a:pPr marL="0" lvl="0" indent="0">
                  <a:buNone/>
                </a:pPr>
                <a:endParaRPr lang="en-US" sz="2200" dirty="0" smtClean="0"/>
              </a:p>
              <a:p>
                <a:pPr marL="0" lvl="0" indent="0">
                  <a:buNone/>
                </a:pPr>
                <a:endParaRPr lang="en-US" sz="2200" dirty="0"/>
              </a:p>
              <a:p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5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(Do on your own)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Assume you are interested in knowing whether higher educated parents usually have higher educated children. You run a regression of children’s highest grades completed on their father’s highest grades completed. A regression result shows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zh-CN" dirty="0"/>
                  <a:t>=5.1+0.2X. How would you interpret the coefficients? </a:t>
                </a:r>
                <a:r>
                  <a:rPr lang="en-US" altLang="zh-CN" dirty="0" smtClean="0"/>
                  <a:t>What is the average highest grades completed for a child whose father’s highest grade completed is 5? </a:t>
                </a:r>
                <a:endParaRPr lang="en-US" altLang="zh-CN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56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(Do on your own)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Assume you are interested in knowing whether higher educated parents usually have higher educated children. You run a regression of children’s highest grades completed on their father’s highest grades completed. A regression result shows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zh-CN" dirty="0"/>
                  <a:t>=5.1+0.2X. How would you interpret the coefficients? </a:t>
                </a:r>
                <a:r>
                  <a:rPr lang="en-US" altLang="zh-CN" dirty="0" smtClean="0"/>
                  <a:t>What is the average highest grades completed for a child whose father’s highest grade completed is 5? </a:t>
                </a:r>
                <a:endParaRPr lang="en-US" altLang="zh-CN" dirty="0"/>
              </a:p>
              <a:p>
                <a:endParaRPr lang="en-US" dirty="0" smtClean="0"/>
              </a:p>
              <a:p>
                <a:r>
                  <a:rPr lang="en-US" dirty="0" smtClean="0"/>
                  <a:t>Answer: If father’s education goes up by 1 year, children’s highest grade, on average, is 0.2 years higher.  </a:t>
                </a:r>
              </a:p>
              <a:p>
                <a:r>
                  <a:rPr lang="en-US" dirty="0" smtClean="0"/>
                  <a:t>Average highest grade for child when father’s highest grade is 5 years= 5.1 + 0.2(5) = 6.1 years.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r="-1855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22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(categorical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variable: Do yourself)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After estimating whether having health insurance will increase number of doctor visit (in an year), you get a regression results: 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zh-CN" dirty="0"/>
                  <a:t>=4.2+0.09X. Interpret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𝑎𝑛𝑑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15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(categorical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variable: Do yourself)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After estimating whether having health insurance will increase number of doctor visit (in an year), you get a regression results: 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zh-CN" dirty="0"/>
                  <a:t>=4.2+0.09X. Interpret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𝑎𝑛𝑑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Answer: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: Individuals with no health insurance visit the doctor on average 4.2 times in an year.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: Individuals with health insurance, on average, visit the doctor 0.09 times per year more than individuals without health insurance.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7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43012"/>
          </a:xfrm>
        </p:spPr>
        <p:txBody>
          <a:bodyPr/>
          <a:lstStyle/>
          <a:p>
            <a:r>
              <a:rPr lang="en-US" altLang="zh-CN" dirty="0" smtClean="0"/>
              <a:t>Exercise</a:t>
            </a:r>
            <a:r>
              <a:rPr lang="zh-CN" altLang="en-US" dirty="0" smtClean="0"/>
              <a:t> </a:t>
            </a:r>
            <a:r>
              <a:rPr lang="en-US" altLang="zh-CN" dirty="0" smtClean="0"/>
              <a:t>(p-value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approach: Do yourself)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3013"/>
                <a:ext cx="10515600" cy="4933950"/>
              </a:xfrm>
            </p:spPr>
            <p:txBody>
              <a:bodyPr/>
              <a:lstStyle/>
              <a:p>
                <a:r>
                  <a:rPr lang="en-US" altLang="zh-CN" sz="2200" dirty="0" smtClean="0">
                    <a:latin typeface="Times New Roman" pitchFamily="18" charset="0"/>
                    <a:cs typeface="Times New Roman" pitchFamily="18" charset="0"/>
                  </a:rPr>
                  <a:t>Suppose</a:t>
                </a:r>
                <a:r>
                  <a:rPr lang="zh-CN" altLang="en-US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200" dirty="0" smtClean="0">
                    <a:latin typeface="Times New Roman" pitchFamily="18" charset="0"/>
                    <a:cs typeface="Times New Roman" pitchFamily="18" charset="0"/>
                  </a:rPr>
                  <a:t>we are interested in whether higher GDP can predict higher life expectancy</a:t>
                </a:r>
                <a:r>
                  <a:rPr lang="en-US" altLang="zh-CN" sz="2200" dirty="0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altLang="zh-CN" sz="2200" dirty="0" smtClean="0">
                    <a:latin typeface="Times New Roman" pitchFamily="18" charset="0"/>
                    <a:cs typeface="Times New Roman" pitchFamily="18" charset="0"/>
                  </a:rPr>
                  <a:t> we ran a regression of life expectancy on GDP. The regression output is listed below:</a:t>
                </a:r>
                <a:endParaRPr lang="zh-CN" altLang="en-US" sz="2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zh-CN" altLang="en-US" sz="22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zh-CN" altLang="en-US" sz="2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zh-CN" altLang="en-US" sz="22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zh-CN" altLang="en-US" sz="2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zh-CN" altLang="en-US" sz="22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zh-CN" sz="2200" dirty="0" smtClean="0">
                    <a:latin typeface="Times New Roman" pitchFamily="18" charset="0"/>
                    <a:cs typeface="Times New Roman" pitchFamily="18" charset="0"/>
                  </a:rPr>
                  <a:t>Write</a:t>
                </a:r>
                <a:r>
                  <a:rPr lang="zh-CN" altLang="en-US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200" dirty="0" smtClean="0">
                    <a:latin typeface="Times New Roman" pitchFamily="18" charset="0"/>
                    <a:cs typeface="Times New Roman" pitchFamily="18" charset="0"/>
                  </a:rPr>
                  <a:t>out</a:t>
                </a:r>
                <a:r>
                  <a:rPr lang="zh-CN" altLang="en-US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200" dirty="0" smtClean="0">
                    <a:latin typeface="Times New Roman" pitchFamily="18" charset="0"/>
                    <a:cs typeface="Times New Roman" pitchFamily="18" charset="0"/>
                  </a:rPr>
                  <a:t>the</a:t>
                </a:r>
                <a:r>
                  <a:rPr lang="zh-CN" altLang="en-US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200" dirty="0" smtClean="0">
                    <a:latin typeface="Times New Roman" pitchFamily="18" charset="0"/>
                    <a:cs typeface="Times New Roman" pitchFamily="18" charset="0"/>
                  </a:rPr>
                  <a:t>estimated</a:t>
                </a:r>
                <a:r>
                  <a:rPr lang="zh-CN" altLang="en-US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200" dirty="0" smtClean="0">
                    <a:latin typeface="Times New Roman" pitchFamily="18" charset="0"/>
                    <a:cs typeface="Times New Roman" pitchFamily="18" charset="0"/>
                  </a:rPr>
                  <a:t>regression.</a:t>
                </a:r>
                <a:r>
                  <a:rPr lang="zh-CN" altLang="en-US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charset="0"/>
                          </a:rPr>
                          <m:t>𝐿𝑖𝑓𝑒</m:t>
                        </m:r>
                        <m:r>
                          <a:rPr lang="en-US" altLang="zh-CN" sz="24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charset="0"/>
                          </a:rPr>
                          <m:t>𝐸𝑥𝑝𝑒𝑐𝑡𝑎𝑛𝑐𝑦</m:t>
                        </m:r>
                      </m:e>
                    </m:acc>
                  </m:oMath>
                </a14:m>
                <a:r>
                  <a:rPr lang="en-US" altLang="zh-CN" sz="2400" dirty="0" smtClean="0"/>
                  <a:t>=63.3158 +0.0005 GDP </a:t>
                </a:r>
                <a:endParaRPr lang="zh-CN" altLang="en-US" sz="22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zh-CN" sz="2200" dirty="0" smtClean="0">
                    <a:latin typeface="Times New Roman" pitchFamily="18" charset="0"/>
                    <a:cs typeface="Times New Roman" pitchFamily="18" charset="0"/>
                  </a:rPr>
                  <a:t>Manually perform test of significance</a:t>
                </a:r>
                <a:r>
                  <a:rPr lang="zh-CN" altLang="en-US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200" dirty="0" smtClean="0">
                    <a:latin typeface="Times New Roman" pitchFamily="18" charset="0"/>
                    <a:cs typeface="Times New Roman" pitchFamily="18" charset="0"/>
                  </a:rPr>
                  <a:t>on</a:t>
                </a:r>
                <a:r>
                  <a:rPr lang="zh-CN" altLang="en-US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200" dirty="0" smtClean="0">
                    <a:latin typeface="Times New Roman" pitchFamily="18" charset="0"/>
                    <a:cs typeface="Times New Roman" pitchFamily="18" charset="0"/>
                  </a:rPr>
                  <a:t>the</a:t>
                </a:r>
                <a:r>
                  <a:rPr lang="zh-CN" altLang="en-US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200" dirty="0" smtClean="0">
                    <a:latin typeface="Times New Roman" pitchFamily="18" charset="0"/>
                    <a:cs typeface="Times New Roman" pitchFamily="18" charset="0"/>
                  </a:rPr>
                  <a:t>coefficient</a:t>
                </a:r>
                <a:r>
                  <a:rPr lang="zh-CN" altLang="en-US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200" dirty="0" smtClean="0">
                    <a:latin typeface="Times New Roman" pitchFamily="18" charset="0"/>
                    <a:cs typeface="Times New Roman" pitchFamily="18" charset="0"/>
                  </a:rPr>
                  <a:t>for</a:t>
                </a:r>
                <a:r>
                  <a:rPr lang="zh-CN" altLang="en-US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200" dirty="0" smtClean="0">
                    <a:latin typeface="Times New Roman" pitchFamily="18" charset="0"/>
                    <a:cs typeface="Times New Roman" pitchFamily="18" charset="0"/>
                  </a:rPr>
                  <a:t>GDP using p-value approach</a:t>
                </a:r>
                <a:r>
                  <a:rPr lang="zh-CN" altLang="en-US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200" dirty="0" smtClean="0">
                    <a:latin typeface="Times New Roman" pitchFamily="18" charset="0"/>
                    <a:cs typeface="Times New Roman" pitchFamily="18" charset="0"/>
                  </a:rPr>
                  <a:t>(use </a:t>
                </a:r>
                <a:r>
                  <a:rPr lang="en-US" altLang="zh-CN" sz="2200" dirty="0" err="1" smtClean="0">
                    <a:latin typeface="Times New Roman" pitchFamily="18" charset="0"/>
                    <a:cs typeface="Times New Roman" pitchFamily="18" charset="0"/>
                  </a:rPr>
                  <a:t>d.f.</a:t>
                </a:r>
                <a:r>
                  <a:rPr lang="en-US" altLang="zh-CN" sz="2200" dirty="0" smtClean="0">
                    <a:latin typeface="Times New Roman" pitchFamily="18" charset="0"/>
                    <a:cs typeface="Times New Roman" pitchFamily="18" charset="0"/>
                  </a:rPr>
                  <a:t>=12</a:t>
                </a:r>
                <a:r>
                  <a:rPr lang="en-US" altLang="zh-CN" sz="22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/>
                        <a:cs typeface="Times New Roman" pitchFamily="18" charset="0"/>
                      </a:rPr>
                      <m:t>𝛼</m:t>
                    </m:r>
                    <m:r>
                      <a:rPr lang="en-US" altLang="zh-CN" sz="2200" i="1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altLang="zh-CN" sz="2200" i="1" smtClean="0">
                        <a:latin typeface="Cambria Math" charset="0"/>
                        <a:cs typeface="Times New Roman" pitchFamily="18" charset="0"/>
                      </a:rPr>
                      <m:t>0</m:t>
                    </m:r>
                    <m:r>
                      <a:rPr lang="en-US" altLang="zh-CN" sz="2200" b="0" i="1" smtClean="0">
                        <a:latin typeface="Cambria Math" charset="0"/>
                        <a:cs typeface="Times New Roman" pitchFamily="18" charset="0"/>
                      </a:rPr>
                      <m:t>.05)</m:t>
                    </m:r>
                  </m:oMath>
                </a14:m>
                <a:r>
                  <a:rPr lang="en-US" altLang="zh-CN" sz="22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zh-CN" altLang="en-US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200" dirty="0" smtClean="0">
                    <a:latin typeface="Times New Roman" pitchFamily="18" charset="0"/>
                    <a:cs typeface="Times New Roman" pitchFamily="18" charset="0"/>
                  </a:rPr>
                  <a:t>Compare</a:t>
                </a:r>
                <a:r>
                  <a:rPr lang="zh-CN" altLang="en-US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200" dirty="0" smtClean="0">
                    <a:latin typeface="Times New Roman" pitchFamily="18" charset="0"/>
                    <a:cs typeface="Times New Roman" pitchFamily="18" charset="0"/>
                  </a:rPr>
                  <a:t>your</a:t>
                </a:r>
                <a:r>
                  <a:rPr lang="zh-CN" altLang="en-US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200" dirty="0" smtClean="0">
                    <a:latin typeface="Times New Roman" pitchFamily="18" charset="0"/>
                    <a:cs typeface="Times New Roman" pitchFamily="18" charset="0"/>
                  </a:rPr>
                  <a:t>t-stat</a:t>
                </a:r>
                <a:r>
                  <a:rPr lang="zh-CN" altLang="en-US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200" dirty="0" smtClean="0">
                    <a:latin typeface="Times New Roman" pitchFamily="18" charset="0"/>
                    <a:cs typeface="Times New Roman" pitchFamily="18" charset="0"/>
                  </a:rPr>
                  <a:t>and</a:t>
                </a:r>
                <a:r>
                  <a:rPr lang="zh-CN" altLang="en-US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200" dirty="0" smtClean="0">
                    <a:latin typeface="Times New Roman" pitchFamily="18" charset="0"/>
                    <a:cs typeface="Times New Roman" pitchFamily="18" charset="0"/>
                  </a:rPr>
                  <a:t>P-value</a:t>
                </a:r>
                <a:r>
                  <a:rPr lang="zh-CN" altLang="en-US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200" dirty="0" smtClean="0">
                    <a:latin typeface="Times New Roman" pitchFamily="18" charset="0"/>
                    <a:cs typeface="Times New Roman" pitchFamily="18" charset="0"/>
                  </a:rPr>
                  <a:t>with</a:t>
                </a:r>
                <a:r>
                  <a:rPr lang="zh-CN" altLang="en-US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200" dirty="0" smtClean="0">
                    <a:latin typeface="Times New Roman" pitchFamily="18" charset="0"/>
                    <a:cs typeface="Times New Roman" pitchFamily="18" charset="0"/>
                  </a:rPr>
                  <a:t>the</a:t>
                </a:r>
                <a:r>
                  <a:rPr lang="zh-CN" altLang="en-US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200" dirty="0" smtClean="0">
                    <a:latin typeface="Times New Roman" pitchFamily="18" charset="0"/>
                    <a:cs typeface="Times New Roman" pitchFamily="18" charset="0"/>
                  </a:rPr>
                  <a:t>STATA</a:t>
                </a:r>
                <a:r>
                  <a:rPr lang="zh-CN" altLang="en-US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200" dirty="0" smtClean="0">
                    <a:latin typeface="Times New Roman" pitchFamily="18" charset="0"/>
                    <a:cs typeface="Times New Roman" pitchFamily="18" charset="0"/>
                  </a:rPr>
                  <a:t>output</a:t>
                </a:r>
              </a:p>
              <a:p>
                <a:pPr marL="0" indent="0">
                  <a:buNone/>
                </a:pPr>
                <a:r>
                  <a:rPr lang="en-US" altLang="zh-CN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200" dirty="0" smtClean="0">
                    <a:latin typeface="Times New Roman" pitchFamily="18" charset="0"/>
                    <a:cs typeface="Times New Roman" pitchFamily="18" charset="0"/>
                  </a:rPr>
                  <a:t>T-value and p-value should come out to be as in table (not required for the exam) </a:t>
                </a:r>
                <a:endParaRPr lang="zh-CN" altLang="en-US" sz="22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zh-CN" sz="2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3013"/>
                <a:ext cx="10515600" cy="4933950"/>
              </a:xfrm>
              <a:blipFill rotWithShape="0">
                <a:blip r:embed="rId2"/>
                <a:stretch>
                  <a:fillRect l="-696" t="-1483" b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内容占位符 3"/>
          <p:cNvGraphicFramePr>
            <a:graphicFrameLocks/>
          </p:cNvGraphicFramePr>
          <p:nvPr>
            <p:extLst/>
          </p:nvPr>
        </p:nvGraphicFramePr>
        <p:xfrm>
          <a:off x="1838327" y="2085972"/>
          <a:ext cx="7399892" cy="1757362"/>
        </p:xfrm>
        <a:graphic>
          <a:graphicData uri="http://schemas.openxmlformats.org/drawingml/2006/table">
            <a:tbl>
              <a:tblPr/>
              <a:tblGrid>
                <a:gridCol w="838201"/>
                <a:gridCol w="1180449"/>
                <a:gridCol w="1105550"/>
                <a:gridCol w="948359"/>
                <a:gridCol w="1068033"/>
                <a:gridCol w="1129650"/>
                <a:gridCol w="1129650"/>
              </a:tblGrid>
              <a:tr h="84296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Coefficients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standard error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 Stat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P-value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Lower 95%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Upper 95%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GDP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0.0005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0.0006 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0.8333 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0.4242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-0.0008 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0.0018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Intercept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63.3158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0.8629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73.3786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0.0000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61.6104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65.0212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05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MCQ question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 smtClean="0"/>
                  <a:t>Which interpretation regarding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1800" dirty="0"/>
                  <a:t> in the </a:t>
                </a:r>
                <a:r>
                  <a:rPr lang="en-US" sz="1800" dirty="0" smtClean="0"/>
                  <a:t>regression below is correct: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𝑡𝑒𝑠𝑡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𝑠𝑐𝑜𝑟𝑒</m:t>
                        </m:r>
                      </m:e>
                    </m:acc>
                  </m:oMath>
                </a14:m>
                <a:r>
                  <a:rPr lang="en-US" sz="1800" dirty="0"/>
                  <a:t>=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charset="0"/>
                          </a:rPr>
                          <m:t> </m:t>
                        </m:r>
                      </m:e>
                    </m:acc>
                    <m:r>
                      <a:rPr lang="en-US" sz="1800" i="1">
                        <a:latin typeface="Cambria Math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sz="1800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m:rPr>
                        <m:sty m:val="p"/>
                      </m:rPr>
                      <a:rPr lang="en-US" sz="1800" b="0" i="0" smtClean="0">
                        <a:latin typeface="Cambria Math" charset="0"/>
                      </a:rPr>
                      <m:t>female</m:t>
                    </m:r>
                  </m:oMath>
                </a14:m>
                <a:r>
                  <a:rPr lang="en-US" sz="1800" dirty="0" smtClean="0"/>
                  <a:t>. </a:t>
                </a:r>
                <a:r>
                  <a:rPr lang="en-US" sz="1800" dirty="0"/>
                  <a:t>The variable </a:t>
                </a:r>
                <a:r>
                  <a:rPr lang="en-US" sz="1800" dirty="0" smtClean="0"/>
                  <a:t>female </a:t>
                </a:r>
                <a:r>
                  <a:rPr lang="en-US" sz="1800" dirty="0"/>
                  <a:t>is a dummy variable, which takes on the value of 1 if the person </a:t>
                </a:r>
                <a:r>
                  <a:rPr lang="en-US" sz="1800" dirty="0" smtClean="0"/>
                  <a:t>identifies as a female, </a:t>
                </a:r>
                <a:r>
                  <a:rPr lang="en-US" sz="1800" dirty="0"/>
                  <a:t>and 0 otherwise</a:t>
                </a:r>
                <a:r>
                  <a:rPr lang="en-US" sz="1800" dirty="0" smtClean="0"/>
                  <a:t>.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1800" dirty="0"/>
                  <a:t>: the individual wage for </a:t>
                </a:r>
                <a:r>
                  <a:rPr lang="en-US" sz="1800" dirty="0" smtClean="0"/>
                  <a:t>female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b.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1800" dirty="0"/>
                  <a:t>: the individual wage for </a:t>
                </a:r>
                <a:r>
                  <a:rPr lang="en-US" sz="1800" dirty="0" smtClean="0"/>
                  <a:t>male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c</a:t>
                </a:r>
                <a:r>
                  <a:rPr lang="en-US" sz="1800" dirty="0"/>
                  <a:t>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dirty="0"/>
                  <a:t> : the difference in average wage for </a:t>
                </a:r>
                <a:r>
                  <a:rPr lang="en-US" sz="1800" dirty="0" smtClean="0"/>
                  <a:t>females </a:t>
                </a:r>
                <a:r>
                  <a:rPr lang="en-US" sz="1800" dirty="0"/>
                  <a:t>relative to </a:t>
                </a:r>
                <a:r>
                  <a:rPr lang="en-US" sz="1800" dirty="0" smtClean="0"/>
                  <a:t>males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d</a:t>
                </a:r>
                <a:r>
                  <a:rPr lang="en-US" sz="1800" dirty="0"/>
                  <a:t>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dirty="0"/>
                  <a:t>: the difference in average wage for </a:t>
                </a:r>
                <a:r>
                  <a:rPr lang="en-US" sz="1800" dirty="0" smtClean="0"/>
                  <a:t>males </a:t>
                </a:r>
                <a:r>
                  <a:rPr lang="en-US" sz="1800" dirty="0"/>
                  <a:t>relative to </a:t>
                </a:r>
                <a:r>
                  <a:rPr lang="en-US" sz="1800" dirty="0" smtClean="0"/>
                  <a:t>females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 </a:t>
                </a:r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8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44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Choice 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the estimated simple linear regression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X, when will you reject the null hypothesis for b1 at a=0.05? </a:t>
                </a:r>
              </a:p>
              <a:p>
                <a:pPr marL="0" indent="0">
                  <a:buNone/>
                </a:pPr>
                <a:r>
                  <a:rPr lang="en-US" dirty="0"/>
                  <a:t>a. 95% Confidence interval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does not contain </a:t>
                </a:r>
                <a:r>
                  <a:rPr lang="en-US" dirty="0" smtClean="0"/>
                  <a:t>zero.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b.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coefficient is big in size</a:t>
                </a:r>
              </a:p>
              <a:p>
                <a:pPr marL="0" indent="0">
                  <a:buNone/>
                </a:pPr>
                <a:r>
                  <a:rPr lang="en-US" dirty="0"/>
                  <a:t>c. p-value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is 0.2</a:t>
                </a:r>
              </a:p>
              <a:p>
                <a:pPr marL="0" indent="0">
                  <a:buNone/>
                </a:pPr>
                <a:r>
                  <a:rPr lang="en-US" dirty="0"/>
                  <a:t>d. t-stat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is </a:t>
                </a:r>
                <a:r>
                  <a:rPr lang="en-US" dirty="0" smtClean="0"/>
                  <a:t>smaller (less </a:t>
                </a:r>
                <a:r>
                  <a:rPr lang="en-US" dirty="0"/>
                  <a:t>extreme) than the critical value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277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Short Question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Assume you are interested in knowing whether crime rate causes housing price (in $/</a:t>
                </a:r>
                <a:r>
                  <a:rPr lang="en-US" dirty="0" err="1"/>
                  <a:t>sqft</a:t>
                </a:r>
                <a:r>
                  <a:rPr lang="en-US" dirty="0"/>
                  <a:t>) to vary. You run a regression of housing price on crime rate and get the estimated regression: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zh-CN" dirty="0" smtClean="0"/>
                  <a:t>=</a:t>
                </a:r>
                <a:r>
                  <a:rPr lang="en-US" dirty="0" smtClean="0"/>
                  <a:t>1000-50.3X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a. What is the dependent variable and what is the independent variable?</a:t>
                </a:r>
              </a:p>
              <a:p>
                <a:pPr marL="0" indent="0">
                  <a:buNone/>
                </a:pPr>
                <a:r>
                  <a:rPr lang="en-US" dirty="0"/>
                  <a:t>b. Interpret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90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343</Words>
  <Application>Microsoft Macintosh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Calibri Light</vt:lpstr>
      <vt:lpstr>Cambria Math</vt:lpstr>
      <vt:lpstr>DengXian</vt:lpstr>
      <vt:lpstr>DengXian Light</vt:lpstr>
      <vt:lpstr>Times New Roman</vt:lpstr>
      <vt:lpstr>Arial</vt:lpstr>
      <vt:lpstr>Office Theme</vt:lpstr>
      <vt:lpstr>Exam 1 prep questions</vt:lpstr>
      <vt:lpstr>Exercise 1 (Do on your own)</vt:lpstr>
      <vt:lpstr>Exercise 1 (Do on your own)</vt:lpstr>
      <vt:lpstr>Exercise 2 (categorical variable: Do yourself)</vt:lpstr>
      <vt:lpstr>Exercise 2 (categorical variable: Do yourself)</vt:lpstr>
      <vt:lpstr>Exercise (p-value approach: Do yourself)</vt:lpstr>
      <vt:lpstr>Example MCQ question</vt:lpstr>
      <vt:lpstr>Multiple Choice Example</vt:lpstr>
      <vt:lpstr>Practice Short Question</vt:lpstr>
      <vt:lpstr>Practice Short Question</vt:lpstr>
      <vt:lpstr>Example of part of long 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on your own</dc:title>
  <dc:creator>Microsoft Office User</dc:creator>
  <cp:lastModifiedBy>Microsoft Office User</cp:lastModifiedBy>
  <cp:revision>12</cp:revision>
  <dcterms:created xsi:type="dcterms:W3CDTF">2019-02-18T00:34:45Z</dcterms:created>
  <dcterms:modified xsi:type="dcterms:W3CDTF">2020-02-13T18:28:47Z</dcterms:modified>
</cp:coreProperties>
</file>