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96" r:id="rId2"/>
    <p:sldId id="397" r:id="rId3"/>
    <p:sldId id="398" r:id="rId4"/>
    <p:sldId id="414" r:id="rId5"/>
    <p:sldId id="415" r:id="rId6"/>
    <p:sldId id="401" r:id="rId7"/>
    <p:sldId id="408" r:id="rId8"/>
    <p:sldId id="409" r:id="rId9"/>
    <p:sldId id="410" r:id="rId10"/>
    <p:sldId id="411" r:id="rId11"/>
    <p:sldId id="412" r:id="rId12"/>
    <p:sldId id="413" r:id="rId13"/>
    <p:sldId id="291" r:id="rId14"/>
    <p:sldId id="28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1912"/>
  </p:normalViewPr>
  <p:slideViewPr>
    <p:cSldViewPr snapToGrid="0" snapToObjects="1">
      <p:cViewPr varScale="1">
        <p:scale>
          <a:sx n="96" d="100"/>
          <a:sy n="96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70863-D790-604F-9EC1-E931B987218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6F149-9390-1740-9003-A4352BF1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DC55A-4EFA-3F49-AECE-9BC45FEFC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DC55A-4EFA-3F49-AECE-9BC45FEFC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3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DC55A-4EFA-3F49-AECE-9BC45FEFC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FC61-9DF5-BE40-BCA5-9FB59C57FB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IV,</a:t>
            </a:r>
            <a:r>
              <a:rPr lang="zh-CN" altLang="en-US" baseline="0" dirty="0"/>
              <a:t> </a:t>
            </a:r>
            <a:r>
              <a:rPr lang="en-US" altLang="zh-CN" baseline="0" dirty="0"/>
              <a:t>OLS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control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RD-all</a:t>
            </a:r>
            <a:r>
              <a:rPr lang="zh-CN" altLang="en-US" baseline="0" dirty="0"/>
              <a:t> </a:t>
            </a:r>
            <a:r>
              <a:rPr lang="en-US" altLang="zh-CN" baseline="0" dirty="0"/>
              <a:t>try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mimic</a:t>
            </a:r>
            <a:r>
              <a:rPr lang="zh-CN" altLang="en-US" baseline="0" dirty="0"/>
              <a:t> </a:t>
            </a:r>
            <a:r>
              <a:rPr lang="en-US" altLang="zh-CN" baseline="0" dirty="0"/>
              <a:t>RCT.</a:t>
            </a:r>
            <a:r>
              <a:rPr lang="zh-CN" altLang="en-US" baseline="0" dirty="0"/>
              <a:t> </a:t>
            </a:r>
            <a:r>
              <a:rPr lang="en-US" dirty="0"/>
              <a:t>Assume A is just to the right of the cutoff, and B is just</a:t>
            </a:r>
            <a:r>
              <a:rPr lang="en-US" baseline="0" dirty="0"/>
              <a:t> to the left. A got the treatment not because A is different in B in any observed or unobserved way. It’s completely random.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FC61-9DF5-BE40-BCA5-9FB59C57FB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letter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determined</a:t>
            </a:r>
            <a:r>
              <a:rPr lang="zh-CN" altLang="en-US" baseline="0" dirty="0"/>
              <a:t> </a:t>
            </a:r>
            <a:r>
              <a:rPr lang="en-US" altLang="zh-CN" baseline="0" dirty="0"/>
              <a:t>90%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 </a:t>
            </a:r>
            <a:r>
              <a:rPr lang="en-US" altLang="zh-CN" baseline="0" dirty="0"/>
              <a:t>grade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10%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judgment-then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it’s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fuzzy</a:t>
            </a:r>
            <a:r>
              <a:rPr lang="zh-CN" altLang="en-US" baseline="0" dirty="0"/>
              <a:t> </a:t>
            </a:r>
            <a:r>
              <a:rPr lang="en-US" altLang="zh-CN" baseline="0" dirty="0"/>
              <a:t>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FC61-9DF5-BE40-BCA5-9FB59C57FB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 err="1"/>
              <a:t>assumption:it’s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IV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exclusion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restriction,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</a:t>
            </a:r>
            <a:r>
              <a:rPr lang="zh-CN" altLang="en-US" baseline="0" dirty="0"/>
              <a:t> </a:t>
            </a:r>
            <a:r>
              <a:rPr lang="en-US" altLang="zh-CN" baseline="0" dirty="0"/>
              <a:t>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trying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eliminate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other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difference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between</a:t>
            </a:r>
            <a:r>
              <a:rPr lang="zh-CN" altLang="en-US" baseline="0" dirty="0"/>
              <a:t> </a:t>
            </a:r>
            <a:r>
              <a:rPr lang="en-US" altLang="zh-CN" baseline="0" dirty="0"/>
              <a:t>treatment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control</a:t>
            </a:r>
            <a:r>
              <a:rPr lang="zh-CN" altLang="en-US" baseline="0" dirty="0"/>
              <a:t> </a:t>
            </a:r>
            <a:r>
              <a:rPr lang="en-US" altLang="zh-CN" baseline="0" dirty="0"/>
              <a:t>so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</a:t>
            </a:r>
            <a:r>
              <a:rPr lang="zh-CN" altLang="en-US" baseline="0" dirty="0"/>
              <a:t> </a:t>
            </a:r>
            <a:r>
              <a:rPr lang="en-US" altLang="zh-CN" baseline="0" dirty="0"/>
              <a:t>can</a:t>
            </a:r>
            <a:r>
              <a:rPr lang="zh-CN" altLang="en-US" baseline="0" dirty="0"/>
              <a:t> </a:t>
            </a:r>
            <a:r>
              <a:rPr lang="en-US" altLang="zh-CN" baseline="0" dirty="0"/>
              <a:t>attribute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any</a:t>
            </a:r>
            <a:r>
              <a:rPr lang="zh-CN" altLang="en-US" baseline="0" dirty="0"/>
              <a:t> </a:t>
            </a:r>
            <a:r>
              <a:rPr lang="en-US" altLang="zh-CN" baseline="0" dirty="0"/>
              <a:t>difference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outcome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just</a:t>
            </a:r>
            <a:r>
              <a:rPr lang="zh-CN" altLang="en-US" baseline="0" dirty="0"/>
              <a:t> </a:t>
            </a:r>
            <a:r>
              <a:rPr lang="en-US" altLang="zh-CN" baseline="0" dirty="0"/>
              <a:t>UI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FC61-9DF5-BE40-BCA5-9FB59C57FB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6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AE96-4B81-3149-84F7-13491089D3B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42BD-03D7-9C4E-810E-14999829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Regression Discontinuity Design (RDD) </a:t>
            </a:r>
          </a:p>
        </p:txBody>
      </p:sp>
    </p:spTree>
    <p:extLst>
      <p:ext uri="{BB962C8B-B14F-4D97-AF65-F5344CB8AC3E}">
        <p14:creationId xmlns:p14="http://schemas.microsoft.com/office/powerpoint/2010/main" val="5409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might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585913"/>
            <a:ext cx="106394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Common trend assumption fails </a:t>
            </a:r>
          </a:p>
          <a:p>
            <a:pPr lvl="1"/>
            <a:r>
              <a:rPr lang="en-US" dirty="0"/>
              <a:t>This is the most common concern and it can be tested indirectly by looking at the </a:t>
            </a:r>
            <a:r>
              <a:rPr lang="en-US" dirty="0" err="1"/>
              <a:t>pretrend</a:t>
            </a:r>
            <a:r>
              <a:rPr lang="en-US" altLang="zh-CN" dirty="0" err="1"/>
              <a:t>s</a:t>
            </a:r>
            <a:r>
              <a:rPr lang="en-US" dirty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Simultaneous treatment effect </a:t>
            </a:r>
          </a:p>
          <a:p>
            <a:pPr lvl="1"/>
            <a:r>
              <a:rPr lang="en-US" dirty="0"/>
              <a:t>If something else happens at the same time in Miami, it will bias estimates</a:t>
            </a:r>
            <a:endParaRPr lang="zh-CN" alt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pretrend</a:t>
            </a:r>
            <a:r>
              <a:rPr lang="en-US" dirty="0"/>
              <a:t> test will not detect this problem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Contamination </a:t>
            </a:r>
          </a:p>
          <a:p>
            <a:pPr lvl="1"/>
            <a:r>
              <a:rPr lang="en-US" dirty="0"/>
              <a:t>If Houston is impacted by Miami’s labor market this will bias estimates (usually biases estimates towards zero). </a:t>
            </a:r>
            <a:endParaRPr lang="zh-CN" alt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pretrend</a:t>
            </a:r>
            <a:r>
              <a:rPr lang="en-US" dirty="0"/>
              <a:t> test will not detect this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might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Policy </a:t>
            </a:r>
            <a:r>
              <a:rPr lang="en-US" dirty="0" err="1"/>
              <a:t>endogeneity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the policy was implemented in response to something, this will probably bias estimates. </a:t>
            </a:r>
            <a:endParaRPr lang="zh-CN" altLang="en-US" dirty="0"/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Chicago passes a new anti-violence law, </a:t>
            </a:r>
            <a:r>
              <a:rPr lang="en-US" altLang="zh-CN" dirty="0"/>
              <a:t>we</a:t>
            </a:r>
            <a:r>
              <a:rPr lang="en-US" dirty="0"/>
              <a:t> might be concerned that the laws passage was done because Chicago anticipated that crime would rise a lot next year without the policy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downward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  <a:endParaRPr lang="zh-CN" alt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pretrend</a:t>
            </a:r>
            <a:r>
              <a:rPr lang="en-US" dirty="0"/>
              <a:t> test could detect this problem, but it could also miss it</a:t>
            </a:r>
            <a:endParaRPr lang="zh-CN" altLang="en-US" dirty="0"/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pretrend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endParaRPr lang="zh-CN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DID-know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means.</a:t>
            </a:r>
            <a:endParaRPr lang="zh-CN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can fail-know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75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6872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Intro to Regression Discontinuity </a:t>
            </a:r>
            <a:br>
              <a:rPr lang="en-US" dirty="0">
                <a:latin typeface="Comic Sans MS" charset="0"/>
                <a:ea typeface="Comic Sans MS" charset="0"/>
                <a:cs typeface="Comic Sans MS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444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Question: How does getting an A in the course of econometrics affect your wage?</a:t>
            </a:r>
          </a:p>
          <a:p>
            <a:r>
              <a:rPr lang="en-US" dirty="0"/>
              <a:t>Naïve comparison (simple OLS) doesn’t render causal effect because of omitted variable problem, such as motivation.</a:t>
            </a:r>
          </a:p>
          <a:p>
            <a:r>
              <a:rPr lang="en-US" dirty="0"/>
              <a:t>Use RD strategy: compare average wage of students who get 90 vs. those who get 89. (89 gets a B, and 90 gets an A).</a:t>
            </a:r>
          </a:p>
          <a:p>
            <a:r>
              <a:rPr lang="en-US" dirty="0"/>
              <a:t>Now are we comparing apple to apple?</a:t>
            </a:r>
          </a:p>
          <a:p>
            <a:pPr lvl="1"/>
            <a:r>
              <a:rPr lang="en-US" dirty="0"/>
              <a:t>Most likely, since in the narrow neighborhood of 90, students probably randomly receive 89 or 90. </a:t>
            </a:r>
          </a:p>
          <a:p>
            <a:pPr lvl="1"/>
            <a:r>
              <a:rPr lang="en-US" dirty="0"/>
              <a:t>Students who get 89 and those get 90 are similar in observables and unobservables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 discontinuity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4935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problem in establishing causality is that D=0 and D=1 are not comparable</a:t>
            </a:r>
          </a:p>
          <a:p>
            <a:r>
              <a:rPr lang="en-US" dirty="0"/>
              <a:t>The RD design focuses on cases in which D status is determined by an arbitrary cutoff</a:t>
            </a:r>
            <a:endParaRPr lang="zh-CN" alt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cutoff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cutoff</a:t>
            </a:r>
            <a:endParaRPr lang="en-US" dirty="0"/>
          </a:p>
          <a:p>
            <a:r>
              <a:rPr lang="en-US" dirty="0"/>
              <a:t>When done well, RD is one of the most convincing empirical methods in terms of causal effect</a:t>
            </a:r>
          </a:p>
          <a:p>
            <a:r>
              <a:rPr lang="en-US" dirty="0"/>
              <a:t>The idea is that some laws or rules leading to discontinuous changes in outcome, but subjects are similar in other aspects around the discontinuity</a:t>
            </a:r>
          </a:p>
          <a:p>
            <a:pPr lvl="1"/>
            <a:r>
              <a:rPr lang="en-US" dirty="0"/>
              <a:t>e.g. Course grades — 89 gets B, 9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dirty="0"/>
              <a:t>gets A-see next slide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variable (also called forcing variable): this is the continuous variable which determines treatment </a:t>
            </a:r>
          </a:p>
          <a:p>
            <a:r>
              <a:rPr lang="en-US" dirty="0"/>
              <a:t>Cutoff: The level of the running variable at which the treatment status changes</a:t>
            </a:r>
          </a:p>
          <a:p>
            <a:r>
              <a:rPr lang="en-US" dirty="0"/>
              <a:t>What are the running variables and cutoffs?</a:t>
            </a:r>
          </a:p>
          <a:p>
            <a:pPr lvl="1"/>
            <a:r>
              <a:rPr lang="en-US" dirty="0"/>
              <a:t>Course grades — 89 gets B, 90 gets A</a:t>
            </a:r>
          </a:p>
          <a:p>
            <a:pPr lvl="2"/>
            <a:r>
              <a:rPr lang="en-US" dirty="0"/>
              <a:t>Grade is running variable. Cutoff is 90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 identification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using RD is to mimic randomization</a:t>
            </a:r>
          </a:p>
          <a:p>
            <a:r>
              <a:rPr lang="en-US" dirty="0"/>
              <a:t>The identification assumption is that around the cutoff, treatment is randomly assigned</a:t>
            </a:r>
          </a:p>
          <a:p>
            <a:r>
              <a:rPr lang="en-US" dirty="0"/>
              <a:t>In other words, around the cutoff, we assume treatment is not tainted by omitted variables; individuals just to the left and right are like “apples to apples”</a:t>
            </a:r>
          </a:p>
        </p:txBody>
      </p:sp>
    </p:spTree>
    <p:extLst>
      <p:ext uri="{BB962C8B-B14F-4D97-AF65-F5344CB8AC3E}">
        <p14:creationId xmlns:p14="http://schemas.microsoft.com/office/powerpoint/2010/main" val="42862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vs. fuzzy RD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Two types of RD: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Sharp RD:</a:t>
            </a:r>
          </a:p>
          <a:p>
            <a:pPr lvl="1"/>
            <a:r>
              <a:rPr lang="en-US" dirty="0"/>
              <a:t>W</a:t>
            </a:r>
            <a:r>
              <a:rPr lang="en-US" sz="2400" dirty="0"/>
              <a:t>e know the exact relationship between running variable and treatment status</a:t>
            </a:r>
            <a:r>
              <a:rPr lang="en-US" dirty="0"/>
              <a:t>-treatment status is completely determined by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running variable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Fuzzy RD:</a:t>
            </a:r>
          </a:p>
          <a:p>
            <a:pPr lvl="1"/>
            <a:r>
              <a:rPr lang="en-US" altLang="zh-CN" dirty="0"/>
              <a:t>T</a:t>
            </a:r>
            <a:r>
              <a:rPr lang="en-US" sz="2400" dirty="0"/>
              <a:t>here is not an exact relationship-</a:t>
            </a:r>
            <a:r>
              <a:rPr lang="en-US" dirty="0"/>
              <a:t> treatment status is partially determined by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running variable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discontinuity strongly influences treatment status, but there is “slippage” or “non-compliance”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this case, we use the discontinuity as an </a:t>
            </a:r>
            <a:r>
              <a:rPr lang="en-US" sz="2400" b="1" dirty="0"/>
              <a:t>instrument</a:t>
            </a:r>
            <a:r>
              <a:rPr lang="en-US" sz="2400" dirty="0"/>
              <a:t> for treatment status</a:t>
            </a:r>
          </a:p>
        </p:txBody>
      </p:sp>
    </p:spTree>
    <p:extLst>
      <p:ext uri="{BB962C8B-B14F-4D97-AF65-F5344CB8AC3E}">
        <p14:creationId xmlns:p14="http://schemas.microsoft.com/office/powerpoint/2010/main" val="39325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1" y="365125"/>
            <a:ext cx="112177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Austrian unemployment benefit- </a:t>
            </a:r>
            <a:r>
              <a:rPr lang="en-US" sz="4000" dirty="0" err="1"/>
              <a:t>Lalive</a:t>
            </a:r>
            <a:r>
              <a:rPr lang="en-US" sz="4000" dirty="0"/>
              <a:t> 2008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Austrian government in 1988 extended unemployment insurance (UI) benefits for people over 50 living in certain regions of Austria from 30 weeks to 209 weeks. </a:t>
            </a:r>
          </a:p>
          <a:p>
            <a:r>
              <a:rPr lang="en-US" dirty="0"/>
              <a:t>Causal question: Does the availability of 209 weeks of benefits increase unemployment duration? </a:t>
            </a:r>
          </a:p>
          <a:p>
            <a:r>
              <a:rPr lang="en-US" dirty="0"/>
              <a:t>Question: Can you just compare people over 50 before and after the policy change? </a:t>
            </a:r>
            <a:endParaRPr lang="zh-CN" alt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omitted</a:t>
            </a:r>
            <a:r>
              <a:rPr lang="zh-CN" altLang="en-US" dirty="0"/>
              <a:t> </a:t>
            </a:r>
            <a:r>
              <a:rPr lang="en-US" altLang="zh-CN" dirty="0"/>
              <a:t>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PS4 is due on 04/15/2020</a:t>
            </a:r>
          </a:p>
          <a:p>
            <a:endParaRPr lang="en-US" altLang="zh-CN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72253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"/>
            <a:ext cx="11064240" cy="1690688"/>
          </a:xfrm>
        </p:spPr>
        <p:txBody>
          <a:bodyPr/>
          <a:lstStyle/>
          <a:p>
            <a:r>
              <a:rPr lang="en-US" dirty="0"/>
              <a:t>Sharp 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417320"/>
            <a:ext cx="11628120" cy="4759643"/>
          </a:xfrm>
        </p:spPr>
        <p:txBody>
          <a:bodyPr>
            <a:normAutofit/>
          </a:bodyPr>
          <a:lstStyle/>
          <a:p>
            <a:r>
              <a:rPr lang="en-US" dirty="0"/>
              <a:t>Workers who are 49 only qualify for 30 weeks of unemployment insurance. Workers who are 50 qualify for 209 weeks unemployment insurance </a:t>
            </a:r>
          </a:p>
          <a:p>
            <a:r>
              <a:rPr lang="en-US" dirty="0"/>
              <a:t>What is the running variable and cutoff?</a:t>
            </a:r>
          </a:p>
          <a:p>
            <a:r>
              <a:rPr lang="en-US" dirty="0"/>
              <a:t>What is the mean comparison?</a:t>
            </a:r>
          </a:p>
          <a:p>
            <a:r>
              <a:rPr lang="en-US" dirty="0"/>
              <a:t>Access identification assumption: </a:t>
            </a:r>
          </a:p>
          <a:p>
            <a:pPr lvl="1"/>
            <a:r>
              <a:rPr lang="en-US" dirty="0"/>
              <a:t>Are 49 years old and 50 years old different in any observed or unobserved way?</a:t>
            </a:r>
          </a:p>
          <a:p>
            <a:pPr lvl="1"/>
            <a:r>
              <a:rPr lang="en-US" dirty="0"/>
              <a:t>What are some stories that can violate the identification assumption?</a:t>
            </a:r>
          </a:p>
          <a:p>
            <a:r>
              <a:rPr lang="en-US" dirty="0"/>
              <a:t>Since age perfectly predicts the maximum number of weeks unemployment, this is a sharp RD </a:t>
            </a:r>
          </a:p>
          <a:p>
            <a:r>
              <a:rPr lang="en-US" dirty="0"/>
              <a:t>The sharpness can be seen in a picture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RD -“first stage”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1614398"/>
            <a:ext cx="6874722" cy="5243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85" y="1027906"/>
            <a:ext cx="5369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Sharp RD, “first stage” usually is not shown</a:t>
            </a:r>
          </a:p>
        </p:txBody>
      </p:sp>
    </p:spTree>
    <p:extLst>
      <p:ext uri="{BB962C8B-B14F-4D97-AF65-F5344CB8AC3E}">
        <p14:creationId xmlns:p14="http://schemas.microsoft.com/office/powerpoint/2010/main" val="350578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RD-”reduced form”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Comparing unemployment duration for people aged 49 vs 50 tells us the impact on duration when age switched from 49 to 50</a:t>
            </a:r>
          </a:p>
          <a:p>
            <a:r>
              <a:rPr lang="en-US" dirty="0"/>
              <a:t>It is also the impact of unemployment benefits on duration-our causal question. </a:t>
            </a:r>
          </a:p>
          <a:p>
            <a:r>
              <a:rPr lang="en-US" dirty="0"/>
              <a:t>This is because we have “perfect compliance” </a:t>
            </a:r>
          </a:p>
          <a:p>
            <a:r>
              <a:rPr lang="en-US" dirty="0"/>
              <a:t>All we need to assume is that 49 and 50 year olds are otherwise similar-will discuss how to explicitly test this identification assumption 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next lecture </a:t>
            </a:r>
          </a:p>
          <a:p>
            <a:r>
              <a:rPr lang="en-US" dirty="0"/>
              <a:t>Results: average duration for 49 year olds was 13 weeks. For 50 year olds, average duration was 27 weeks. </a:t>
            </a:r>
          </a:p>
          <a:p>
            <a:r>
              <a:rPr lang="en-US" dirty="0"/>
              <a:t>To make this even more convincing, we can show a picture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RD-”reduced form”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17494" cy="4731283"/>
          </a:xfrm>
        </p:spPr>
      </p:pic>
      <p:sp>
        <p:nvSpPr>
          <p:cNvPr id="5" name="Rectangle 4"/>
          <p:cNvSpPr/>
          <p:nvPr/>
        </p:nvSpPr>
        <p:spPr>
          <a:xfrm>
            <a:off x="7665720" y="1701076"/>
            <a:ext cx="44348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Compelling evidence that the policy impacted people's unemployment duration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The RD estimate is the vertical distance between the outcomes right at the cutoff </a:t>
            </a:r>
          </a:p>
        </p:txBody>
      </p:sp>
    </p:spTree>
    <p:extLst>
      <p:ext uri="{BB962C8B-B14F-4D97-AF65-F5344CB8AC3E}">
        <p14:creationId xmlns:p14="http://schemas.microsoft.com/office/powerpoint/2010/main" val="269421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10725150" cy="1690688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409700"/>
            <a:ext cx="10991850" cy="50863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causal impact of being the current incumbent party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election.</a:t>
            </a:r>
            <a:r>
              <a:rPr lang="zh-CN" altLang="en-US" dirty="0"/>
              <a:t> </a:t>
            </a:r>
            <a:r>
              <a:rPr lang="en-US" altLang="zh-CN" dirty="0"/>
              <a:t>(incumbency</a:t>
            </a:r>
            <a:r>
              <a:rPr lang="zh-CN" altLang="en-US" dirty="0"/>
              <a:t> </a:t>
            </a:r>
            <a:r>
              <a:rPr lang="en-US" altLang="zh-CN" dirty="0"/>
              <a:t>advantage)</a:t>
            </a:r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comparison?</a:t>
            </a:r>
            <a:r>
              <a:rPr lang="zh-CN" altLang="en-US" dirty="0"/>
              <a:t> </a:t>
            </a:r>
            <a:r>
              <a:rPr lang="en-US" altLang="zh-CN" dirty="0"/>
              <a:t>(identify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D)</a:t>
            </a:r>
            <a:endParaRPr lang="zh-CN" alt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causal?</a:t>
            </a:r>
            <a:r>
              <a:rPr lang="zh-CN" altLang="en-US" dirty="0"/>
              <a:t> </a:t>
            </a:r>
            <a:r>
              <a:rPr lang="en-US" altLang="zh-CN" dirty="0"/>
              <a:t>(identify</a:t>
            </a:r>
            <a:r>
              <a:rPr lang="zh-CN" altLang="en-US" dirty="0"/>
              <a:t> </a:t>
            </a:r>
            <a:r>
              <a:rPr lang="en-US" altLang="zh-CN" dirty="0"/>
              <a:t>omitted</a:t>
            </a:r>
            <a:r>
              <a:rPr lang="zh-CN" altLang="en-US" dirty="0"/>
              <a:t> </a:t>
            </a:r>
            <a:r>
              <a:rPr lang="en-US" altLang="zh-CN" dirty="0"/>
              <a:t>variables)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dirty="0"/>
              <a:t>Whether or not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en-US" dirty="0"/>
              <a:t> the incumbent party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a deterministic function of their vote share in the prior election. </a:t>
            </a:r>
          </a:p>
          <a:p>
            <a:pPr marL="0" indent="0">
              <a:buNone/>
            </a:pP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variable: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50.1% leads to winning, 49.9% leads to losing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pervious</a:t>
            </a:r>
            <a:r>
              <a:rPr lang="zh-CN" altLang="en-US" dirty="0"/>
              <a:t> </a:t>
            </a:r>
            <a:r>
              <a:rPr lang="en-US" altLang="zh-CN" dirty="0"/>
              <a:t>election</a:t>
            </a:r>
            <a:endParaRPr lang="zh-CN" altLang="en-US" dirty="0"/>
          </a:p>
          <a:p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cutoff</a:t>
            </a:r>
            <a:r>
              <a:rPr lang="zh-CN" altLang="en-US" dirty="0"/>
              <a:t> </a:t>
            </a:r>
            <a:r>
              <a:rPr lang="en-US" altLang="zh-CN" dirty="0"/>
              <a:t>value?</a:t>
            </a:r>
            <a:endParaRPr lang="zh-CN" alt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comparison?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reasonable?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1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9086850" cy="68289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0" y="-323850"/>
            <a:ext cx="8915400" cy="188594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Actual</a:t>
            </a:r>
            <a:r>
              <a:rPr lang="zh-CN" altLang="en-US" sz="2800" dirty="0"/>
              <a:t> </a:t>
            </a:r>
            <a:r>
              <a:rPr lang="en-US" altLang="zh-CN" sz="2800" dirty="0"/>
              <a:t>Research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David</a:t>
            </a:r>
            <a:r>
              <a:rPr lang="zh-CN" altLang="en-US" sz="2800" dirty="0"/>
              <a:t> </a:t>
            </a:r>
            <a:r>
              <a:rPr lang="en-US" altLang="zh-CN" sz="2800" dirty="0"/>
              <a:t>Lee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96200" y="2019300"/>
            <a:ext cx="45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graph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shows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that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party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incumbent,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much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likely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next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election.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questions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because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incumbency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advantage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or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because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party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fact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capable?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2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650" y="250825"/>
            <a:ext cx="32385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Results</a:t>
            </a:r>
            <a:r>
              <a:rPr lang="zh-CN" altLang="en-US" sz="2800" dirty="0"/>
              <a:t> </a:t>
            </a:r>
            <a:r>
              <a:rPr lang="en-US" altLang="zh-CN" sz="2800" dirty="0"/>
              <a:t>(note: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fuzzy</a:t>
            </a:r>
            <a:r>
              <a:rPr lang="zh-CN" altLang="en-US" sz="2800" dirty="0"/>
              <a:t> </a:t>
            </a:r>
            <a:r>
              <a:rPr lang="en-US" altLang="zh-CN" sz="2800" dirty="0"/>
              <a:t>RD)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84" y="1"/>
            <a:ext cx="8544319" cy="6929504"/>
          </a:xfrm>
        </p:spPr>
      </p:pic>
      <p:sp>
        <p:nvSpPr>
          <p:cNvPr id="5" name="TextBox 4"/>
          <p:cNvSpPr txBox="1"/>
          <p:nvPr/>
        </p:nvSpPr>
        <p:spPr>
          <a:xfrm>
            <a:off x="7772400" y="1524000"/>
            <a:ext cx="43051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Compare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cases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when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Democratic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Party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barely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lost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vs.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barely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previous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election.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Their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probability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wining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next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election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very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different.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attribute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difference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incumbency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advantage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It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causal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because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parties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that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barely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and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those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barely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lost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are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like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“apple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apple”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Understand what RD is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why we need RD,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identification assumption of RD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Understand two types of RD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Be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able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recognize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running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variable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cutoff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value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DID (recap)</a:t>
            </a:r>
          </a:p>
          <a:p>
            <a:endParaRPr lang="en-US" dirty="0"/>
          </a:p>
          <a:p>
            <a:r>
              <a:rPr lang="en-US" dirty="0"/>
              <a:t>Intro to Regression Discontinuity (RD)</a:t>
            </a:r>
          </a:p>
          <a:p>
            <a:pPr lvl="1"/>
            <a:r>
              <a:rPr lang="en-US" dirty="0"/>
              <a:t>What is RD?</a:t>
            </a:r>
          </a:p>
          <a:p>
            <a:pPr lvl="1"/>
            <a:r>
              <a:rPr lang="en-US" dirty="0"/>
              <a:t>RD’s identifying variation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xample of Sharp RD</a:t>
            </a:r>
          </a:p>
        </p:txBody>
      </p:sp>
    </p:spTree>
    <p:extLst>
      <p:ext uri="{BB962C8B-B14F-4D97-AF65-F5344CB8AC3E}">
        <p14:creationId xmlns:p14="http://schemas.microsoft.com/office/powerpoint/2010/main" val="6731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Problems with 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969294"/>
            <a:ext cx="863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8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Why don’t we just randomly assign people to control and treatment group?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are the advantages of running a randomized control trial?</a:t>
            </a:r>
          </a:p>
          <a:p>
            <a:endParaRPr lang="en-US" dirty="0"/>
          </a:p>
          <a:p>
            <a:r>
              <a:rPr lang="en-US" dirty="0"/>
              <a:t>What are possible drawbacks of running a RCT?</a:t>
            </a:r>
          </a:p>
        </p:txBody>
      </p:sp>
    </p:spTree>
    <p:extLst>
      <p:ext uri="{BB962C8B-B14F-4D97-AF65-F5344CB8AC3E}">
        <p14:creationId xmlns:p14="http://schemas.microsoft.com/office/powerpoint/2010/main" val="131370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Differences-in-differences is an improved version of the before/after estimator </a:t>
            </a:r>
          </a:p>
          <a:p>
            <a:r>
              <a:rPr lang="en-US" dirty="0"/>
              <a:t>The DID design does a before and after comparison but uses a control group. In his study, Card compares unemployment changes in Miami to unemployment changes in Atlanta, Los Angeles, Houston and Tampa </a:t>
            </a:r>
          </a:p>
          <a:p>
            <a:r>
              <a:rPr lang="en-US" dirty="0"/>
              <a:t>The DID gets its name because it is the difference of two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identification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OLS and IV, we have an explicit test for DID’s identification assumption. </a:t>
            </a:r>
          </a:p>
          <a:p>
            <a:r>
              <a:rPr lang="en-US" dirty="0"/>
              <a:t>What is the assumption?</a:t>
            </a:r>
          </a:p>
          <a:p>
            <a:pPr lvl="1"/>
            <a:r>
              <a:rPr lang="en-US" dirty="0"/>
              <a:t>Common trend</a:t>
            </a:r>
            <a:r>
              <a:rPr lang="en-US" altLang="zh-CN" dirty="0"/>
              <a:t>s</a:t>
            </a:r>
            <a:r>
              <a:rPr lang="en-US" dirty="0"/>
              <a:t>: we assume that Miami would have followed Houston’s unemployment between 1979 and 1981 if it wasn’t for the immigrants </a:t>
            </a:r>
          </a:p>
          <a:p>
            <a:r>
              <a:rPr lang="en-US" dirty="0"/>
              <a:t>How do we explicitly test it?</a:t>
            </a:r>
          </a:p>
          <a:p>
            <a:pPr lvl="1"/>
            <a:r>
              <a:rPr lang="en-US" dirty="0"/>
              <a:t>We should see Houston and Miami move together until 1980 and then diverge-show pre-trends graph. (pre-trends mean pre-treatment trends)</a:t>
            </a:r>
          </a:p>
          <a:p>
            <a:pPr lvl="1"/>
            <a:r>
              <a:rPr lang="en-US" dirty="0"/>
              <a:t>Note that Miami and Houston have very different unemployment rates the entire time and that’s fine as long as they are parallel</a:t>
            </a:r>
          </a:p>
        </p:txBody>
      </p:sp>
    </p:spTree>
    <p:extLst>
      <p:ext uri="{BB962C8B-B14F-4D97-AF65-F5344CB8AC3E}">
        <p14:creationId xmlns:p14="http://schemas.microsoft.com/office/powerpoint/2010/main" val="14727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/>
              <a:t>common trend</a:t>
            </a:r>
            <a:r>
              <a:rPr lang="en-US" altLang="zh-CN"/>
              <a:t>s</a:t>
            </a:r>
            <a:r>
              <a:rPr lang="en-US"/>
              <a:t> </a:t>
            </a:r>
            <a:r>
              <a:rPr lang="en-US" dirty="0"/>
              <a:t>assumption using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" y="1917065"/>
            <a:ext cx="5182345" cy="4622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797368"/>
            <a:ext cx="5227319" cy="4232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6440" y="144780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Good common trend</a:t>
            </a:r>
            <a:r>
              <a:rPr lang="en-US" altLang="zh-CN" sz="2400" dirty="0"/>
              <a:t>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50876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 common trend</a:t>
            </a:r>
            <a:r>
              <a:rPr lang="en-US" altLang="zh-CN" sz="2400" dirty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12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</a:t>
            </a:r>
            <a:r>
              <a:rPr lang="en-US" dirty="0"/>
              <a:t>common trend</a:t>
            </a:r>
            <a:r>
              <a:rPr lang="en-US" altLang="zh-CN" dirty="0"/>
              <a:t>s</a:t>
            </a:r>
            <a:r>
              <a:rPr lang="en-US" dirty="0"/>
              <a:t> test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trend</a:t>
            </a:r>
            <a:r>
              <a:rPr lang="en-US" altLang="zh-CN" dirty="0"/>
              <a:t>s</a:t>
            </a:r>
            <a:r>
              <a:rPr lang="en-US" dirty="0"/>
              <a:t> assumption is about what would have happened in Miami if there were no treatment (immigrants)</a:t>
            </a:r>
          </a:p>
          <a:p>
            <a:r>
              <a:rPr lang="en-US" dirty="0"/>
              <a:t>But the test is about the trend in pre-treatment years. Why does that work?</a:t>
            </a:r>
          </a:p>
          <a:p>
            <a:r>
              <a:rPr lang="en-US" dirty="0"/>
              <a:t>Note this is again, an indirect test. The idea is if both states in pre-treatment years have followed parallel trends, it is very likely in the treatment years they would have followed parallel trends</a:t>
            </a:r>
          </a:p>
          <a:p>
            <a:r>
              <a:rPr lang="en-US" dirty="0"/>
              <a:t>Bottom line: if you fail common trend</a:t>
            </a:r>
            <a:r>
              <a:rPr lang="en-US" altLang="zh-CN" dirty="0"/>
              <a:t>s</a:t>
            </a:r>
            <a:r>
              <a:rPr lang="en-US" dirty="0"/>
              <a:t> test-invalid research design-don’t use DID</a:t>
            </a:r>
          </a:p>
        </p:txBody>
      </p:sp>
    </p:spTree>
    <p:extLst>
      <p:ext uri="{BB962C8B-B14F-4D97-AF65-F5344CB8AC3E}">
        <p14:creationId xmlns:p14="http://schemas.microsoft.com/office/powerpoint/2010/main" val="3699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1706</Words>
  <Application>Microsoft Macintosh PowerPoint</Application>
  <PresentationFormat>Widescreen</PresentationFormat>
  <Paragraphs>156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Office Theme</vt:lpstr>
      <vt:lpstr>Lecture 16</vt:lpstr>
      <vt:lpstr>Announcements</vt:lpstr>
      <vt:lpstr>Outline</vt:lpstr>
      <vt:lpstr>Recall: Problems with OLS</vt:lpstr>
      <vt:lpstr>Recall: Why don’t we just randomly assign people to control and treatment group?</vt:lpstr>
      <vt:lpstr>Basic idea of DID</vt:lpstr>
      <vt:lpstr>Test the identification assumption</vt:lpstr>
      <vt:lpstr>Test common trends assumption using graph</vt:lpstr>
      <vt:lpstr>Why does common trends test work?</vt:lpstr>
      <vt:lpstr>Why DID might fail</vt:lpstr>
      <vt:lpstr>Why DID might fail</vt:lpstr>
      <vt:lpstr>Review for quizzes</vt:lpstr>
      <vt:lpstr>Intro to Regression Discontinuity  </vt:lpstr>
      <vt:lpstr>Example</vt:lpstr>
      <vt:lpstr>What is regression discontinuity design?</vt:lpstr>
      <vt:lpstr>RD terminology</vt:lpstr>
      <vt:lpstr>RD identification assumption</vt:lpstr>
      <vt:lpstr>Sharp vs. fuzzy RD</vt:lpstr>
      <vt:lpstr>Example: Austrian unemployment benefit- Lalive 2008 </vt:lpstr>
      <vt:lpstr>Sharp RD</vt:lpstr>
      <vt:lpstr>Sharp RD -“first stage”</vt:lpstr>
      <vt:lpstr>Sharp RD-”reduced form”</vt:lpstr>
      <vt:lpstr>Sharp RD-”reduced form”</vt:lpstr>
      <vt:lpstr>Exercise</vt:lpstr>
      <vt:lpstr>Actual Research by David Lee</vt:lpstr>
      <vt:lpstr>Results (note: this is a fuzzy RD)</vt:lpstr>
      <vt:lpstr>Review for quizzes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1</dc:creator>
  <cp:lastModifiedBy>Khan, Salman Ahmad</cp:lastModifiedBy>
  <cp:revision>150</cp:revision>
  <cp:lastPrinted>2020-04-06T20:36:18Z</cp:lastPrinted>
  <dcterms:created xsi:type="dcterms:W3CDTF">2016-09-19T15:58:40Z</dcterms:created>
  <dcterms:modified xsi:type="dcterms:W3CDTF">2020-04-12T23:40:15Z</dcterms:modified>
</cp:coreProperties>
</file>