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312" r:id="rId3"/>
    <p:sldId id="313" r:id="rId4"/>
    <p:sldId id="317" r:id="rId5"/>
    <p:sldId id="318" r:id="rId6"/>
    <p:sldId id="319" r:id="rId7"/>
    <p:sldId id="320" r:id="rId8"/>
    <p:sldId id="321" r:id="rId9"/>
    <p:sldId id="322" r:id="rId10"/>
    <p:sldId id="324" r:id="rId11"/>
    <p:sldId id="325" r:id="rId12"/>
    <p:sldId id="326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FDCBA7-BECF-4A38-B6D6-1D2A6DF5B45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E9DFF6-CE08-44EA-A14C-89C913B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3CF16EB-9E6B-433D-A074-59144FF33807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A2314CB-C377-4EEF-B792-833F8C32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A732-9533-402A-B375-BE4D976EDCEB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66B-C8FC-4BF0-9452-34DCF5F036DD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D04E-25C3-4086-AACB-D4EE2275FAA4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2E66-B7D4-48A6-80C1-CD30C9735471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785-64BB-42AD-B731-27A24E79DC04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1611-0812-4565-9496-CBCBAA45186F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B9-D417-41BA-80FA-A4261237A173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E4DE-740E-43C9-AD6B-A053D7601CB3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E58B-87D8-437F-9FFB-AFD8BD9E1C76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EAA1-CEFA-4223-96B5-A88789A3DAC5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9C-F187-478D-A5E9-B84C2A02AF8E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C948-E6BF-43DD-8130-2015A8BF2347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204 –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Lecture # 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The Role of Compilers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2438401" y="990601"/>
            <a:ext cx="8156575" cy="52403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/>
              <a:t>Register Allocation: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How many registers are sufficient?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Allocation uses </a:t>
            </a:r>
            <a:r>
              <a:rPr lang="en-US" sz="2400" b="1" i="1" dirty="0"/>
              <a:t>graph coloring techniques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	Works well only when the number of 				registers is greater than 16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Optimized code gives better and accurate analysis of frequency of occurrence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How can the Architect help the Compiler Writer?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/>
              <a:t>		Make the frequent case fast and make the rare 	case correct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Instruction set properties that make it easier for a compiler to generate efficient and correct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315D3-291D-4BE6-8AD1-59A5C00B76D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B9C23-AEC3-4971-9448-EC64469B604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-90488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The Role of Compilers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1" y="1066801"/>
            <a:ext cx="8080375" cy="5164137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400" b="1" dirty="0"/>
              <a:t>Some desired Instruction Set properties that help the compiler writer:</a:t>
            </a:r>
            <a:endParaRPr lang="en-US" sz="2400" b="1" i="1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i="1" dirty="0"/>
              <a:t>Provide Regularity</a:t>
            </a:r>
            <a:endParaRPr lang="en-US" sz="24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/>
              <a:t>		Primary components of an instruction set should 	be </a:t>
            </a:r>
            <a:r>
              <a:rPr lang="en-US" sz="2400" b="1" i="1" dirty="0"/>
              <a:t>orthogonal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/>
              <a:t>		    	</a:t>
            </a:r>
            <a:r>
              <a:rPr lang="en-US" sz="2400" b="1" dirty="0">
                <a:latin typeface="Comic Sans MS" pitchFamily="66" charset="0"/>
              </a:rPr>
              <a:t>Helps simplify code generation</a:t>
            </a:r>
          </a:p>
          <a:p>
            <a:pPr marL="990600" lvl="1" indent="-533400">
              <a:lnSpc>
                <a:spcPct val="80000"/>
              </a:lnSpc>
              <a:buNone/>
            </a:pPr>
            <a:endParaRPr lang="en-US" sz="6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2200" b="1" i="1" dirty="0"/>
              <a:t>2. 	</a:t>
            </a:r>
            <a:r>
              <a:rPr lang="en-US" sz="2400" b="1" i="1" dirty="0"/>
              <a:t>Provide primitives, not solutions</a:t>
            </a:r>
            <a:endParaRPr lang="en-US" sz="24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Special features that “match” a particular 	semantics are rarely used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sz="6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2200" b="1" i="1" dirty="0"/>
              <a:t>3.	</a:t>
            </a:r>
            <a:r>
              <a:rPr lang="en-US" sz="2400" b="1" i="1" dirty="0"/>
              <a:t>Simplify tradeoffs among alternatives</a:t>
            </a:r>
            <a:endParaRPr lang="en-US" sz="24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/>
              <a:t>		Cache and pipelining have made the problem 	more complex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sz="6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2200" b="1" i="1" dirty="0"/>
              <a:t>4.	</a:t>
            </a:r>
            <a:r>
              <a:rPr lang="en-US" sz="2400" b="1" i="1" dirty="0"/>
              <a:t>Provide instructions that bind the quantities known at compile time as constants</a:t>
            </a:r>
          </a:p>
          <a:p>
            <a:pPr marL="609600" indent="-609600">
              <a:lnSpc>
                <a:spcPct val="8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084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36A42-64CC-4698-B7EE-C6044B2EC16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The Role of Compilers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2226" y="1447801"/>
            <a:ext cx="7953375" cy="45704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Compiler Support (or Lack of) for Multimedia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SIMD instructions are rarely used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SIMD instructions tend to be solutions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These are not primitive operations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Vector architecture have vector registers and their own compilers to support SIMD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Gather/Scatter</a:t>
            </a:r>
            <a:r>
              <a:rPr lang="en-US" sz="2400" b="1" dirty="0"/>
              <a:t> operations add to the overhead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SIMD instructions may be found in hand-coded libraries rather than in compiled code</a:t>
            </a:r>
          </a:p>
        </p:txBody>
      </p:sp>
    </p:spTree>
    <p:extLst>
      <p:ext uri="{BB962C8B-B14F-4D97-AF65-F5344CB8AC3E}">
        <p14:creationId xmlns:p14="http://schemas.microsoft.com/office/powerpoint/2010/main" val="47333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Dependability is defined as the quality of being able to be counted on or relied upon</a:t>
            </a:r>
            <a:r>
              <a:rPr lang="en-US" dirty="0" smtClean="0"/>
              <a:t>.</a:t>
            </a:r>
          </a:p>
          <a:p>
            <a:r>
              <a:rPr lang="en-US" i="1" dirty="0"/>
              <a:t>S</a:t>
            </a:r>
            <a:r>
              <a:rPr lang="en-US" i="1" dirty="0" smtClean="0"/>
              <a:t>ervice </a:t>
            </a:r>
            <a:r>
              <a:rPr lang="en-US" i="1" dirty="0"/>
              <a:t>level agreements </a:t>
            </a:r>
            <a:r>
              <a:rPr lang="en-US" dirty="0"/>
              <a:t>(SLAs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i="1" dirty="0" smtClean="0"/>
              <a:t>Service </a:t>
            </a:r>
            <a:r>
              <a:rPr lang="en-US" i="1" dirty="0"/>
              <a:t>level objectives </a:t>
            </a:r>
            <a:r>
              <a:rPr lang="en-US" dirty="0"/>
              <a:t>(SLOs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Time to Failure (MTTF)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time to failure (MTTF) is the length of time a device or other product is expected to last in operation. </a:t>
            </a:r>
            <a:endParaRPr lang="en-US" dirty="0" smtClean="0"/>
          </a:p>
          <a:p>
            <a:r>
              <a:rPr lang="en-US" dirty="0" smtClean="0"/>
              <a:t>MTTF </a:t>
            </a:r>
            <a:r>
              <a:rPr lang="en-US" dirty="0"/>
              <a:t>is one of many ways to evaluate the reliability of pieces of hardware or other technology</a:t>
            </a:r>
            <a:r>
              <a:rPr lang="en-US" dirty="0" smtClean="0"/>
              <a:t>.</a:t>
            </a:r>
          </a:p>
          <a:p>
            <a:r>
              <a:rPr lang="en-US" i="1" dirty="0"/>
              <a:t>Mean time between failures </a:t>
            </a:r>
            <a:r>
              <a:rPr lang="en-US" dirty="0"/>
              <a:t>(MTBF) is simply the sum </a:t>
            </a:r>
            <a:r>
              <a:rPr lang="en-US" dirty="0" smtClean="0"/>
              <a:t>of (MTTF </a:t>
            </a:r>
            <a:r>
              <a:rPr lang="en-US" dirty="0"/>
              <a:t>+ </a:t>
            </a:r>
            <a:r>
              <a:rPr lang="en-US" dirty="0" smtClean="0"/>
              <a:t>MTTR)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CA 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AB688-EB23-4E41-AC19-AE76E3C6C8DB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772400" cy="776288"/>
          </a:xfrm>
          <a:noFill/>
        </p:spPr>
        <p:txBody>
          <a:bodyPr/>
          <a:lstStyle/>
          <a:p>
            <a:r>
              <a:rPr lang="en-US" sz="3200" b="1"/>
              <a:t>Fallacies and Pitfalls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1353800" cy="5334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Commonly held misbeliefs or misconceptions that one should avoid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Fallacies refer to </a:t>
            </a:r>
            <a:r>
              <a:rPr lang="en-US" sz="2400" b="1" i="1" dirty="0"/>
              <a:t>misbeliefs</a:t>
            </a:r>
            <a:r>
              <a:rPr lang="en-US" sz="2400" b="1" dirty="0"/>
              <a:t> or </a:t>
            </a:r>
            <a:r>
              <a:rPr lang="en-US" sz="2400" b="1" i="1" dirty="0"/>
              <a:t>misconceptions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Counter examples are given to clarify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Pitfalls refer to </a:t>
            </a:r>
            <a:r>
              <a:rPr lang="en-US" sz="2400" b="1" i="1" dirty="0"/>
              <a:t>easily made mistakes</a:t>
            </a:r>
            <a:r>
              <a:rPr lang="en-US" sz="2400" b="1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Generalizations of principles that are true in a </a:t>
            </a:r>
            <a:r>
              <a:rPr lang="en-US" sz="2400" b="1" dirty="0" smtClean="0"/>
              <a:t>limited </a:t>
            </a:r>
            <a:r>
              <a:rPr lang="en-US" sz="2400" b="1" dirty="0"/>
              <a:t>context </a:t>
            </a:r>
            <a:r>
              <a:rPr lang="en-US" sz="2400" b="1" dirty="0" smtClean="0"/>
              <a:t>only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/>
              <a:t>Pitfall	All </a:t>
            </a:r>
            <a:r>
              <a:rPr lang="en-US" sz="2400" b="1" dirty="0"/>
              <a:t>exponential laws must come to an end.</a:t>
            </a:r>
            <a:endParaRPr lang="en-US" sz="2400" b="1" dirty="0" smtClean="0"/>
          </a:p>
          <a:p>
            <a:pPr marL="2628900" lvl="5" indent="-457200">
              <a:lnSpc>
                <a:spcPct val="80000"/>
              </a:lnSpc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Power Density will Constant as transistor got smaller. </a:t>
            </a:r>
          </a:p>
          <a:p>
            <a:pPr marL="2628900" lvl="5" indent="-457200">
              <a:lnSpc>
                <a:spcPct val="80000"/>
              </a:lnSpc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Current and voltage reduced to half as linear region of transistor reduce by factor 2. </a:t>
            </a:r>
          </a:p>
          <a:p>
            <a:pPr marL="2628900" lvl="5" indent="-457200">
              <a:lnSpc>
                <a:spcPct val="80000"/>
              </a:lnSpc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Power will be reduced by factor of 4. As P=I x V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/>
              <a:t>Fallacy</a:t>
            </a:r>
            <a:r>
              <a:rPr lang="en-US" sz="2400" b="1" dirty="0"/>
              <a:t>	</a:t>
            </a:r>
            <a:r>
              <a:rPr lang="en-US" sz="2400" b="1" i="1" dirty="0"/>
              <a:t>Multiprocessors are a silver bullet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Switch to multicore processors was because there was no other option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ILP wall and power wall were the main reasons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Exploitation of this parallelism to gain performance is the programmer’s burden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They must make their programs more parallel</a:t>
            </a:r>
          </a:p>
        </p:txBody>
      </p:sp>
    </p:spTree>
    <p:extLst>
      <p:ext uri="{BB962C8B-B14F-4D97-AF65-F5344CB8AC3E}">
        <p14:creationId xmlns:p14="http://schemas.microsoft.com/office/powerpoint/2010/main" val="227254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CA 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58916-58B2-4E9B-B574-0FD09CE04C9E}" type="slidenum">
              <a:rPr 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772400" cy="776288"/>
          </a:xfrm>
          <a:noFill/>
        </p:spPr>
        <p:txBody>
          <a:bodyPr/>
          <a:lstStyle/>
          <a:p>
            <a:r>
              <a:rPr lang="en-US" sz="3200" b="1" dirty="0"/>
              <a:t>Fallacies and Pitfalls</a:t>
            </a:r>
          </a:p>
        </p:txBody>
      </p:sp>
      <p:sp>
        <p:nvSpPr>
          <p:cNvPr id="28678" name="Text Placeholder 7"/>
          <p:cNvSpPr>
            <a:spLocks noGrp="1"/>
          </p:cNvSpPr>
          <p:nvPr>
            <p:ph type="body" idx="1"/>
          </p:nvPr>
        </p:nvSpPr>
        <p:spPr>
          <a:xfrm>
            <a:off x="2438400" y="990601"/>
            <a:ext cx="8229600" cy="5293757"/>
          </a:xfr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Pitfall	</a:t>
            </a:r>
            <a:r>
              <a:rPr lang="en-US" sz="2400" b="1" i="1" dirty="0"/>
              <a:t>Falling prey to Amdahl’s Law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Spending tremendous effort in optimizing some 	aspects of an architecture without measuring 	its usage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Pitfall	</a:t>
            </a:r>
            <a:r>
              <a:rPr lang="en-US" sz="2400" b="1" i="1" dirty="0"/>
              <a:t>A single point of failure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 fault-tolerant systems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Every component should be redundant so that 	no single component failure can bring down the 	whole system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Fallacy	</a:t>
            </a:r>
            <a:r>
              <a:rPr lang="en-US" sz="2400" b="1" i="1" dirty="0"/>
              <a:t>Benchmarks remain valid indefinitely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Usefulness of a benchmark depends 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Its ability to resist “benchmark engineering”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Targeted optimizations are attempted to show better results from a benchmark program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68064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Fallacies and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Fallacy 	</a:t>
            </a:r>
            <a:r>
              <a:rPr lang="en-US" dirty="0" smtClean="0"/>
              <a:t>	Hardware </a:t>
            </a:r>
            <a:r>
              <a:rPr lang="en-US" dirty="0"/>
              <a:t>enhancements that </a:t>
            </a:r>
            <a:r>
              <a:rPr lang="en-US" dirty="0" smtClean="0"/>
              <a:t>increases 				performance </a:t>
            </a:r>
            <a:r>
              <a:rPr lang="en-US" dirty="0"/>
              <a:t>also improve </a:t>
            </a:r>
            <a:r>
              <a:rPr lang="en-US" dirty="0" smtClean="0"/>
              <a:t>energy efficiency</a:t>
            </a:r>
            <a:r>
              <a:rPr lang="en-US" dirty="0"/>
              <a:t>, or </a:t>
            </a:r>
            <a:r>
              <a:rPr lang="en-US" dirty="0" smtClean="0"/>
              <a:t>			are </a:t>
            </a:r>
            <a:r>
              <a:rPr lang="en-US" dirty="0"/>
              <a:t>at worst energy neutral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Esmaeilzadeh</a:t>
            </a:r>
            <a:r>
              <a:rPr lang="en-US" dirty="0"/>
              <a:t> et al. (2011) measured SPEC2006 on just one core of a 2.67 </a:t>
            </a:r>
            <a:r>
              <a:rPr lang="en-US" dirty="0" smtClean="0"/>
              <a:t>GHz Intel </a:t>
            </a:r>
            <a:r>
              <a:rPr lang="en-US" dirty="0"/>
              <a:t>Core i7 using Turbo mode (Section 1.5). Performance increased by a </a:t>
            </a:r>
            <a:r>
              <a:rPr lang="en-US" dirty="0" smtClean="0"/>
              <a:t>factor of </a:t>
            </a:r>
            <a:r>
              <a:rPr lang="en-US" dirty="0"/>
              <a:t>1.07 when the clock rate increased to 2.94 GHz (or a factor of 1.10), but the </a:t>
            </a:r>
            <a:r>
              <a:rPr lang="en-US" dirty="0" smtClean="0"/>
              <a:t>i7 used </a:t>
            </a:r>
            <a:r>
              <a:rPr lang="en-US" dirty="0"/>
              <a:t>a factor of 1.37 more joules and a factor of 1.47 more watt hours!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Fallacies and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Fallacy 		</a:t>
            </a:r>
            <a:r>
              <a:rPr lang="en-US" b="1" dirty="0" smtClean="0"/>
              <a:t>The rated mean time to failure of disks is 				1,200,000 hours or almost 140 years, so disks 			practically never fail.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Fallacy	</a:t>
            </a:r>
            <a:r>
              <a:rPr lang="en-US" b="1" dirty="0" smtClean="0"/>
              <a:t>Peak </a:t>
            </a:r>
            <a:r>
              <a:rPr lang="en-US" b="1" dirty="0"/>
              <a:t>performance tracks observed </a:t>
            </a:r>
            <a:r>
              <a:rPr lang="en-US" b="1" dirty="0" smtClean="0"/>
              <a:t>performance.</a:t>
            </a:r>
          </a:p>
          <a:p>
            <a:pPr marL="0" indent="0">
              <a:buNone/>
            </a:pPr>
            <a:r>
              <a:rPr lang="en-US" dirty="0" smtClean="0"/>
              <a:t>			The only universally true definition of peak 				performance is “the performance level a 				computer is guaranteed not to exceed.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The Role of Compilers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2514601" y="914400"/>
            <a:ext cx="8080375" cy="53911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Goals of a compiler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Correctness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Speed of compiled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Fast compilation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Debugging support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Interoperability among languages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i="1" dirty="0"/>
          </a:p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Passes reduce complexity but enforces ordering of some transformations over others	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Phase ordering problem</a:t>
            </a:r>
            <a:r>
              <a:rPr lang="en-US" sz="2400" b="1" dirty="0"/>
              <a:t> is encountered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                  </a:t>
            </a:r>
            <a:r>
              <a:rPr lang="en-US" sz="2400" b="1" dirty="0">
                <a:latin typeface="Comic Sans MS" pitchFamily="66" charset="0"/>
              </a:rPr>
              <a:t>Global common sub-expression elimination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For optimized performance, register allocation is done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Classification of Optimizations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            ISA has a greater impact on optimizations</a:t>
            </a:r>
            <a:r>
              <a:rPr lang="en-US" sz="2200" b="1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91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3DA1B-5E08-4D7D-AA67-23E313976479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4013" y="-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Passes of compilers</a:t>
            </a:r>
          </a:p>
        </p:txBody>
      </p:sp>
      <p:pic>
        <p:nvPicPr>
          <p:cNvPr id="37894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1" y="838201"/>
            <a:ext cx="9051925" cy="5668963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6F580-2748-4CFB-B478-795E93DE7208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</TotalTime>
  <Words>243</Words>
  <Application>Microsoft Office PowerPoint</Application>
  <PresentationFormat>Widescreen</PresentationFormat>
  <Paragraphs>122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Comic Sans MS</vt:lpstr>
      <vt:lpstr>Wingdings</vt:lpstr>
      <vt:lpstr>Office Theme</vt:lpstr>
      <vt:lpstr>EE 204 – Computer Architecture</vt:lpstr>
      <vt:lpstr>Dependability</vt:lpstr>
      <vt:lpstr>Mean Time to Failure (MTTF)</vt:lpstr>
      <vt:lpstr>Fallacies and Pitfalls</vt:lpstr>
      <vt:lpstr>Fallacies and Pitfalls</vt:lpstr>
      <vt:lpstr>Fallacies and Pitfalls</vt:lpstr>
      <vt:lpstr>Fallacies and Pitfalls</vt:lpstr>
      <vt:lpstr>The Role of Compilers</vt:lpstr>
      <vt:lpstr>Passes of compilers</vt:lpstr>
      <vt:lpstr>The Role of Compilers</vt:lpstr>
      <vt:lpstr>The Role of Compilers</vt:lpstr>
      <vt:lpstr>The Role of Compilers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Abbas Shahid</cp:lastModifiedBy>
  <cp:revision>180</cp:revision>
  <dcterms:created xsi:type="dcterms:W3CDTF">2006-08-16T00:00:00Z</dcterms:created>
  <dcterms:modified xsi:type="dcterms:W3CDTF">2018-09-18T02:33:04Z</dcterms:modified>
</cp:coreProperties>
</file>