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2" r:id="rId3"/>
    <p:sldId id="270" r:id="rId4"/>
    <p:sldId id="273" r:id="rId5"/>
    <p:sldId id="279" r:id="rId6"/>
    <p:sldId id="280" r:id="rId7"/>
    <p:sldId id="271" r:id="rId8"/>
    <p:sldId id="281" r:id="rId9"/>
  </p:sldIdLst>
  <p:sldSz cx="10058400" cy="7772400"/>
  <p:notesSz cx="6858000" cy="9144000"/>
  <p:defaultTextStyle>
    <a:defPPr>
      <a:defRPr lang="en-US"/>
    </a:defPPr>
    <a:lvl1pPr marL="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EFFC2-72D9-4805-A845-4471F9596A8E}">
          <p14:sldIdLst>
            <p14:sldId id="269"/>
            <p14:sldId id="272"/>
            <p14:sldId id="270"/>
            <p14:sldId id="273"/>
            <p14:sldId id="279"/>
            <p14:sldId id="280"/>
            <p14:sldId id="271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8DB22-40BE-4F12-B0FD-002C0136659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17F0-97C5-4EED-8027-7B06B5361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9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F51E5-7B09-4BF9-A177-5771586869E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Ghulam Ishaq Khan Institute of Engineering Sciences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24A9-CDE3-4332-B7FC-464C8A6D0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624A9-CDE3-4332-B7FC-464C8A6D03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24940" y="3627120"/>
            <a:ext cx="7040880" cy="1813560"/>
          </a:xfrm>
        </p:spPr>
        <p:txBody>
          <a:bodyPr/>
          <a:lstStyle>
            <a:lvl1pPr marL="0" indent="0" algn="ctr">
              <a:buNone/>
              <a:defRPr sz="2900"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25" y="1642544"/>
            <a:ext cx="9923691" cy="17309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9225" y="1582950"/>
            <a:ext cx="9923691" cy="13665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9225" y="3373535"/>
            <a:ext cx="9923691" cy="12527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02920" y="1706721"/>
            <a:ext cx="9052560" cy="1666028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61"/>
            <a:ext cx="2212848" cy="6631728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11259"/>
            <a:ext cx="6118860" cy="663172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54964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1844" y="79056"/>
            <a:ext cx="9914709" cy="758449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1079501"/>
            <a:ext cx="8549640" cy="1543685"/>
          </a:xfrm>
        </p:spPr>
        <p:txBody>
          <a:bodyPr anchor="b" anchorCtr="0"/>
          <a:lstStyle>
            <a:lvl1pPr algn="l">
              <a:buNone/>
              <a:defRPr sz="45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887663"/>
            <a:ext cx="8549640" cy="1516697"/>
          </a:xfrm>
        </p:spPr>
        <p:txBody>
          <a:bodyPr anchor="t" anchorCtr="0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110" y="6995160"/>
            <a:ext cx="440055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76354" y="2693741"/>
            <a:ext cx="9914867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061" y="2653672"/>
            <a:ext cx="9915159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5137" y="2798064"/>
            <a:ext cx="9916083" cy="5181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27345" y="1640840"/>
            <a:ext cx="4123944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48300" y="1640840"/>
            <a:ext cx="4107180" cy="863600"/>
          </a:xfrm>
          <a:noFill/>
          <a:ln w="12700" cap="sq" cmpd="sng" algn="ctr">
            <a:noFill/>
            <a:prstDash val="solid"/>
          </a:ln>
        </p:spPr>
        <p:txBody>
          <a:bodyPr lIns="101882" anchor="b" anchorCtr="0">
            <a:no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0584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448300" y="2547620"/>
            <a:ext cx="4107180" cy="44043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09457"/>
            <a:ext cx="8549640" cy="1295400"/>
          </a:xfrm>
        </p:spPr>
        <p:txBody>
          <a:bodyPr anchor="b" anchorCtr="0"/>
          <a:lstStyle>
            <a:lvl1pPr algn="l">
              <a:buNone/>
              <a:defRPr sz="4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05840" y="1813560"/>
            <a:ext cx="2095500" cy="509524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68980" y="1813560"/>
            <a:ext cx="6286500" cy="50952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53957"/>
            <a:ext cx="8046720" cy="591926"/>
          </a:xfrm>
        </p:spPr>
        <p:txBody>
          <a:bodyPr anchor="ctr">
            <a:noAutofit/>
          </a:bodyPr>
          <a:lstStyle>
            <a:lvl1pPr algn="l">
              <a:buNone/>
              <a:defRPr sz="3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6171935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4274820" cy="518160"/>
          </a:xfrm>
        </p:spPr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34" y="7036613"/>
            <a:ext cx="502920" cy="5181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5138" y="5308029"/>
            <a:ext cx="9907524" cy="1036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359" y="5270538"/>
            <a:ext cx="9907303" cy="5181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5361" y="5409654"/>
            <a:ext cx="9907301" cy="5531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140" y="75566"/>
            <a:ext cx="9902060" cy="519239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70409" y="79056"/>
            <a:ext cx="9914709" cy="7585862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005840" y="1640840"/>
            <a:ext cx="8549640" cy="5181600"/>
          </a:xfrm>
          <a:prstGeom prst="rect">
            <a:avLst/>
          </a:prstGeom>
        </p:spPr>
        <p:txBody>
          <a:bodyPr lIns="101882" tIns="50941" rIns="101882" bIns="5094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89420" y="7016750"/>
            <a:ext cx="2724150" cy="53975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algn="r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05840" y="6995160"/>
            <a:ext cx="4358640" cy="518160"/>
          </a:xfrm>
          <a:prstGeom prst="rect">
            <a:avLst/>
          </a:prstGeom>
        </p:spPr>
        <p:txBody>
          <a:bodyPr lIns="101882" tIns="50941" rIns="101882" bIns="50941" anchor="ctr" anchorCtr="0"/>
          <a:lstStyle>
            <a:lvl1pPr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r>
              <a:rPr kumimoji="0" lang="en-US" sz="1600" smtClean="0">
                <a:solidFill>
                  <a:schemeClr val="tx2"/>
                </a:solidFill>
              </a:rPr>
              <a:t>National University of Computer &amp; Emerging Sciences (FAST – NUCES)</a:t>
            </a:r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60934" y="7038340"/>
            <a:ext cx="502920" cy="5181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5647" indent="-305647" algn="l" rtl="0" eaLnBrk="1" latinLnBrk="0" hangingPunct="1">
        <a:spcBef>
          <a:spcPts val="646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11295" indent="-254706" algn="l" rtl="0" eaLnBrk="1" latinLnBrk="0" hangingPunct="1">
        <a:spcBef>
          <a:spcPts val="412"/>
        </a:spcBef>
        <a:buClr>
          <a:schemeClr val="accent2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6942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22589" indent="-254706" algn="l" rtl="0" eaLnBrk="1" latinLnBrk="0" hangingPunct="1">
        <a:spcBef>
          <a:spcPts val="412"/>
        </a:spcBef>
        <a:buClr>
          <a:schemeClr val="accent3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412"/>
        </a:spcBef>
        <a:buClr>
          <a:schemeClr val="accent3"/>
        </a:buClr>
        <a:buFontTx/>
        <a:buChar char="o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33884" indent="-254706" algn="l" rtl="0" eaLnBrk="1" latinLnBrk="0" hangingPunct="1">
        <a:spcBef>
          <a:spcPts val="412"/>
        </a:spcBef>
        <a:buClr>
          <a:schemeClr val="accent3"/>
        </a:buClr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54706" algn="l" rtl="0" eaLnBrk="1" latinLnBrk="0" hangingPunct="1">
        <a:spcBef>
          <a:spcPts val="412"/>
        </a:spcBef>
        <a:buClr>
          <a:schemeClr val="accent2"/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54706" algn="l" rtl="0" eaLnBrk="1" latinLnBrk="0" hangingPunct="1">
        <a:spcBef>
          <a:spcPts val="412"/>
        </a:spcBef>
        <a:buClr>
          <a:schemeClr val="accent1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54706" algn="l" rtl="0" eaLnBrk="1" latinLnBrk="0" hangingPunct="1">
        <a:spcBef>
          <a:spcPts val="412"/>
        </a:spcBef>
        <a:buClr>
          <a:schemeClr val="accent2">
            <a:tint val="60000"/>
          </a:schemeClr>
        </a:buClr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EE-204  Computer Architecture</a:t>
            </a:r>
          </a:p>
          <a:p>
            <a:r>
              <a:rPr lang="en-US" b="1" smtClean="0"/>
              <a:t>Fall </a:t>
            </a:r>
            <a:r>
              <a:rPr lang="en-US" b="1" dirty="0" smtClean="0"/>
              <a:t>2018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1</a:t>
            </a:r>
            <a:br>
              <a:rPr lang="en-US" b="1" dirty="0" smtClean="0"/>
            </a:b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38600" y="2819400"/>
            <a:ext cx="18473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45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4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549640" cy="920856"/>
          </a:xfrm>
        </p:spPr>
        <p:txBody>
          <a:bodyPr>
            <a:normAutofit/>
          </a:bodyPr>
          <a:lstStyle/>
          <a:p>
            <a:pPr algn="ctr"/>
            <a:r>
              <a:rPr lang="en-US" sz="3200" b="1" spc="13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Instructor Information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7010400"/>
            <a:ext cx="8001000" cy="518160"/>
          </a:xfrm>
        </p:spPr>
        <p:txBody>
          <a:bodyPr/>
          <a:lstStyle/>
          <a:p>
            <a:pPr algn="ctr"/>
            <a:r>
              <a:rPr lang="en-US" b="1" dirty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2</a:t>
            </a:fld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spc="40" dirty="0">
                <a:latin typeface="Arial" pitchFamily="34" charset="0"/>
                <a:cs typeface="Arial" pitchFamily="34" charset="0"/>
              </a:rPr>
              <a:t>Instructor : </a:t>
            </a:r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Mr. Ahsan Shah</a:t>
            </a:r>
            <a:endParaRPr lang="en-US" sz="2400" spc="40" dirty="0">
              <a:latin typeface="Arial" pitchFamily="34" charset="0"/>
              <a:cs typeface="Arial" pitchFamily="34" charset="0"/>
            </a:endParaRPr>
          </a:p>
          <a:p>
            <a:r>
              <a:rPr lang="en-US" sz="2400" spc="40" dirty="0">
                <a:latin typeface="Arial" pitchFamily="34" charset="0"/>
                <a:cs typeface="Arial" pitchFamily="34" charset="0"/>
              </a:rPr>
              <a:t>Office: </a:t>
            </a:r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Room #04</a:t>
            </a:r>
            <a:endParaRPr lang="en-US" sz="2400" spc="40" dirty="0">
              <a:latin typeface="Arial" pitchFamily="34" charset="0"/>
              <a:cs typeface="Arial" pitchFamily="34" charset="0"/>
            </a:endParaRPr>
          </a:p>
          <a:p>
            <a:r>
              <a:rPr lang="en-US" sz="2400" spc="40" dirty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ahsan.shah@nu.edu.pk</a:t>
            </a:r>
          </a:p>
          <a:p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Office Hours:   Monday       10:00 – 12:00 </a:t>
            </a:r>
          </a:p>
          <a:p>
            <a:r>
              <a:rPr lang="en-US" sz="2400" spc="4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                       Friday	      10:00 – 12:00</a:t>
            </a:r>
          </a:p>
          <a:p>
            <a:r>
              <a:rPr lang="en-US" sz="2400" spc="40" dirty="0" smtClean="0">
                <a:latin typeface="Arial" pitchFamily="34" charset="0"/>
                <a:cs typeface="Arial" pitchFamily="34" charset="0"/>
              </a:rPr>
              <a:t>Classes :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Tuesday      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:00 </a:t>
            </a:r>
            <a:r>
              <a:rPr lang="en-US" sz="2400" spc="4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:50</a:t>
            </a:r>
            <a:endParaRPr lang="en-US" sz="2400" spc="4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spc="4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        Wednesday</a:t>
            </a:r>
            <a:r>
              <a:rPr lang="en-US" sz="2400" spc="4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13:00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13:50</a:t>
            </a:r>
            <a:endParaRPr lang="en-US" sz="2400" spc="4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         Thursday     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14:00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400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14:50</a:t>
            </a:r>
            <a:endParaRPr lang="en-US" sz="2400" spc="4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sz="1500" spc="40" dirty="0" smtClean="0">
              <a:latin typeface="Arial" pitchFamily="34" charset="0"/>
              <a:cs typeface="Arial" pitchFamily="34" charset="0"/>
            </a:endParaRPr>
          </a:p>
          <a:p>
            <a:endParaRPr lang="en-US" sz="2400" spc="4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8549640" cy="874426"/>
          </a:xfrm>
        </p:spPr>
        <p:txBody>
          <a:bodyPr>
            <a:normAutofit/>
          </a:bodyPr>
          <a:lstStyle/>
          <a:p>
            <a:pPr algn="ctr"/>
            <a:r>
              <a:rPr lang="en-US" sz="3200" b="1" spc="13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Course </a:t>
            </a:r>
            <a:r>
              <a:rPr lang="en-US" sz="3200" b="1" spc="13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Goals </a:t>
            </a:r>
            <a:endParaRPr lang="en-US" sz="3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8366760" cy="518160"/>
          </a:xfrm>
        </p:spPr>
        <p:txBody>
          <a:bodyPr/>
          <a:lstStyle/>
          <a:p>
            <a:pPr algn="ctr"/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40840"/>
            <a:ext cx="9067800" cy="5217160"/>
          </a:xfrm>
        </p:spPr>
        <p:txBody>
          <a:bodyPr>
            <a:noAutofit/>
          </a:bodyPr>
          <a:lstStyle/>
          <a:p>
            <a:r>
              <a:rPr lang="en-US" dirty="0"/>
              <a:t>Develop ideas and concepts to understand the architecture of modern microprocessors which includes </a:t>
            </a:r>
          </a:p>
          <a:p>
            <a:pPr lvl="1"/>
            <a:r>
              <a:rPr lang="en-US" dirty="0"/>
              <a:t>Instruction Set Principles </a:t>
            </a:r>
          </a:p>
          <a:p>
            <a:pPr lvl="1"/>
            <a:r>
              <a:rPr lang="en-US" dirty="0"/>
              <a:t>Instruction Level Parallelism</a:t>
            </a:r>
          </a:p>
          <a:p>
            <a:pPr lvl="1"/>
            <a:r>
              <a:rPr lang="en-US" dirty="0"/>
              <a:t>Memory hierarchy design and I/O</a:t>
            </a:r>
          </a:p>
          <a:p>
            <a:r>
              <a:rPr lang="en-US" dirty="0"/>
              <a:t>Understanding of analytical tools for assessing processor performance</a:t>
            </a:r>
          </a:p>
          <a:p>
            <a:r>
              <a:rPr lang="en-US" dirty="0"/>
              <a:t>In depth understanding of the mechanics how hardware and software execute the programs </a:t>
            </a:r>
          </a:p>
          <a:p>
            <a:r>
              <a:rPr lang="en-US" dirty="0"/>
              <a:t>Software and hardware contribution to the performance, reliability and energy efficiency of programs and systems</a:t>
            </a:r>
          </a:p>
          <a:p>
            <a:pPr marL="50794" algn="just">
              <a:lnSpc>
                <a:spcPts val="3263"/>
              </a:lnSpc>
              <a:spcAft>
                <a:spcPts val="9868"/>
              </a:spcAft>
            </a:pPr>
            <a:endParaRPr lang="en-US" sz="2400" spc="40" dirty="0" smtClean="0">
              <a:latin typeface="Arial" pitchFamily="34" charset="0"/>
              <a:cs typeface="Arial" pitchFamily="34" charset="0"/>
            </a:endParaRPr>
          </a:p>
          <a:p>
            <a:pPr marL="50794" algn="just">
              <a:lnSpc>
                <a:spcPts val="3263"/>
              </a:lnSpc>
              <a:spcAft>
                <a:spcPts val="9868"/>
              </a:spcAft>
            </a:pPr>
            <a:endParaRPr lang="en-US" sz="2400" spc="40" dirty="0" smtClean="0">
              <a:latin typeface="Arial" pitchFamily="34" charset="0"/>
              <a:cs typeface="Arial" pitchFamily="34" charset="0"/>
            </a:endParaRPr>
          </a:p>
          <a:p>
            <a:pPr marL="50794" algn="just">
              <a:lnSpc>
                <a:spcPts val="3263"/>
              </a:lnSpc>
              <a:spcAft>
                <a:spcPts val="9868"/>
              </a:spcAft>
            </a:pPr>
            <a:endParaRPr lang="en-US" sz="2400" spc="4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8549640" cy="920856"/>
          </a:xfrm>
        </p:spPr>
        <p:txBody>
          <a:bodyPr lIns="101882" tIns="50941" rIns="101882" bIns="101882" anchor="b" anchorCtr="0">
            <a:normAutofit/>
          </a:bodyPr>
          <a:lstStyle/>
          <a:p>
            <a:pPr algn="ctr"/>
            <a:r>
              <a:rPr lang="en-US" sz="3200" b="1" spc="13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8061960" cy="518160"/>
          </a:xfrm>
        </p:spPr>
        <p:txBody>
          <a:bodyPr/>
          <a:lstStyle/>
          <a:p>
            <a:pPr algn="ctr"/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4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40840"/>
            <a:ext cx="894588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Computer Architecture : A Quantitative Approach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John </a:t>
            </a:r>
            <a:r>
              <a:rPr lang="en-US" sz="2400" dirty="0"/>
              <a:t>L. Hennessy &amp; David A. Patterson </a:t>
            </a:r>
            <a:r>
              <a:rPr lang="en-US" sz="2400" dirty="0" smtClean="0"/>
              <a:t>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Edition</a:t>
            </a:r>
          </a:p>
          <a:p>
            <a:pPr>
              <a:lnSpc>
                <a:spcPct val="90000"/>
              </a:lnSpc>
            </a:pPr>
            <a:endParaRPr lang="en-US" sz="2400" spc="4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Computer </a:t>
            </a:r>
            <a:r>
              <a:rPr lang="en-US" dirty="0"/>
              <a:t>Organization &amp; Design : The Hardware/ Software Interface By </a:t>
            </a:r>
            <a:r>
              <a:rPr lang="en-US" dirty="0" smtClean="0"/>
              <a:t>Patterson </a:t>
            </a:r>
            <a:r>
              <a:rPr lang="en-US" dirty="0"/>
              <a:t>&amp; Hennessy</a:t>
            </a:r>
          </a:p>
          <a:p>
            <a:r>
              <a:rPr lang="en-US" dirty="0" smtClean="0"/>
              <a:t>Computer </a:t>
            </a:r>
            <a:r>
              <a:rPr lang="en-US" dirty="0"/>
              <a:t>Organization and Architecture, Designing </a:t>
            </a:r>
            <a:r>
              <a:rPr lang="en-US" dirty="0" smtClean="0"/>
              <a:t>for Performance </a:t>
            </a:r>
            <a:r>
              <a:rPr lang="en-US" dirty="0"/>
              <a:t>by </a:t>
            </a:r>
            <a:r>
              <a:rPr lang="en-US" dirty="0" smtClean="0"/>
              <a:t> William </a:t>
            </a:r>
            <a:r>
              <a:rPr lang="en-US" dirty="0"/>
              <a:t>Stallings, 9th Edition</a:t>
            </a:r>
          </a:p>
          <a:p>
            <a:r>
              <a:rPr lang="en-US" dirty="0" smtClean="0"/>
              <a:t>Computer </a:t>
            </a:r>
            <a:r>
              <a:rPr lang="en-US" dirty="0"/>
              <a:t>Architecture and Organization </a:t>
            </a:r>
            <a:r>
              <a:rPr lang="en-US" dirty="0" smtClean="0"/>
              <a:t>By John </a:t>
            </a:r>
            <a:r>
              <a:rPr lang="en-US" dirty="0"/>
              <a:t>P. Hayes</a:t>
            </a:r>
          </a:p>
          <a:p>
            <a:r>
              <a:rPr lang="en-US" dirty="0" smtClean="0"/>
              <a:t>Computer </a:t>
            </a:r>
            <a:r>
              <a:rPr lang="en-US" dirty="0"/>
              <a:t>Architecture By Morris Mano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8549640" cy="518160"/>
          </a:xfrm>
        </p:spPr>
        <p:txBody>
          <a:bodyPr/>
          <a:lstStyle/>
          <a:p>
            <a:pPr algn="ctr"/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5</a:t>
            </a:fld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5840" y="311256"/>
            <a:ext cx="8549640" cy="129540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13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Course Ethics</a:t>
            </a:r>
            <a:r>
              <a:rPr lang="en-US" sz="3200" b="1" spc="130" smtClean="0">
                <a:solidFill>
                  <a:srgbClr val="696464"/>
                </a:solidFill>
                <a:latin typeface="Times New Roman"/>
              </a:rPr>
              <a:t/>
            </a:r>
            <a:br>
              <a:rPr lang="en-US" sz="3200" b="1" spc="130" smtClean="0">
                <a:solidFill>
                  <a:srgbClr val="696464"/>
                </a:solidFill>
                <a:latin typeface="Times New Roman"/>
              </a:rPr>
            </a:br>
            <a:endParaRPr lang="en-US" sz="3200" b="1" spc="130" dirty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005840" y="1371600"/>
            <a:ext cx="8549640" cy="5450840"/>
          </a:xfrm>
          <a:prstGeom prst="rect">
            <a:avLst/>
          </a:prstGeom>
        </p:spPr>
        <p:txBody>
          <a:bodyPr vert="horz" lIns="101882" tIns="50941" rIns="101882" bIns="50941">
            <a:normAutofit lnSpcReduction="10000"/>
          </a:bodyPr>
          <a:lstStyle>
            <a:lvl1pPr marL="305647" indent="-305647" algn="l" rtl="0" eaLnBrk="1" latinLnBrk="0" hangingPunct="1">
              <a:spcBef>
                <a:spcPts val="646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1295" indent="-254706" algn="l" rtl="0" eaLnBrk="1" latinLnBrk="0" hangingPunct="1">
              <a:spcBef>
                <a:spcPts val="412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6942" indent="-254706" algn="l" rtl="0" eaLnBrk="1" latinLnBrk="0" hangingPunct="1">
              <a:spcBef>
                <a:spcPts val="412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2589" indent="-254706" algn="l" rtl="0" eaLnBrk="1" latinLnBrk="0" hangingPunct="1">
              <a:spcBef>
                <a:spcPts val="412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8237" indent="-254706" algn="l" rtl="0" eaLnBrk="1" latinLnBrk="0" hangingPunct="1">
              <a:spcBef>
                <a:spcPts val="412"/>
              </a:spcBef>
              <a:buClr>
                <a:schemeClr val="accent3"/>
              </a:buClr>
              <a:buFontTx/>
              <a:buChar char="o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3884" indent="-254706" algn="l" rtl="0" eaLnBrk="1" latinLnBrk="0" hangingPunct="1">
              <a:spcBef>
                <a:spcPts val="412"/>
              </a:spcBef>
              <a:buClr>
                <a:schemeClr val="accent3"/>
              </a:buClr>
              <a:buChar char="•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531" indent="-254706" algn="l" rtl="0" eaLnBrk="1" latinLnBrk="0" hangingPunct="1">
              <a:spcBef>
                <a:spcPts val="412"/>
              </a:spcBef>
              <a:buClr>
                <a:schemeClr val="accent2"/>
              </a:buClr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5179" indent="-254706" algn="l" rtl="0" eaLnBrk="1" latinLnBrk="0" hangingPunct="1">
              <a:spcBef>
                <a:spcPts val="412"/>
              </a:spcBef>
              <a:buClr>
                <a:schemeClr val="accent1">
                  <a:tint val="60000"/>
                </a:schemeClr>
              </a:buClr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50826" indent="-254706" algn="l" rtl="0" eaLnBrk="1" latinLnBrk="0" hangingPunct="1">
              <a:spcBef>
                <a:spcPts val="412"/>
              </a:spcBef>
              <a:buClr>
                <a:schemeClr val="accent2">
                  <a:tint val="60000"/>
                </a:schemeClr>
              </a:buClr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2"/>
              <a:buNone/>
            </a:pPr>
            <a:r>
              <a:rPr lang="en-US" sz="2400" b="1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Projects/Assignments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Deadlines are always final</a:t>
            </a: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 credit for late submissions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One student per assignment at maximum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Three students per project at maximum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Proposal Submission :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7th  Week 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Project Presentation : Last week</a:t>
            </a: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 2"/>
              <a:buNone/>
            </a:pPr>
            <a:r>
              <a:rPr lang="en-US" sz="2400" b="1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Quizzes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Announced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Unannounced</a:t>
            </a:r>
          </a:p>
          <a:p>
            <a:pPr marL="0" indent="0">
              <a:buFont typeface="Wingdings 2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 2"/>
              <a:buNone/>
            </a:pPr>
            <a:r>
              <a:rPr lang="en-US" sz="2400" b="1" spc="4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Honesty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All parties involved in any kind of cheating in any exam will get zero in that exam.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6995160"/>
            <a:ext cx="8442960" cy="518160"/>
          </a:xfrm>
        </p:spPr>
        <p:txBody>
          <a:bodyPr/>
          <a:lstStyle/>
          <a:p>
            <a:pPr algn="ctr"/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6</a:t>
            </a:fld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431800"/>
            <a:ext cx="10058400" cy="949960"/>
          </a:xfrm>
          <a:prstGeom prst="rect">
            <a:avLst/>
          </a:prstGeom>
        </p:spPr>
        <p:txBody>
          <a:bodyPr lIns="101882" tIns="50941" rIns="101882" bIns="101882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13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Tentative Grading</a:t>
            </a:r>
            <a:endParaRPr lang="en-US" sz="3200" b="1" spc="13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0898"/>
              </p:ext>
            </p:extLst>
          </p:nvPr>
        </p:nvGraphicFramePr>
        <p:xfrm>
          <a:off x="1905000" y="1981200"/>
          <a:ext cx="6705600" cy="3108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Assignment/</a:t>
                      </a:r>
                      <a:r>
                        <a:rPr lang="en-US" sz="2800" baseline="0" dirty="0" smtClean="0"/>
                        <a:t>Quizzes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Mid-Term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Mid-Term</a:t>
                      </a:r>
                      <a:r>
                        <a:rPr lang="en-US" sz="2800" baseline="0" dirty="0" smtClean="0"/>
                        <a:t>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Final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4964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spc="13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Course Outline ( tentative)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5840" y="7101840"/>
            <a:ext cx="7985760" cy="518160"/>
          </a:xfrm>
        </p:spPr>
        <p:txBody>
          <a:bodyPr/>
          <a:lstStyle/>
          <a:p>
            <a:pPr algn="ctr"/>
            <a:r>
              <a:rPr kumimoji="0" lang="en-US" smtClean="0"/>
              <a:t>National University of Computer &amp; Emerging Sciences (FAST – NUCES)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7</a:t>
            </a:fld>
            <a:endParaRPr kumimoji="0"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39448"/>
              </p:ext>
            </p:extLst>
          </p:nvPr>
        </p:nvGraphicFramePr>
        <p:xfrm>
          <a:off x="1066800" y="1066800"/>
          <a:ext cx="7924800" cy="6488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6531453"/>
                <a:gridCol w="1088547"/>
              </a:tblGrid>
              <a:tr h="3444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 to Computer Architecture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Classes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Metrics of a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Measuring and Reporting Performance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Amdahl Law, CPU Performance Equation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Chapter related fallacies and pitfalls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Principles of ISA, internal storage, Memory addressing, Addressing Modes, Control Flow instructions, role of Compilers, instruction set encoding, register allocation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MIPS architecture, Instruction usage, Chapter related fallacies and pitfalls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438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Pipelining Overview, basic concepts, limitations, Major hazards of pipelining, Internal forwarding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Control hazards, branch prediction schemes, static and dynamic branch prediction, implementation of simple MIPS pipeline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Exception in pipeline, precise exceptions, Floating-point pipeline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9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MIPS R4000 pipeline, superscalar and VLIW architecture, Chapter related fallacies and pitfalls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 level parallelism, data and name dependence, loop unrolling,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Dynamic Scheduling - Scoreboarding technique and Tomasulo's approach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Ch3 &amp; App.  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 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Basics of Caches, Caches miss, hits &amp; Organizations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Four memory hierarchy questions, Six basic cache optimizations, chapter related fallacies and pitfalls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Appendix 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Advanced cache optimizations, details of some advanced optimizations, Virtual memory, DRAM optimizations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47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Multithreading (SMT), Multiprocessors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Thread-level parallelism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Symmetric multiprocessors, UMA and NUMA architecture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To be Noted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National University of Computer &amp; Emerging Sciences (FAST – NUCES)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8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05840" y="1640840"/>
            <a:ext cx="882396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b="1" dirty="0"/>
              <a:t>Course pre-requisites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 smtClean="0"/>
              <a:t> Digital </a:t>
            </a:r>
            <a:r>
              <a:rPr lang="en-US" sz="3200" b="1" i="1" dirty="0"/>
              <a:t>logic design</a:t>
            </a:r>
          </a:p>
          <a:p>
            <a:pPr>
              <a:lnSpc>
                <a:spcPct val="80000"/>
              </a:lnSpc>
              <a:buNone/>
            </a:pPr>
            <a:r>
              <a:rPr lang="en-US" sz="3200" b="1" i="1" dirty="0" smtClean="0"/>
              <a:t> </a:t>
            </a:r>
            <a:r>
              <a:rPr lang="en-US" sz="3200" b="1" i="1" dirty="0"/>
              <a:t>Computer Organization and </a:t>
            </a:r>
            <a:r>
              <a:rPr lang="en-US" sz="3200" b="1" i="1" dirty="0" smtClean="0"/>
              <a:t>Assembly Language</a:t>
            </a:r>
            <a:endParaRPr lang="en-US" sz="3200" b="1" i="1" dirty="0"/>
          </a:p>
          <a:p>
            <a:pPr>
              <a:lnSpc>
                <a:spcPct val="80000"/>
              </a:lnSpc>
              <a:buNone/>
            </a:pPr>
            <a:r>
              <a:rPr lang="en-US" sz="3200" b="1" i="1" dirty="0" smtClean="0"/>
              <a:t> </a:t>
            </a:r>
            <a:r>
              <a:rPr lang="en-US" sz="3200" b="1" i="1" dirty="0"/>
              <a:t>Operating system basics</a:t>
            </a:r>
          </a:p>
          <a:p>
            <a:pPr>
              <a:lnSpc>
                <a:spcPct val="80000"/>
              </a:lnSpc>
              <a:buNone/>
            </a:pPr>
            <a:endParaRPr lang="en-US" sz="800" b="1" i="1" dirty="0"/>
          </a:p>
          <a:p>
            <a:pPr>
              <a:lnSpc>
                <a:spcPct val="80000"/>
              </a:lnSpc>
            </a:pPr>
            <a:r>
              <a:rPr lang="en-US" sz="3200" b="1" dirty="0"/>
              <a:t>Lectures shall be uploaded on Slate at the end of every week</a:t>
            </a:r>
          </a:p>
          <a:p>
            <a:pPr>
              <a:lnSpc>
                <a:spcPct val="80000"/>
              </a:lnSpc>
              <a:buNone/>
            </a:pPr>
            <a:endParaRPr lang="en-US" sz="800" b="1" dirty="0"/>
          </a:p>
          <a:p>
            <a:pPr>
              <a:lnSpc>
                <a:spcPct val="80000"/>
              </a:lnSpc>
            </a:pPr>
            <a:r>
              <a:rPr lang="en-US" sz="3200" b="1" dirty="0"/>
              <a:t>Attendance is mandatory (100</a:t>
            </a:r>
            <a:r>
              <a:rPr lang="en-US" sz="3200" b="1" dirty="0" smtClean="0"/>
              <a:t>%)</a:t>
            </a:r>
            <a:endParaRPr lang="en-US" sz="3200" b="1" dirty="0"/>
          </a:p>
          <a:p>
            <a:pPr>
              <a:lnSpc>
                <a:spcPct val="80000"/>
              </a:lnSpc>
            </a:pPr>
            <a:endParaRPr lang="en-US" sz="800" b="1" dirty="0"/>
          </a:p>
          <a:p>
            <a:pPr>
              <a:lnSpc>
                <a:spcPct val="80000"/>
              </a:lnSpc>
              <a:buNone/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602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451</TotalTime>
  <Words>608</Words>
  <Application>Microsoft Office PowerPoint</Application>
  <PresentationFormat>Custom</PresentationFormat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Lecture 1 Introduction</vt:lpstr>
      <vt:lpstr>Instructor Information</vt:lpstr>
      <vt:lpstr>Course Goals </vt:lpstr>
      <vt:lpstr>Books</vt:lpstr>
      <vt:lpstr>PowerPoint Presentation</vt:lpstr>
      <vt:lpstr>PowerPoint Presentation</vt:lpstr>
      <vt:lpstr>Course Outline ( tentative)</vt:lpstr>
      <vt:lpstr>To be Noted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DB_Lectures_2014.pptx</dc:title>
  <dc:creator>Fawad</dc:creator>
  <cp:lastModifiedBy>Ahsan</cp:lastModifiedBy>
  <cp:revision>88</cp:revision>
  <dcterms:modified xsi:type="dcterms:W3CDTF">2018-08-27T15:08:40Z</dcterms:modified>
</cp:coreProperties>
</file>