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69" r:id="rId2"/>
    <p:sldId id="28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2" r:id="rId14"/>
    <p:sldId id="283" r:id="rId15"/>
    <p:sldId id="284" r:id="rId16"/>
    <p:sldId id="285" r:id="rId17"/>
  </p:sldIdLst>
  <p:sldSz cx="10058400" cy="7772400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EFFC2-72D9-4805-A845-4471F9596A8E}">
          <p14:sldIdLst>
            <p14:sldId id="269"/>
            <p14:sldId id="28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8" y="6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DB22-40BE-4F12-B0FD-002C0136659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17F0-97C5-4EED-8027-7B06B536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51E5-7B09-4BF9-A177-5771586869E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24A9-CDE3-4332-B7FC-464C8A6D0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24940" y="3627120"/>
            <a:ext cx="7040880" cy="181356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25" y="1642544"/>
            <a:ext cx="9923691" cy="17309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9225" y="1582950"/>
            <a:ext cx="9923691" cy="13665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9225" y="3373535"/>
            <a:ext cx="9923691" cy="12527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2920" y="1706721"/>
            <a:ext cx="9052560" cy="166602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61"/>
            <a:ext cx="2212848" cy="663172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1259"/>
            <a:ext cx="6118860" cy="663172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54964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079501"/>
            <a:ext cx="8549640" cy="1543685"/>
          </a:xfrm>
        </p:spPr>
        <p:txBody>
          <a:bodyPr anchor="b" anchorCtr="0"/>
          <a:lstStyle>
            <a:lvl1pPr algn="l">
              <a:buNone/>
              <a:defRPr sz="45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887663"/>
            <a:ext cx="8549640" cy="1516697"/>
          </a:xfrm>
        </p:spPr>
        <p:txBody>
          <a:bodyPr anchor="t" anchorCtr="0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110" y="6995160"/>
            <a:ext cx="440055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76354" y="2693741"/>
            <a:ext cx="9914867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061" y="2653672"/>
            <a:ext cx="9915159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5137" y="2798064"/>
            <a:ext cx="9916083" cy="5181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27345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4830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0584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44830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 algn="l">
              <a:buNone/>
              <a:defRPr sz="4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05840" y="1813560"/>
            <a:ext cx="2095500" cy="509524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68980" y="1813560"/>
            <a:ext cx="6286500" cy="50952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53957"/>
            <a:ext cx="8046720" cy="591926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6171935"/>
            <a:ext cx="8046720" cy="77724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427482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5138" y="5308029"/>
            <a:ext cx="9907524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359" y="5270538"/>
            <a:ext cx="9907303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5361" y="5409654"/>
            <a:ext cx="9907301" cy="5531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140" y="75566"/>
            <a:ext cx="9902060" cy="519239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05840" y="311256"/>
            <a:ext cx="8549640" cy="1295400"/>
          </a:xfrm>
          <a:prstGeom prst="rect">
            <a:avLst/>
          </a:prstGeom>
        </p:spPr>
        <p:txBody>
          <a:bodyPr lIns="101882" tIns="50941" rIns="101882" bIns="10188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8549640" cy="5181600"/>
          </a:xfrm>
          <a:prstGeom prst="rect">
            <a:avLst/>
          </a:prstGeom>
        </p:spPr>
        <p:txBody>
          <a:bodyPr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89420" y="7016750"/>
            <a:ext cx="2724150" cy="53975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05840" y="6995160"/>
            <a:ext cx="4358640" cy="51816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r>
              <a:rPr kumimoji="0" lang="en-US" sz="1600" smtClean="0">
                <a:solidFill>
                  <a:schemeClr val="tx2"/>
                </a:solidFill>
              </a:rPr>
              <a:t>National University of Computer &amp; Emerging Sciences (FAST – NUCES)</a:t>
            </a:r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0934" y="7038340"/>
            <a:ext cx="502920" cy="51816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ts val="646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254706" algn="l" rtl="0" eaLnBrk="1" latinLnBrk="0" hangingPunct="1">
        <a:spcBef>
          <a:spcPts val="412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ts val="412"/>
        </a:spcBef>
        <a:buClr>
          <a:schemeClr val="accent3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ts val="412"/>
        </a:spcBef>
        <a:buClr>
          <a:schemeClr val="accent3"/>
        </a:buClr>
        <a:buFontTx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54706" algn="l" rtl="0" eaLnBrk="1" latinLnBrk="0" hangingPunct="1">
        <a:spcBef>
          <a:spcPts val="412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54706" algn="l" rtl="0" eaLnBrk="1" latinLnBrk="0" hangingPunct="1">
        <a:spcBef>
          <a:spcPts val="412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54706" algn="l" rtl="0" eaLnBrk="1" latinLnBrk="0" hangingPunct="1">
        <a:spcBef>
          <a:spcPts val="412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EE-204  Computer Architecture</a:t>
            </a:r>
          </a:p>
          <a:p>
            <a:r>
              <a:rPr lang="en-US" b="1" dirty="0" smtClean="0"/>
              <a:t>Fall 2018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Lecture 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38600" y="2819400"/>
            <a:ext cx="1847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4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20" y="-340662"/>
            <a:ext cx="854964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of von Neumann machine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10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6840" y="926799"/>
            <a:ext cx="5334000" cy="60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</a:t>
            </a:r>
            <a:r>
              <a:rPr lang="en-US" b="1" dirty="0" smtClean="0"/>
              <a:t>of Harvard Machine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11</a:t>
            </a:fld>
            <a:endParaRPr kumimoji="0" lang="en-US"/>
          </a:p>
        </p:txBody>
      </p:sp>
      <p:pic>
        <p:nvPicPr>
          <p:cNvPr id="1026" name="Picture 2" descr="https://upload.wikimedia.org/wikipedia/commons/thumb/3/3f/Harvard_architecture.svg/1024px-Harvard_architecture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2" y="1641475"/>
            <a:ext cx="813797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Von Neumann Vs. Harvard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Harvard architecture</a:t>
            </a:r>
            <a:r>
              <a:rPr lang="en-US" dirty="0"/>
              <a:t> has separate data and instruction busses, allowing transfers to be performed simultaneously on both busses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von Neumann architecture</a:t>
            </a:r>
            <a:r>
              <a:rPr lang="en-US" dirty="0"/>
              <a:t> has only one bus which is used for both data transfers and instruction fetches, and therefore data transfers and instruction fetches must be scheduled - they can not be performed at the same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possible to have two separate memory systems for a </a:t>
            </a:r>
            <a:r>
              <a:rPr lang="en-US" b="1" dirty="0"/>
              <a:t>Harvard architecture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4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388210"/>
            <a:ext cx="8549640" cy="5181600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architectural designs of CPU are </a:t>
            </a:r>
            <a:r>
              <a:rPr lang="en-US" b="1" dirty="0"/>
              <a:t>RISC</a:t>
            </a:r>
            <a:r>
              <a:rPr lang="en-US" dirty="0"/>
              <a:t> (Reduced instruction set computing) and </a:t>
            </a:r>
            <a:r>
              <a:rPr lang="en-US" b="1" dirty="0"/>
              <a:t>CISC</a:t>
            </a:r>
            <a:r>
              <a:rPr lang="en-US" dirty="0"/>
              <a:t> (Complex instruction set computing). </a:t>
            </a:r>
            <a:endParaRPr lang="en-US" dirty="0" smtClean="0"/>
          </a:p>
          <a:p>
            <a:pPr lvl="1" algn="just"/>
            <a:r>
              <a:rPr lang="en-US" dirty="0" smtClean="0"/>
              <a:t>Hardware </a:t>
            </a:r>
            <a:r>
              <a:rPr lang="en-US" dirty="0"/>
              <a:t>of the Intel is termed as Complex Instruction Set Computer (CISC)</a:t>
            </a:r>
          </a:p>
          <a:p>
            <a:pPr lvl="1" algn="just"/>
            <a:r>
              <a:rPr lang="en-US" dirty="0"/>
              <a:t>Apple hardware is Reduced Instruction Set Computer (RISC).</a:t>
            </a:r>
          </a:p>
          <a:p>
            <a:pPr algn="just"/>
            <a:r>
              <a:rPr lang="en-US" b="1" dirty="0" smtClean="0"/>
              <a:t>CISC</a:t>
            </a:r>
            <a:r>
              <a:rPr lang="en-US" dirty="0" smtClean="0"/>
              <a:t> is </a:t>
            </a:r>
            <a:r>
              <a:rPr lang="en-US" dirty="0"/>
              <a:t>the design of the CPU where one instruction performs many low-level operations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RISC</a:t>
            </a:r>
            <a:r>
              <a:rPr lang="en-US" dirty="0"/>
              <a:t>  is a CPU design strategy based on the insight that simplified instruction set gives higher performance when combined with a microprocessor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889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06656"/>
            <a:ext cx="9174480" cy="4416954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 The </a:t>
            </a:r>
            <a:r>
              <a:rPr lang="en-US" sz="2000" i="1" dirty="0"/>
              <a:t>CISC</a:t>
            </a:r>
            <a:r>
              <a:rPr lang="en-US" sz="2000" dirty="0"/>
              <a:t> approach attempts to minimize the number of instructions per program, sacrificing the number of cycles per </a:t>
            </a:r>
            <a:r>
              <a:rPr lang="en-US" sz="2000" dirty="0" smtClean="0"/>
              <a:t>instruction.</a:t>
            </a:r>
          </a:p>
          <a:p>
            <a:pPr lvl="1" algn="just"/>
            <a:r>
              <a:rPr lang="en-US" sz="2000" dirty="0"/>
              <a:t>Computers based on the CISC architecture are designed to decrease the memory </a:t>
            </a:r>
            <a:r>
              <a:rPr lang="en-US" sz="2000" dirty="0" smtClean="0"/>
              <a:t>cost.</a:t>
            </a:r>
          </a:p>
          <a:p>
            <a:pPr lvl="1" algn="just"/>
            <a:r>
              <a:rPr lang="en-US" sz="2000" dirty="0" smtClean="0"/>
              <a:t>Instructions are </a:t>
            </a:r>
            <a:r>
              <a:rPr lang="en-US" sz="2000" i="1" dirty="0" smtClean="0"/>
              <a:t>complex, </a:t>
            </a:r>
            <a:r>
              <a:rPr lang="en-US" sz="2000" dirty="0" smtClean="0"/>
              <a:t>thus, taking multiple CPU cycles.</a:t>
            </a:r>
            <a:endParaRPr lang="en-US" sz="2000" i="1" dirty="0" smtClean="0"/>
          </a:p>
          <a:p>
            <a:pPr lvl="1" algn="just"/>
            <a:r>
              <a:rPr lang="en-US" sz="2000" dirty="0" smtClean="0"/>
              <a:t>CISC hardware is </a:t>
            </a:r>
            <a:r>
              <a:rPr lang="en-US" sz="2000" dirty="0"/>
              <a:t>capable of understanding and executing a series of </a:t>
            </a:r>
            <a:r>
              <a:rPr lang="en-US" sz="2000" dirty="0" smtClean="0"/>
              <a:t>operations.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RISC </a:t>
            </a:r>
            <a:r>
              <a:rPr lang="en-US" sz="2000" dirty="0"/>
              <a:t>is a type of microprocessor architecture that uses highly-optimized set of instructions. </a:t>
            </a:r>
            <a:r>
              <a:rPr lang="en-US" sz="2000" dirty="0" smtClean="0"/>
              <a:t>RISC </a:t>
            </a:r>
            <a:r>
              <a:rPr lang="en-US" sz="2000" dirty="0"/>
              <a:t>does the opposite, reducing the cycles per instruction at the cost of the number of instructions per </a:t>
            </a:r>
            <a:r>
              <a:rPr lang="en-US" sz="2000" dirty="0" smtClean="0"/>
              <a:t>program</a:t>
            </a:r>
          </a:p>
          <a:p>
            <a:pPr lvl="1" algn="just"/>
            <a:r>
              <a:rPr lang="en-US" sz="2000" dirty="0"/>
              <a:t>It has a high performance advantage over CISC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Instructions are </a:t>
            </a:r>
            <a:r>
              <a:rPr lang="en-US" sz="2000" i="1" dirty="0" smtClean="0"/>
              <a:t>reduced</a:t>
            </a:r>
            <a:r>
              <a:rPr lang="en-US" sz="2000" dirty="0" smtClean="0"/>
              <a:t>(in complexity).</a:t>
            </a:r>
          </a:p>
          <a:p>
            <a:pPr lvl="1" algn="just"/>
            <a:r>
              <a:rPr lang="en-US" sz="2000" dirty="0"/>
              <a:t>One Cycle Execution </a:t>
            </a:r>
            <a:r>
              <a:rPr lang="en-US" sz="2000" dirty="0" smtClean="0"/>
              <a:t>Time per instruction, thus </a:t>
            </a:r>
            <a:r>
              <a:rPr lang="en-US" sz="2000" b="1" dirty="0" smtClean="0"/>
              <a:t>pipelining</a:t>
            </a:r>
            <a:r>
              <a:rPr lang="en-US" sz="2000" dirty="0" smtClean="0"/>
              <a:t> is possible.</a:t>
            </a:r>
          </a:p>
          <a:p>
            <a:pPr lvl="1" algn="just"/>
            <a:endParaRPr lang="en-US" sz="2000" i="1" dirty="0"/>
          </a:p>
          <a:p>
            <a:pPr algn="just"/>
            <a:endParaRPr lang="en-US" sz="2000" i="1" dirty="0"/>
          </a:p>
          <a:p>
            <a:pPr algn="just"/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52996" y="6200781"/>
            <a:ext cx="6865276" cy="500667"/>
            <a:chOff x="2609691" y="6234545"/>
            <a:chExt cx="8321547" cy="606868"/>
          </a:xfrm>
        </p:grpSpPr>
        <p:sp>
          <p:nvSpPr>
            <p:cNvPr id="4" name="Rectangle 3"/>
            <p:cNvSpPr/>
            <p:nvPr/>
          </p:nvSpPr>
          <p:spPr>
            <a:xfrm>
              <a:off x="2609691" y="6234545"/>
              <a:ext cx="6077119" cy="335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lbertus Medium" panose="020E0602030304020304" pitchFamily="34" charset="0"/>
                </a:rPr>
                <a:t>https://cs.stanford.edu/people/eroberts/courses/soco/projects/risc/risccisc/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18510" y="6514051"/>
              <a:ext cx="8312728" cy="327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55" dirty="0">
                  <a:solidFill>
                    <a:schemeClr val="bg2">
                      <a:lumMod val="50000"/>
                    </a:schemeClr>
                  </a:solidFill>
                  <a:latin typeface="Albertus Medium" panose="020E0602030304020304" pitchFamily="34" charset="0"/>
                </a:rPr>
                <a:t>http://www.edgefxkits.com/blog/what-is-risc-and-cisc-architecture/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6656"/>
            <a:ext cx="5791200" cy="459412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4500" dirty="0" smtClean="0"/>
              <a:t>E.g. Multiplying two numbers in memory (</a:t>
            </a:r>
            <a:r>
              <a:rPr lang="en-US" sz="4500" b="1" dirty="0" smtClean="0"/>
              <a:t>2:3</a:t>
            </a:r>
            <a:r>
              <a:rPr lang="en-US" sz="4500" dirty="0" smtClean="0"/>
              <a:t>) and (</a:t>
            </a:r>
            <a:r>
              <a:rPr lang="en-US" sz="4500" b="1" dirty="0" smtClean="0"/>
              <a:t>5:2)</a:t>
            </a:r>
            <a:r>
              <a:rPr lang="en-US" sz="4500" dirty="0" smtClean="0"/>
              <a:t> </a:t>
            </a:r>
            <a:r>
              <a:rPr lang="en-US" sz="4500" dirty="0"/>
              <a:t>- and then store the product back in the location </a:t>
            </a:r>
            <a:r>
              <a:rPr lang="en-US" sz="4500" dirty="0" smtClean="0"/>
              <a:t>2:3</a:t>
            </a:r>
          </a:p>
          <a:p>
            <a:pPr lvl="1" algn="just"/>
            <a:endParaRPr lang="en-US" sz="4500" i="1" dirty="0" smtClean="0"/>
          </a:p>
          <a:p>
            <a:pPr lvl="1" algn="just"/>
            <a:r>
              <a:rPr lang="en-US" sz="4500" i="1" dirty="0" smtClean="0"/>
              <a:t>CISC Approach:</a:t>
            </a:r>
          </a:p>
          <a:p>
            <a:pPr marL="377190" lvl="1" indent="0" algn="just">
              <a:buNone/>
            </a:pPr>
            <a:r>
              <a:rPr lang="en-US" sz="4500" i="1" dirty="0"/>
              <a:t>	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 2:3, 5:2</a:t>
            </a:r>
            <a:endParaRPr lang="en-US" sz="45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en-US" sz="4500" i="1" dirty="0" smtClean="0"/>
          </a:p>
          <a:p>
            <a:pPr lvl="1" algn="just"/>
            <a:r>
              <a:rPr lang="en-US" sz="4500" i="1" dirty="0" smtClean="0"/>
              <a:t>RISC Approach:</a:t>
            </a:r>
          </a:p>
          <a:p>
            <a:pPr marL="377190" lvl="1" indent="0" algn="just">
              <a:buNone/>
            </a:pPr>
            <a:r>
              <a:rPr lang="en-US" sz="4500" i="1" dirty="0"/>
              <a:t>	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A, 2:3</a:t>
            </a:r>
          </a:p>
          <a:p>
            <a:pPr marL="377190" lvl="1" indent="0" algn="just">
              <a:buNone/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LOAD B, 5:2</a:t>
            </a:r>
          </a:p>
          <a:p>
            <a:pPr marL="377190" lvl="1" indent="0" algn="just">
              <a:buNone/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PROD A, B</a:t>
            </a:r>
          </a:p>
          <a:p>
            <a:pPr marL="377190" lvl="1" indent="0" algn="just">
              <a:buNone/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STORE 2:3, A</a:t>
            </a:r>
            <a:endParaRPr lang="en-US" sz="25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52996" y="6200780"/>
            <a:ext cx="6865276" cy="500666"/>
            <a:chOff x="2609691" y="6234546"/>
            <a:chExt cx="8321547" cy="606867"/>
          </a:xfrm>
        </p:grpSpPr>
        <p:sp>
          <p:nvSpPr>
            <p:cNvPr id="4" name="Rectangle 3"/>
            <p:cNvSpPr/>
            <p:nvPr/>
          </p:nvSpPr>
          <p:spPr>
            <a:xfrm>
              <a:off x="2609691" y="6234546"/>
              <a:ext cx="6077119" cy="327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55" dirty="0">
                  <a:solidFill>
                    <a:schemeClr val="bg2">
                      <a:lumMod val="75000"/>
                    </a:schemeClr>
                  </a:solidFill>
                  <a:latin typeface="Albertus Medium" panose="020E0602030304020304" pitchFamily="34" charset="0"/>
                </a:rPr>
                <a:t>https://cs.stanford.edu/people/eroberts/courses/soco/projects/risc/risccisc/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18510" y="6514051"/>
              <a:ext cx="8312728" cy="327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55" dirty="0">
                  <a:solidFill>
                    <a:schemeClr val="bg2">
                      <a:lumMod val="75000"/>
                    </a:schemeClr>
                  </a:solidFill>
                  <a:latin typeface="Albertus Medium" panose="020E0602030304020304" pitchFamily="34" charset="0"/>
                </a:rPr>
                <a:t>http://www.edgefxkits.com/blog/what-is-risc-and-cisc-architecture/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64" y="2806964"/>
            <a:ext cx="5159909" cy="25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1526959"/>
          <a:ext cx="7191544" cy="4885826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595772"/>
                <a:gridCol w="3595772"/>
              </a:tblGrid>
              <a:tr h="41327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CISC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RISC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</a:tr>
              <a:tr h="50112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hardware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software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</a:tr>
              <a:tr h="72322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Includes multi-clock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complex instructions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Single-clock,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reduced instruction only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</a:tr>
              <a:tr h="103318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Memory-to-memory: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"LOAD" and "STORE"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incorporated in instructions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Register to register: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"LOAD" and "STORE"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are independent instructions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</a:tr>
              <a:tr h="72322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Small code sizes,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high cycles per second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Low cycles per second,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large code sizes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</a:tr>
              <a:tr h="102004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Transistors used for storing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complex </a:t>
                      </a:r>
                      <a:r>
                        <a:rPr lang="en-US" sz="2400" dirty="0" smtClean="0"/>
                        <a:t>instructions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+mn-lt"/>
                        </a:rPr>
                        <a:t>E.g. x86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Spends more transistors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on memory </a:t>
                      </a:r>
                      <a:r>
                        <a:rPr lang="en-US" sz="2400" dirty="0" smtClean="0"/>
                        <a:t>registers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+mn-lt"/>
                        </a:rPr>
                        <a:t>E.g.</a:t>
                      </a:r>
                      <a:r>
                        <a:rPr lang="en-US" sz="2400" baseline="0" dirty="0" smtClean="0">
                          <a:latin typeface="+mn-lt"/>
                        </a:rPr>
                        <a:t> MIPS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72268" marR="72268" marT="36134" marB="36134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 RISC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996" y="6417953"/>
            <a:ext cx="5013623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5" dirty="0">
                <a:solidFill>
                  <a:schemeClr val="bg2">
                    <a:lumMod val="75000"/>
                  </a:schemeClr>
                </a:solidFill>
                <a:latin typeface="Albertus Medium" panose="020E0602030304020304" pitchFamily="34" charset="0"/>
              </a:rPr>
              <a:t>https://cs.stanford.edu/people/eroberts/courses/soco/projects/risc/risccisc/</a:t>
            </a:r>
          </a:p>
        </p:txBody>
      </p:sp>
    </p:spTree>
    <p:extLst>
      <p:ext uri="{BB962C8B-B14F-4D97-AF65-F5344CB8AC3E}">
        <p14:creationId xmlns:p14="http://schemas.microsoft.com/office/powerpoint/2010/main" val="29364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Computer architecture refers to how a computer system is designed and what technologies it is compatible with.</a:t>
            </a:r>
          </a:p>
          <a:p>
            <a:pPr lvl="1" algn="just"/>
            <a:r>
              <a:rPr lang="en-US" dirty="0"/>
              <a:t>The design of computer including CPU.</a:t>
            </a:r>
          </a:p>
          <a:p>
            <a:pPr lvl="1" algn="just"/>
            <a:r>
              <a:rPr lang="en-US" dirty="0"/>
              <a:t>CPU, includes the arithmetic logic unit, control unit, registers, memory for data and instructions, an input/output interface and external storage functions)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Set of rules and methods that describe the functionality, organization, and implementation of computer systems.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&amp; Organization </a:t>
            </a:r>
            <a:r>
              <a:rPr lang="en-US" b="1" dirty="0" smtClean="0"/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Architecture is those attributes visible to the programmer</a:t>
            </a:r>
          </a:p>
          <a:p>
            <a:pPr marL="0" indent="0">
              <a:buNone/>
            </a:pPr>
            <a:r>
              <a:rPr lang="en-US" dirty="0"/>
              <a:t>—Instruction set, number of bits used for data representation, I/O mechanisms, addressing techniques.</a:t>
            </a:r>
          </a:p>
          <a:p>
            <a:pPr marL="0" indent="0">
              <a:buNone/>
            </a:pPr>
            <a:r>
              <a:rPr lang="en-US" dirty="0"/>
              <a:t>—e.g. Is there a multiply instruction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Organization </a:t>
            </a:r>
            <a:r>
              <a:rPr lang="en-US" dirty="0"/>
              <a:t>is how features are implemented</a:t>
            </a:r>
          </a:p>
          <a:p>
            <a:pPr marL="0" indent="0">
              <a:buNone/>
            </a:pPr>
            <a:r>
              <a:rPr lang="en-US" dirty="0"/>
              <a:t>—Control signals, interfaces, memory technology.</a:t>
            </a:r>
          </a:p>
          <a:p>
            <a:pPr marL="0" indent="0">
              <a:buNone/>
            </a:pPr>
            <a:r>
              <a:rPr lang="en-US" dirty="0"/>
              <a:t>—e.g. Is there a hardware multiply unit or is it done by repeated addition?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&amp;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Structure </a:t>
            </a:r>
            <a:r>
              <a:rPr lang="en-US" dirty="0"/>
              <a:t>is the way in which components relate to each other</a:t>
            </a:r>
          </a:p>
          <a:p>
            <a:r>
              <a:rPr lang="en-US" dirty="0" smtClean="0"/>
              <a:t>Function </a:t>
            </a:r>
            <a:r>
              <a:rPr lang="en-US" dirty="0"/>
              <a:t>is the operation of individual components as part of the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25780" y="1710108"/>
            <a:ext cx="8549640" cy="5181600"/>
          </a:xfrm>
        </p:spPr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computer functions:</a:t>
            </a:r>
          </a:p>
          <a:p>
            <a:r>
              <a:rPr lang="en-US" dirty="0" smtClean="0"/>
              <a:t>—</a:t>
            </a:r>
            <a:r>
              <a:rPr lang="en-US" dirty="0"/>
              <a:t>Data processing</a:t>
            </a:r>
          </a:p>
          <a:p>
            <a:r>
              <a:rPr lang="en-US" dirty="0"/>
              <a:t>—Data storage</a:t>
            </a:r>
          </a:p>
          <a:p>
            <a:r>
              <a:rPr lang="en-US" dirty="0"/>
              <a:t>—Data movement</a:t>
            </a:r>
          </a:p>
          <a:p>
            <a:r>
              <a:rPr lang="en-US" dirty="0"/>
              <a:t>—Control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11256"/>
            <a:ext cx="4754880" cy="66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-Top </a:t>
            </a:r>
            <a:r>
              <a:rPr lang="en-US" b="1" dirty="0" smtClean="0"/>
              <a:t>Level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6</a:t>
            </a:fld>
            <a:endParaRPr kumimoji="0"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4216" y="1752600"/>
            <a:ext cx="8095456" cy="46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-The </a:t>
            </a:r>
            <a:r>
              <a:rPr lang="en-US" b="1" dirty="0" smtClean="0"/>
              <a:t>CPU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7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9050" y="1873169"/>
            <a:ext cx="8490744" cy="48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-The Control Unit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8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5840" y="1905000"/>
            <a:ext cx="8366760" cy="48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Structure of von Neumann machine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9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59200" y="1606656"/>
            <a:ext cx="6842919" cy="53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911</TotalTime>
  <Words>608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Albertus Medium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Lecture 2 Introduction</vt:lpstr>
      <vt:lpstr>Computer Architecture</vt:lpstr>
      <vt:lpstr>Architecture &amp; Organization (1)</vt:lpstr>
      <vt:lpstr>Structure &amp; Function</vt:lpstr>
      <vt:lpstr>Function:</vt:lpstr>
      <vt:lpstr>Structure -Top Level Computer</vt:lpstr>
      <vt:lpstr>Structure -The CPU Computer</vt:lpstr>
      <vt:lpstr>Structure -The Control Unit</vt:lpstr>
      <vt:lpstr>Structure of von Neumann machine</vt:lpstr>
      <vt:lpstr>Structure of von Neumann machine</vt:lpstr>
      <vt:lpstr>Structure of Harvard Machine</vt:lpstr>
      <vt:lpstr>Von Neumann Vs. Harvard</vt:lpstr>
      <vt:lpstr>Computer Architecture</vt:lpstr>
      <vt:lpstr>CISC Vs RISC</vt:lpstr>
      <vt:lpstr>CISC Vs RISC</vt:lpstr>
      <vt:lpstr>CISC Vs RISC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DB_Lectures_2014.pptx</dc:title>
  <dc:creator>Fawad</dc:creator>
  <cp:lastModifiedBy>Abbas Shahid</cp:lastModifiedBy>
  <cp:revision>100</cp:revision>
  <dcterms:modified xsi:type="dcterms:W3CDTF">2018-08-29T03:35:03Z</dcterms:modified>
</cp:coreProperties>
</file>