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3" r:id="rId1"/>
  </p:sldMasterIdLst>
  <p:notesMasterIdLst>
    <p:notesMasterId r:id="rId15"/>
  </p:notesMasterIdLst>
  <p:handoutMasterIdLst>
    <p:handoutMasterId r:id="rId16"/>
  </p:handoutMasterIdLst>
  <p:sldIdLst>
    <p:sldId id="269" r:id="rId2"/>
    <p:sldId id="309" r:id="rId3"/>
    <p:sldId id="310" r:id="rId4"/>
    <p:sldId id="314" r:id="rId5"/>
    <p:sldId id="312" r:id="rId6"/>
    <p:sldId id="313" r:id="rId7"/>
    <p:sldId id="284" r:id="rId8"/>
    <p:sldId id="296" r:id="rId9"/>
    <p:sldId id="285" r:id="rId10"/>
    <p:sldId id="286" r:id="rId11"/>
    <p:sldId id="306" r:id="rId12"/>
    <p:sldId id="307" r:id="rId13"/>
    <p:sldId id="288" r:id="rId14"/>
  </p:sldIdLst>
  <p:sldSz cx="10058400" cy="7772400"/>
  <p:notesSz cx="6858000" cy="91440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6"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0" algn="l" defTabSz="914294" rtl="0" eaLnBrk="1" latinLnBrk="0" hangingPunct="1">
      <a:defRPr sz="1800" kern="1200">
        <a:solidFill>
          <a:schemeClr val="tx1"/>
        </a:solidFill>
        <a:latin typeface="+mn-lt"/>
        <a:ea typeface="+mn-ea"/>
        <a:cs typeface="+mn-cs"/>
      </a:defRPr>
    </a:lvl4pPr>
    <a:lvl5pPr marL="1828586" algn="l" defTabSz="914294" rtl="0" eaLnBrk="1" latinLnBrk="0" hangingPunct="1">
      <a:defRPr sz="1800" kern="1200">
        <a:solidFill>
          <a:schemeClr val="tx1"/>
        </a:solidFill>
        <a:latin typeface="+mn-lt"/>
        <a:ea typeface="+mn-ea"/>
        <a:cs typeface="+mn-cs"/>
      </a:defRPr>
    </a:lvl5pPr>
    <a:lvl6pPr marL="2285732" algn="l" defTabSz="914294" rtl="0" eaLnBrk="1" latinLnBrk="0" hangingPunct="1">
      <a:defRPr sz="1800" kern="1200">
        <a:solidFill>
          <a:schemeClr val="tx1"/>
        </a:solidFill>
        <a:latin typeface="+mn-lt"/>
        <a:ea typeface="+mn-ea"/>
        <a:cs typeface="+mn-cs"/>
      </a:defRPr>
    </a:lvl6pPr>
    <a:lvl7pPr marL="2742880" algn="l" defTabSz="914294" rtl="0" eaLnBrk="1" latinLnBrk="0" hangingPunct="1">
      <a:defRPr sz="1800" kern="1200">
        <a:solidFill>
          <a:schemeClr val="tx1"/>
        </a:solidFill>
        <a:latin typeface="+mn-lt"/>
        <a:ea typeface="+mn-ea"/>
        <a:cs typeface="+mn-cs"/>
      </a:defRPr>
    </a:lvl7pPr>
    <a:lvl8pPr marL="3200026" algn="l" defTabSz="914294" rtl="0" eaLnBrk="1" latinLnBrk="0" hangingPunct="1">
      <a:defRPr sz="1800" kern="1200">
        <a:solidFill>
          <a:schemeClr val="tx1"/>
        </a:solidFill>
        <a:latin typeface="+mn-lt"/>
        <a:ea typeface="+mn-ea"/>
        <a:cs typeface="+mn-cs"/>
      </a:defRPr>
    </a:lvl8pPr>
    <a:lvl9pPr marL="3657172" algn="l" defTabSz="91429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FEFFC2-72D9-4805-A845-4471F9596A8E}">
          <p14:sldIdLst>
            <p14:sldId id="269"/>
            <p14:sldId id="309"/>
            <p14:sldId id="310"/>
            <p14:sldId id="314"/>
            <p14:sldId id="312"/>
            <p14:sldId id="313"/>
            <p14:sldId id="284"/>
            <p14:sldId id="296"/>
            <p14:sldId id="285"/>
            <p14:sldId id="286"/>
            <p14:sldId id="306"/>
            <p14:sldId id="307"/>
            <p14:sldId id="288"/>
          </p14:sldIdLst>
        </p14:section>
      </p14:sectionLst>
    </p:ex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48" y="84"/>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8DB22-40BE-4F12-B0FD-002C01366596}" type="datetimeFigureOut">
              <a:rPr lang="en-US" smtClean="0"/>
              <a:t>9/4/2018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Ghulam Ishaq Khan Institute of Engineering Sciences and Technology</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8917F0-97C5-4EED-8027-7B06B53613CD}" type="slidenum">
              <a:rPr lang="en-US" smtClean="0"/>
              <a:t>‹#›</a:t>
            </a:fld>
            <a:endParaRPr lang="en-US"/>
          </a:p>
        </p:txBody>
      </p:sp>
    </p:spTree>
    <p:extLst>
      <p:ext uri="{BB962C8B-B14F-4D97-AF65-F5344CB8AC3E}">
        <p14:creationId xmlns:p14="http://schemas.microsoft.com/office/powerpoint/2010/main" val="32473797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F51E5-7B09-4BF9-A177-5771586869E2}" type="datetimeFigureOut">
              <a:rPr lang="en-US" smtClean="0"/>
              <a:t>9/4/2018</a:t>
            </a:fld>
            <a:endParaRPr lang="en-US"/>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Ghulam Ishaq Khan Institute of Engineering Sciences and Technology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A624A9-CDE3-4332-B7FC-464C8A6D0395}" type="slidenum">
              <a:rPr lang="en-US" smtClean="0"/>
              <a:t>‹#›</a:t>
            </a:fld>
            <a:endParaRPr lang="en-US"/>
          </a:p>
        </p:txBody>
      </p:sp>
    </p:spTree>
    <p:extLst>
      <p:ext uri="{BB962C8B-B14F-4D97-AF65-F5344CB8AC3E}">
        <p14:creationId xmlns:p14="http://schemas.microsoft.com/office/powerpoint/2010/main" val="2387206691"/>
      </p:ext>
    </p:extLst>
  </p:cSld>
  <p:clrMap bg1="lt1" tx1="dk1" bg2="lt2" tx2="dk2" accent1="accent1" accent2="accent2" accent3="accent3" accent4="accent4" accent5="accent5" accent6="accent6" hlink="hlink" folHlink="folHlink"/>
  <p:hf hdr="0" ftr="0" dt="0"/>
  <p:notesStyle>
    <a:lvl1pPr marL="0" algn="l" defTabSz="914294" rtl="0" eaLnBrk="1" latinLnBrk="0" hangingPunct="1">
      <a:defRPr sz="1200" kern="1200">
        <a:solidFill>
          <a:schemeClr val="tx1"/>
        </a:solidFill>
        <a:latin typeface="+mn-lt"/>
        <a:ea typeface="+mn-ea"/>
        <a:cs typeface="+mn-cs"/>
      </a:defRPr>
    </a:lvl1pPr>
    <a:lvl2pPr marL="457146" algn="l" defTabSz="914294" rtl="0" eaLnBrk="1" latinLnBrk="0" hangingPunct="1">
      <a:defRPr sz="1200" kern="1200">
        <a:solidFill>
          <a:schemeClr val="tx1"/>
        </a:solidFill>
        <a:latin typeface="+mn-lt"/>
        <a:ea typeface="+mn-ea"/>
        <a:cs typeface="+mn-cs"/>
      </a:defRPr>
    </a:lvl2pPr>
    <a:lvl3pPr marL="914294" algn="l" defTabSz="914294" rtl="0" eaLnBrk="1" latinLnBrk="0" hangingPunct="1">
      <a:defRPr sz="1200" kern="1200">
        <a:solidFill>
          <a:schemeClr val="tx1"/>
        </a:solidFill>
        <a:latin typeface="+mn-lt"/>
        <a:ea typeface="+mn-ea"/>
        <a:cs typeface="+mn-cs"/>
      </a:defRPr>
    </a:lvl3pPr>
    <a:lvl4pPr marL="1371440" algn="l" defTabSz="914294" rtl="0" eaLnBrk="1" latinLnBrk="0" hangingPunct="1">
      <a:defRPr sz="1200" kern="1200">
        <a:solidFill>
          <a:schemeClr val="tx1"/>
        </a:solidFill>
        <a:latin typeface="+mn-lt"/>
        <a:ea typeface="+mn-ea"/>
        <a:cs typeface="+mn-cs"/>
      </a:defRPr>
    </a:lvl4pPr>
    <a:lvl5pPr marL="1828586" algn="l" defTabSz="914294" rtl="0" eaLnBrk="1" latinLnBrk="0" hangingPunct="1">
      <a:defRPr sz="1200" kern="1200">
        <a:solidFill>
          <a:schemeClr val="tx1"/>
        </a:solidFill>
        <a:latin typeface="+mn-lt"/>
        <a:ea typeface="+mn-ea"/>
        <a:cs typeface="+mn-cs"/>
      </a:defRPr>
    </a:lvl5pPr>
    <a:lvl6pPr marL="2285732" algn="l" defTabSz="914294" rtl="0" eaLnBrk="1" latinLnBrk="0" hangingPunct="1">
      <a:defRPr sz="1200" kern="1200">
        <a:solidFill>
          <a:schemeClr val="tx1"/>
        </a:solidFill>
        <a:latin typeface="+mn-lt"/>
        <a:ea typeface="+mn-ea"/>
        <a:cs typeface="+mn-cs"/>
      </a:defRPr>
    </a:lvl6pPr>
    <a:lvl7pPr marL="2742880" algn="l" defTabSz="914294" rtl="0" eaLnBrk="1" latinLnBrk="0" hangingPunct="1">
      <a:defRPr sz="1200" kern="1200">
        <a:solidFill>
          <a:schemeClr val="tx1"/>
        </a:solidFill>
        <a:latin typeface="+mn-lt"/>
        <a:ea typeface="+mn-ea"/>
        <a:cs typeface="+mn-cs"/>
      </a:defRPr>
    </a:lvl7pPr>
    <a:lvl8pPr marL="3200026" algn="l" defTabSz="914294" rtl="0" eaLnBrk="1" latinLnBrk="0" hangingPunct="1">
      <a:defRPr sz="1200" kern="1200">
        <a:solidFill>
          <a:schemeClr val="tx1"/>
        </a:solidFill>
        <a:latin typeface="+mn-lt"/>
        <a:ea typeface="+mn-ea"/>
        <a:cs typeface="+mn-cs"/>
      </a:defRPr>
    </a:lvl8pPr>
    <a:lvl9pPr marL="3657172"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47C979-7438-4B37-A35B-3D79FD8A1C52}" type="slidenum">
              <a:rPr lang="en-US" altLang="en-US"/>
              <a:pPr eaLnBrk="1" hangingPunct="1"/>
              <a:t>2</a:t>
            </a:fld>
            <a:endParaRPr lang="en-US" altLang="en-US"/>
          </a:p>
        </p:txBody>
      </p:sp>
    </p:spTree>
    <p:extLst>
      <p:ext uri="{BB962C8B-B14F-4D97-AF65-F5344CB8AC3E}">
        <p14:creationId xmlns:p14="http://schemas.microsoft.com/office/powerpoint/2010/main" val="338361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3" name="Rounded Rectangle 12"/>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Subtitle 8"/>
          <p:cNvSpPr>
            <a:spLocks noGrp="1"/>
          </p:cNvSpPr>
          <p:nvPr>
            <p:ph type="subTitle" idx="1"/>
          </p:nvPr>
        </p:nvSpPr>
        <p:spPr>
          <a:xfrm>
            <a:off x="1424940" y="3627120"/>
            <a:ext cx="7040880" cy="1813560"/>
          </a:xfrm>
        </p:spPr>
        <p:txBody>
          <a:bodyPr/>
          <a:lstStyle>
            <a:lvl1pPr marL="0" indent="0" algn="ctr">
              <a:buNone/>
              <a:defRPr sz="2900">
                <a:solidFill>
                  <a:schemeClr val="tx2"/>
                </a:solidFill>
              </a:defRPr>
            </a:lvl1pPr>
            <a:lvl2pPr marL="509412" indent="0" algn="ctr">
              <a:buNone/>
            </a:lvl2pPr>
            <a:lvl3pPr marL="1018824" indent="0" algn="ctr">
              <a:buNone/>
            </a:lvl3pPr>
            <a:lvl4pPr marL="1528237" indent="0" algn="ctr">
              <a:buNone/>
            </a:lvl4pPr>
            <a:lvl5pPr marL="2037649" indent="0" algn="ctr">
              <a:buNone/>
            </a:lvl5pPr>
            <a:lvl6pPr marL="2547061" indent="0" algn="ctr">
              <a:buNone/>
            </a:lvl6pPr>
            <a:lvl7pPr marL="3056473" indent="0" algn="ctr">
              <a:buNone/>
            </a:lvl7pPr>
            <a:lvl8pPr marL="3565886" indent="0" algn="ctr">
              <a:buNone/>
            </a:lvl8pPr>
            <a:lvl9pPr marL="407529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600">
                <a:solidFill>
                  <a:srgbClr val="FFFFFF"/>
                </a:solidFill>
              </a:defRPr>
            </a:lvl1pPr>
          </a:lstStyle>
          <a:p>
            <a:fld id="{6F42FDE4-A7DD-41A7-A0A6-9B649FB43336}" type="slidenum">
              <a:rPr kumimoji="0" lang="en-US" smtClean="0"/>
              <a:t>‹#›</a:t>
            </a:fld>
            <a:endParaRPr kumimoji="0" lang="en-US" sz="1600" dirty="0">
              <a:solidFill>
                <a:srgbClr val="FFFFFF"/>
              </a:solidFill>
            </a:endParaRPr>
          </a:p>
        </p:txBody>
      </p:sp>
      <p:sp>
        <p:nvSpPr>
          <p:cNvPr id="7" name="Rectangle 6"/>
          <p:cNvSpPr/>
          <p:nvPr/>
        </p:nvSpPr>
        <p:spPr>
          <a:xfrm>
            <a:off x="69225" y="1642544"/>
            <a:ext cx="9923691" cy="17309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0" name="Rectangle 9"/>
          <p:cNvSpPr/>
          <p:nvPr/>
        </p:nvSpPr>
        <p:spPr>
          <a:xfrm>
            <a:off x="69225" y="1582950"/>
            <a:ext cx="9923691" cy="13665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1" name="Rectangle 10"/>
          <p:cNvSpPr/>
          <p:nvPr/>
        </p:nvSpPr>
        <p:spPr>
          <a:xfrm>
            <a:off x="69225" y="3373535"/>
            <a:ext cx="9923691" cy="12527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Title 7"/>
          <p:cNvSpPr>
            <a:spLocks noGrp="1"/>
          </p:cNvSpPr>
          <p:nvPr>
            <p:ph type="ctrTitle"/>
          </p:nvPr>
        </p:nvSpPr>
        <p:spPr>
          <a:xfrm>
            <a:off x="502920" y="1706721"/>
            <a:ext cx="9052560" cy="1666028"/>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61"/>
            <a:ext cx="2212848" cy="663172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05840" y="311259"/>
            <a:ext cx="6118860" cy="663172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8" name="Content Placeholder 7"/>
          <p:cNvSpPr>
            <a:spLocks noGrp="1"/>
          </p:cNvSpPr>
          <p:nvPr>
            <p:ph sz="quarter" idx="1"/>
          </p:nvPr>
        </p:nvSpPr>
        <p:spPr>
          <a:xfrm>
            <a:off x="1005840" y="1640840"/>
            <a:ext cx="854964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0" name="Rounded Rectangle 9"/>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794544" y="1079501"/>
            <a:ext cx="8549640" cy="1543685"/>
          </a:xfrm>
        </p:spPr>
        <p:txBody>
          <a:bodyPr anchor="b" anchorCtr="0"/>
          <a:lstStyle>
            <a:lvl1pPr algn="l">
              <a:buNone/>
              <a:defRPr sz="45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4544" y="2887663"/>
            <a:ext cx="8549640" cy="1516697"/>
          </a:xfrm>
        </p:spPr>
        <p:txBody>
          <a:bodyPr anchor="t" anchorCtr="0"/>
          <a:lstStyle>
            <a:lvl1pPr marL="0" indent="0">
              <a:buNone/>
              <a:defRPr sz="27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80110" y="6995160"/>
            <a:ext cx="4400550" cy="518160"/>
          </a:xfrm>
        </p:spPr>
        <p:txBody>
          <a:bodyPr/>
          <a:lstStyle/>
          <a:p>
            <a:r>
              <a:rPr kumimoji="0" lang="en-US" smtClean="0"/>
              <a:t>National University of Computer &amp; Emerging Sciences (FAST – NUCES)</a:t>
            </a:r>
            <a:endParaRPr kumimoji="0" lang="en-US" dirty="0"/>
          </a:p>
        </p:txBody>
      </p:sp>
      <p:sp>
        <p:nvSpPr>
          <p:cNvPr id="7" name="Rectangle 6"/>
          <p:cNvSpPr/>
          <p:nvPr/>
        </p:nvSpPr>
        <p:spPr>
          <a:xfrm flipV="1">
            <a:off x="76354" y="2693741"/>
            <a:ext cx="9914867"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Rectangle 7"/>
          <p:cNvSpPr/>
          <p:nvPr/>
        </p:nvSpPr>
        <p:spPr>
          <a:xfrm>
            <a:off x="76061" y="2653672"/>
            <a:ext cx="9915159"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Rectangle 8"/>
          <p:cNvSpPr/>
          <p:nvPr/>
        </p:nvSpPr>
        <p:spPr>
          <a:xfrm>
            <a:off x="75137" y="2798064"/>
            <a:ext cx="9916083" cy="5181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6" name="Slide Number Placeholder 5"/>
          <p:cNvSpPr>
            <a:spLocks noGrp="1"/>
          </p:cNvSpPr>
          <p:nvPr>
            <p:ph type="sldNum" sz="quarter" idx="12"/>
          </p:nvPr>
        </p:nvSpPr>
        <p:spPr>
          <a:xfrm>
            <a:off x="160934" y="7036613"/>
            <a:ext cx="502920" cy="518160"/>
          </a:xfrm>
        </p:spPr>
        <p:txBody>
          <a:bodyPr/>
          <a:lstStyle/>
          <a:p>
            <a:fld id="{6F42FDE4-A7DD-41A7-A0A6-9B649FB43336}"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9" name="Content Placeholder 8"/>
          <p:cNvSpPr>
            <a:spLocks noGrp="1"/>
          </p:cNvSpPr>
          <p:nvPr>
            <p:ph sz="quarter" idx="1"/>
          </p:nvPr>
        </p:nvSpPr>
        <p:spPr>
          <a:xfrm>
            <a:off x="1005840"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427345"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309457"/>
            <a:ext cx="8549640" cy="1295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584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4830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half" idx="2"/>
          </p:nvPr>
        </p:nvSpPr>
        <p:spPr>
          <a:xfrm>
            <a:off x="100584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44830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058400" cy="7772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useBgFill="1">
        <p:nvSpPr>
          <p:cNvPr id="9" name="Rounded Rectangle 8"/>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1005840" y="309457"/>
            <a:ext cx="8549640" cy="1295400"/>
          </a:xfrm>
        </p:spPr>
        <p:txBody>
          <a:bodyPr anchor="b" anchorCtr="0"/>
          <a:lstStyle>
            <a:lvl1pPr algn="l">
              <a:buNone/>
              <a:defRPr sz="45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05840" y="1813560"/>
            <a:ext cx="2095500" cy="5095240"/>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quarter" idx="1"/>
          </p:nvPr>
        </p:nvSpPr>
        <p:spPr>
          <a:xfrm>
            <a:off x="3268980" y="1813560"/>
            <a:ext cx="6286500" cy="50952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5553957"/>
            <a:ext cx="8046720" cy="591926"/>
          </a:xfrm>
        </p:spPr>
        <p:txBody>
          <a:bodyPr anchor="ctr">
            <a:noAutofit/>
          </a:bodyPr>
          <a:lstStyle>
            <a:lvl1pPr algn="l">
              <a:buNone/>
              <a:defRPr sz="3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05840" y="6171935"/>
            <a:ext cx="8046720" cy="777240"/>
          </a:xfrm>
        </p:spPr>
        <p:txBody>
          <a:bodyPr/>
          <a:lstStyle>
            <a:lvl1pPr marL="0" indent="0">
              <a:buFontTx/>
              <a:buNone/>
              <a:defRPr sz="18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1005840" y="6995160"/>
            <a:ext cx="4274820" cy="518160"/>
          </a:xfrm>
        </p:spPr>
        <p:txBody>
          <a:bodyPr/>
          <a:lstStyle/>
          <a:p>
            <a:r>
              <a:rPr kumimoji="0" lang="en-US" smtClean="0"/>
              <a:t>National University of Computer &amp; Emerging Sciences (FAST – NUCES)</a:t>
            </a:r>
            <a:endParaRPr kumimoji="0" lang="en-US" dirty="0"/>
          </a:p>
        </p:txBody>
      </p:sp>
      <p:sp>
        <p:nvSpPr>
          <p:cNvPr id="7" name="Slide Number Placeholder 6"/>
          <p:cNvSpPr>
            <a:spLocks noGrp="1"/>
          </p:cNvSpPr>
          <p:nvPr>
            <p:ph type="sldNum" sz="quarter" idx="12"/>
          </p:nvPr>
        </p:nvSpPr>
        <p:spPr>
          <a:xfrm>
            <a:off x="160934" y="7036613"/>
            <a:ext cx="502920" cy="518160"/>
          </a:xfrm>
        </p:spPr>
        <p:txBody>
          <a:bodyPr/>
          <a:lstStyle/>
          <a:p>
            <a:fld id="{6F42FDE4-A7DD-41A7-A0A6-9B649FB43336}" type="slidenum">
              <a:rPr kumimoji="0" lang="en-US" smtClean="0"/>
              <a:t>‹#›</a:t>
            </a:fld>
            <a:endParaRPr kumimoji="0" lang="en-US" dirty="0"/>
          </a:p>
        </p:txBody>
      </p:sp>
      <p:sp>
        <p:nvSpPr>
          <p:cNvPr id="11" name="Rectangle 10"/>
          <p:cNvSpPr/>
          <p:nvPr/>
        </p:nvSpPr>
        <p:spPr>
          <a:xfrm flipV="1">
            <a:off x="75138" y="5308029"/>
            <a:ext cx="9907524"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2" name="Rectangle 11"/>
          <p:cNvSpPr/>
          <p:nvPr/>
        </p:nvSpPr>
        <p:spPr>
          <a:xfrm>
            <a:off x="75359" y="5270538"/>
            <a:ext cx="9907303"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3" name="Rectangle 12"/>
          <p:cNvSpPr/>
          <p:nvPr/>
        </p:nvSpPr>
        <p:spPr>
          <a:xfrm>
            <a:off x="75361" y="5409654"/>
            <a:ext cx="9907301" cy="5531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3" name="Picture Placeholder 2"/>
          <p:cNvSpPr>
            <a:spLocks noGrp="1"/>
          </p:cNvSpPr>
          <p:nvPr>
            <p:ph type="pic" idx="1"/>
          </p:nvPr>
        </p:nvSpPr>
        <p:spPr>
          <a:xfrm>
            <a:off x="75140" y="75566"/>
            <a:ext cx="9902060" cy="5192395"/>
          </a:xfrm>
          <a:prstGeom prst="round2SameRect">
            <a:avLst>
              <a:gd name="adj1" fmla="val 7101"/>
              <a:gd name="adj2" fmla="val 0"/>
            </a:avLst>
          </a:prstGeom>
          <a:solidFill>
            <a:schemeClr val="bg2"/>
          </a:solidFill>
          <a:ln w="6350">
            <a:solidFill>
              <a:schemeClr val="tx1"/>
            </a:solidFill>
          </a:ln>
        </p:spPr>
        <p:txBody>
          <a:bodyPr/>
          <a:lstStyle>
            <a:lvl1pPr marL="0" indent="0">
              <a:buNone/>
              <a:defRPr sz="36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8" name="Rounded Rectangle 7"/>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2" name="Title Placeholder 21"/>
          <p:cNvSpPr>
            <a:spLocks noGrp="1"/>
          </p:cNvSpPr>
          <p:nvPr>
            <p:ph type="title"/>
          </p:nvPr>
        </p:nvSpPr>
        <p:spPr>
          <a:xfrm>
            <a:off x="1005840" y="311256"/>
            <a:ext cx="8549640" cy="1295400"/>
          </a:xfrm>
          <a:prstGeom prst="rect">
            <a:avLst/>
          </a:prstGeom>
        </p:spPr>
        <p:txBody>
          <a:bodyPr lIns="101882" tIns="50941" rIns="101882" bIns="10188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05840" y="1640840"/>
            <a:ext cx="8549640" cy="5181600"/>
          </a:xfrm>
          <a:prstGeom prst="rect">
            <a:avLst/>
          </a:prstGeom>
        </p:spPr>
        <p:txBody>
          <a:bodyPr lIns="101882" tIns="50941" rIns="101882" bIns="5094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89420" y="7016750"/>
            <a:ext cx="2724150" cy="539750"/>
          </a:xfrm>
          <a:prstGeom prst="rect">
            <a:avLst/>
          </a:prstGeom>
        </p:spPr>
        <p:txBody>
          <a:bodyPr lIns="101882" tIns="50941" rIns="101882" bIns="50941" anchor="ctr" anchorCtr="0"/>
          <a:lstStyle>
            <a:lvl1pPr algn="r" eaLnBrk="1" latinLnBrk="0" hangingPunct="1">
              <a:defRPr kumimoji="0" sz="1600">
                <a:solidFill>
                  <a:schemeClr val="tx2"/>
                </a:solidFill>
              </a:defRPr>
            </a:lvl1pPr>
          </a:lstStyle>
          <a:p>
            <a:pPr algn="r" eaLnBrk="1" latinLnBrk="0" hangingPunct="1"/>
            <a:endParaRPr lang="en-US" sz="1600" dirty="0">
              <a:solidFill>
                <a:schemeClr val="tx2"/>
              </a:solidFill>
            </a:endParaRPr>
          </a:p>
        </p:txBody>
      </p:sp>
      <p:sp>
        <p:nvSpPr>
          <p:cNvPr id="3" name="Footer Placeholder 2"/>
          <p:cNvSpPr>
            <a:spLocks noGrp="1"/>
          </p:cNvSpPr>
          <p:nvPr>
            <p:ph type="ftr" sz="quarter" idx="3"/>
          </p:nvPr>
        </p:nvSpPr>
        <p:spPr>
          <a:xfrm>
            <a:off x="1005840" y="6995160"/>
            <a:ext cx="4358640" cy="518160"/>
          </a:xfrm>
          <a:prstGeom prst="rect">
            <a:avLst/>
          </a:prstGeom>
        </p:spPr>
        <p:txBody>
          <a:bodyPr lIns="101882" tIns="50941" rIns="101882" bIns="50941" anchor="ctr" anchorCtr="0"/>
          <a:lstStyle>
            <a:lvl1pPr eaLnBrk="1" latinLnBrk="0" hangingPunct="1">
              <a:defRPr kumimoji="0" sz="1600">
                <a:solidFill>
                  <a:schemeClr val="tx2"/>
                </a:solidFill>
              </a:defRPr>
            </a:lvl1pPr>
          </a:lstStyle>
          <a:p>
            <a:r>
              <a:rPr kumimoji="0" lang="en-US" sz="1600" smtClean="0">
                <a:solidFill>
                  <a:schemeClr val="tx2"/>
                </a:solidFill>
              </a:rPr>
              <a:t>National University of Computer &amp; Emerging Sciences (FAST – NUCES)</a:t>
            </a:r>
            <a:endParaRPr kumimoji="0" lang="en-US" sz="1600" dirty="0">
              <a:solidFill>
                <a:schemeClr val="tx2"/>
              </a:solidFill>
            </a:endParaRPr>
          </a:p>
        </p:txBody>
      </p:sp>
      <p:sp>
        <p:nvSpPr>
          <p:cNvPr id="23" name="Slide Number Placeholder 22"/>
          <p:cNvSpPr>
            <a:spLocks noGrp="1"/>
          </p:cNvSpPr>
          <p:nvPr>
            <p:ph type="sldNum" sz="quarter" idx="4"/>
          </p:nvPr>
        </p:nvSpPr>
        <p:spPr>
          <a:xfrm>
            <a:off x="160934" y="7038340"/>
            <a:ext cx="502920" cy="518160"/>
          </a:xfrm>
          <a:prstGeom prst="ellipse">
            <a:avLst/>
          </a:prstGeom>
          <a:solidFill>
            <a:schemeClr val="accent1"/>
          </a:solidFill>
        </p:spPr>
        <p:txBody>
          <a:bodyPr wrap="none" lIns="0" tIns="0" rIns="0" bIns="0" anchor="ctr" anchorCtr="1">
            <a:noAutofit/>
          </a:bodyPr>
          <a:lstStyle>
            <a:lvl1pPr algn="ctr" eaLnBrk="1" latinLnBrk="0" hangingPunct="1">
              <a:defRPr kumimoji="0" sz="16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16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dt="0"/>
  <p:txStyles>
    <p:titleStyle>
      <a:lvl1pPr algn="l" rtl="0" eaLnBrk="1" latinLnBrk="0" hangingPunct="1">
        <a:spcBef>
          <a:spcPct val="0"/>
        </a:spcBef>
        <a:buNone/>
        <a:defRPr kumimoji="0" sz="4500" kern="1200">
          <a:solidFill>
            <a:schemeClr val="tx2"/>
          </a:solidFill>
          <a:latin typeface="+mj-lt"/>
          <a:ea typeface="+mj-ea"/>
          <a:cs typeface="+mj-cs"/>
        </a:defRPr>
      </a:lvl1pPr>
    </p:titleStyle>
    <p:bodyStyle>
      <a:lvl1pPr marL="305647" indent="-305647" algn="l" rtl="0" eaLnBrk="1" latinLnBrk="0" hangingPunct="1">
        <a:spcBef>
          <a:spcPts val="646"/>
        </a:spcBef>
        <a:buClr>
          <a:schemeClr val="accent1"/>
        </a:buClr>
        <a:buSzPct val="85000"/>
        <a:buFont typeface="Wingdings 2"/>
        <a:buChar char=""/>
        <a:defRPr kumimoji="0" sz="2900" kern="1200">
          <a:solidFill>
            <a:schemeClr val="tx1"/>
          </a:solidFill>
          <a:latin typeface="+mn-lt"/>
          <a:ea typeface="+mn-ea"/>
          <a:cs typeface="+mn-cs"/>
        </a:defRPr>
      </a:lvl1pPr>
      <a:lvl2pPr marL="611295" indent="-254706" algn="l" rtl="0" eaLnBrk="1" latinLnBrk="0" hangingPunct="1">
        <a:spcBef>
          <a:spcPts val="412"/>
        </a:spcBef>
        <a:buClr>
          <a:schemeClr val="accent2"/>
        </a:buClr>
        <a:buSzPct val="85000"/>
        <a:buFont typeface="Wingdings 2"/>
        <a:buChar char=""/>
        <a:defRPr kumimoji="0" sz="2700" kern="1200">
          <a:solidFill>
            <a:schemeClr val="tx1"/>
          </a:solidFill>
          <a:latin typeface="+mn-lt"/>
          <a:ea typeface="+mn-ea"/>
          <a:cs typeface="+mn-cs"/>
        </a:defRPr>
      </a:lvl2pPr>
      <a:lvl3pPr marL="916942" indent="-254706" algn="l" rtl="0" eaLnBrk="1" latinLnBrk="0" hangingPunct="1">
        <a:spcBef>
          <a:spcPts val="412"/>
        </a:spcBef>
        <a:buClr>
          <a:schemeClr val="accent1">
            <a:tint val="60000"/>
          </a:schemeClr>
        </a:buClr>
        <a:buSzPct val="85000"/>
        <a:buFont typeface="Wingdings 2"/>
        <a:buChar char=""/>
        <a:defRPr kumimoji="0" sz="2200" kern="1200">
          <a:solidFill>
            <a:schemeClr val="tx1"/>
          </a:solidFill>
          <a:latin typeface="+mn-lt"/>
          <a:ea typeface="+mn-ea"/>
          <a:cs typeface="+mn-cs"/>
        </a:defRPr>
      </a:lvl3pPr>
      <a:lvl4pPr marL="1222589" indent="-254706" algn="l" rtl="0" eaLnBrk="1" latinLnBrk="0" hangingPunct="1">
        <a:spcBef>
          <a:spcPts val="412"/>
        </a:spcBef>
        <a:buClr>
          <a:schemeClr val="accent3"/>
        </a:buClr>
        <a:buSzPct val="80000"/>
        <a:buFont typeface="Wingdings 2"/>
        <a:buChar char=""/>
        <a:defRPr kumimoji="0" sz="2200" kern="1200">
          <a:solidFill>
            <a:schemeClr val="tx1"/>
          </a:solidFill>
          <a:latin typeface="+mn-lt"/>
          <a:ea typeface="+mn-ea"/>
          <a:cs typeface="+mn-cs"/>
        </a:defRPr>
      </a:lvl4pPr>
      <a:lvl5pPr marL="1528237" indent="-254706" algn="l" rtl="0" eaLnBrk="1" latinLnBrk="0" hangingPunct="1">
        <a:spcBef>
          <a:spcPts val="412"/>
        </a:spcBef>
        <a:buClr>
          <a:schemeClr val="accent3"/>
        </a:buClr>
        <a:buFontTx/>
        <a:buChar char="o"/>
        <a:defRPr kumimoji="0" sz="2200" kern="1200">
          <a:solidFill>
            <a:schemeClr val="tx1"/>
          </a:solidFill>
          <a:latin typeface="+mn-lt"/>
          <a:ea typeface="+mn-ea"/>
          <a:cs typeface="+mn-cs"/>
        </a:defRPr>
      </a:lvl5pPr>
      <a:lvl6pPr marL="1833884" indent="-254706" algn="l" rtl="0" eaLnBrk="1" latinLnBrk="0" hangingPunct="1">
        <a:spcBef>
          <a:spcPts val="412"/>
        </a:spcBef>
        <a:buClr>
          <a:schemeClr val="accent3"/>
        </a:buClr>
        <a:buChar char="•"/>
        <a:defRPr kumimoji="0" sz="2000" kern="1200" baseline="0">
          <a:solidFill>
            <a:schemeClr val="tx1"/>
          </a:solidFill>
          <a:latin typeface="+mn-lt"/>
          <a:ea typeface="+mn-ea"/>
          <a:cs typeface="+mn-cs"/>
        </a:defRPr>
      </a:lvl6pPr>
      <a:lvl7pPr marL="2139531" indent="-254706" algn="l" rtl="0" eaLnBrk="1" latinLnBrk="0" hangingPunct="1">
        <a:spcBef>
          <a:spcPts val="412"/>
        </a:spcBef>
        <a:buClr>
          <a:schemeClr val="accent2"/>
        </a:buClr>
        <a:buChar char="•"/>
        <a:defRPr kumimoji="0" sz="2000" kern="1200">
          <a:solidFill>
            <a:schemeClr val="tx1"/>
          </a:solidFill>
          <a:latin typeface="+mn-lt"/>
          <a:ea typeface="+mn-ea"/>
          <a:cs typeface="+mn-cs"/>
        </a:defRPr>
      </a:lvl7pPr>
      <a:lvl8pPr marL="2445179" indent="-254706" algn="l" rtl="0" eaLnBrk="1" latinLnBrk="0" hangingPunct="1">
        <a:spcBef>
          <a:spcPts val="412"/>
        </a:spcBef>
        <a:buClr>
          <a:schemeClr val="accent1">
            <a:tint val="60000"/>
          </a:schemeClr>
        </a:buClr>
        <a:buChar char="•"/>
        <a:defRPr kumimoji="0" sz="2000" kern="1200">
          <a:solidFill>
            <a:schemeClr val="tx1"/>
          </a:solidFill>
          <a:latin typeface="+mn-lt"/>
          <a:ea typeface="+mn-ea"/>
          <a:cs typeface="+mn-cs"/>
        </a:defRPr>
      </a:lvl8pPr>
      <a:lvl9pPr marL="2750826" indent="-254706" algn="l" rtl="0" eaLnBrk="1" latinLnBrk="0" hangingPunct="1">
        <a:spcBef>
          <a:spcPts val="412"/>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1" dirty="0" smtClean="0"/>
              <a:t>EE-204  Computer Architecture</a:t>
            </a:r>
          </a:p>
          <a:p>
            <a:r>
              <a:rPr lang="en-US" b="1" dirty="0" smtClean="0"/>
              <a:t>Fall 2018</a:t>
            </a:r>
            <a:endParaRPr lang="en-US" b="1" dirty="0"/>
          </a:p>
        </p:txBody>
      </p:sp>
      <p:sp>
        <p:nvSpPr>
          <p:cNvPr id="3" name="Title 2"/>
          <p:cNvSpPr>
            <a:spLocks noGrp="1"/>
          </p:cNvSpPr>
          <p:nvPr>
            <p:ph type="ctrTitle"/>
          </p:nvPr>
        </p:nvSpPr>
        <p:spPr/>
        <p:txBody>
          <a:bodyPr>
            <a:normAutofit/>
          </a:bodyPr>
          <a:lstStyle/>
          <a:p>
            <a:r>
              <a:rPr lang="en-US" b="1" dirty="0" smtClean="0"/>
              <a:t>Lecture 3</a:t>
            </a:r>
            <a:br>
              <a:rPr lang="en-US" b="1" dirty="0" smtClean="0"/>
            </a:br>
            <a:r>
              <a:rPr lang="en-US" b="1" dirty="0" smtClean="0"/>
              <a:t>Evolution of Computer Performance</a:t>
            </a:r>
            <a:endParaRPr lang="en-US" b="1" dirty="0"/>
          </a:p>
        </p:txBody>
      </p:sp>
      <p:sp>
        <p:nvSpPr>
          <p:cNvPr id="5" name="Rectangle 4"/>
          <p:cNvSpPr/>
          <p:nvPr/>
        </p:nvSpPr>
        <p:spPr>
          <a:xfrm>
            <a:off x="4038600" y="2819400"/>
            <a:ext cx="184731" cy="784830"/>
          </a:xfrm>
          <a:prstGeom prst="rect">
            <a:avLst/>
          </a:prstGeom>
        </p:spPr>
        <p:txBody>
          <a:bodyPr wrap="none">
            <a:spAutoFit/>
          </a:bodyPr>
          <a:lstStyle/>
          <a:p>
            <a:endParaRPr lang="en-US" sz="4500" dirty="0">
              <a:solidFill>
                <a:srgbClr val="FFFFFF"/>
              </a:solidFill>
              <a:latin typeface="+mj-lt"/>
              <a:ea typeface="+mj-ea"/>
              <a:cs typeface="+mj-cs"/>
            </a:endParaRPr>
          </a:p>
        </p:txBody>
      </p:sp>
    </p:spTree>
    <p:extLst>
      <p:ext uri="{BB962C8B-B14F-4D97-AF65-F5344CB8AC3E}">
        <p14:creationId xmlns:p14="http://schemas.microsoft.com/office/powerpoint/2010/main" val="1911461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Performance Comparison </a:t>
            </a:r>
            <a:endParaRPr lang="en-US" dirty="0"/>
          </a:p>
        </p:txBody>
      </p:sp>
      <p:sp>
        <p:nvSpPr>
          <p:cNvPr id="3" name="Footer Placeholder 2"/>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10</a:t>
            </a:fld>
            <a:endParaRPr kumimoji="0" lang="en-US"/>
          </a:p>
        </p:txBody>
      </p:sp>
      <p:sp>
        <p:nvSpPr>
          <p:cNvPr id="5" name="Content Placeholder 4"/>
          <p:cNvSpPr>
            <a:spLocks noGrp="1"/>
          </p:cNvSpPr>
          <p:nvPr>
            <p:ph sz="quarter" idx="1"/>
          </p:nvPr>
        </p:nvSpPr>
        <p:spPr/>
        <p:txBody>
          <a:bodyPr/>
          <a:lstStyle/>
          <a:p>
            <a:endParaRPr lang="en-US"/>
          </a:p>
        </p:txBody>
      </p:sp>
      <p:pic>
        <p:nvPicPr>
          <p:cNvPr id="7" name="Picture 6"/>
          <p:cNvPicPr>
            <a:picLocks noChangeAspect="1"/>
          </p:cNvPicPr>
          <p:nvPr/>
        </p:nvPicPr>
        <p:blipFill>
          <a:blip r:embed="rId2"/>
          <a:stretch>
            <a:fillRect/>
          </a:stretch>
        </p:blipFill>
        <p:spPr>
          <a:xfrm>
            <a:off x="70984" y="1601490"/>
            <a:ext cx="10015830" cy="5453063"/>
          </a:xfrm>
          <a:prstGeom prst="rect">
            <a:avLst/>
          </a:prstGeom>
        </p:spPr>
      </p:pic>
    </p:spTree>
    <p:extLst>
      <p:ext uri="{BB962C8B-B14F-4D97-AF65-F5344CB8AC3E}">
        <p14:creationId xmlns:p14="http://schemas.microsoft.com/office/powerpoint/2010/main" val="3303633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Moore’s Law</a:t>
            </a:r>
            <a:endParaRPr lang="en-US" dirty="0"/>
          </a:p>
        </p:txBody>
      </p:sp>
      <p:sp>
        <p:nvSpPr>
          <p:cNvPr id="3" name="Footer Placeholder 2"/>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11</a:t>
            </a:fld>
            <a:endParaRPr kumimoji="0" lang="en-US"/>
          </a:p>
        </p:txBody>
      </p:sp>
      <p:sp>
        <p:nvSpPr>
          <p:cNvPr id="5" name="Content Placeholder 4"/>
          <p:cNvSpPr>
            <a:spLocks noGrp="1"/>
          </p:cNvSpPr>
          <p:nvPr>
            <p:ph sz="quarter" idx="1"/>
          </p:nvPr>
        </p:nvSpPr>
        <p:spPr/>
        <p:txBody>
          <a:bodyPr>
            <a:normAutofit/>
          </a:bodyPr>
          <a:lstStyle/>
          <a:p>
            <a:pPr algn="just"/>
            <a:r>
              <a:rPr lang="en-US" sz="3200" dirty="0"/>
              <a:t>The second observation that ended recently is Moore’s Law</a:t>
            </a:r>
            <a:r>
              <a:rPr lang="en-US" sz="3200" dirty="0" smtClean="0"/>
              <a:t>.</a:t>
            </a:r>
          </a:p>
          <a:p>
            <a:pPr algn="just"/>
            <a:r>
              <a:rPr lang="en-US" sz="3200" dirty="0" smtClean="0"/>
              <a:t>Moore </a:t>
            </a:r>
            <a:r>
              <a:rPr lang="en-US" sz="3200" dirty="0"/>
              <a:t>famously predicted that the number of transistors per chip would </a:t>
            </a:r>
            <a:r>
              <a:rPr lang="en-US" sz="3200" dirty="0" smtClean="0"/>
              <a:t>double every </a:t>
            </a:r>
            <a:r>
              <a:rPr lang="en-US" sz="3200" dirty="0"/>
              <a:t>year, which was amended in 1975 to every two years</a:t>
            </a:r>
            <a:r>
              <a:rPr lang="en-US" sz="3200" dirty="0" smtClean="0"/>
              <a:t>.</a:t>
            </a:r>
          </a:p>
          <a:p>
            <a:pPr algn="just"/>
            <a:r>
              <a:rPr lang="en-US" sz="3200" dirty="0"/>
              <a:t>That prediction </a:t>
            </a:r>
            <a:r>
              <a:rPr lang="en-US" sz="3200" dirty="0" smtClean="0"/>
              <a:t>lasted for </a:t>
            </a:r>
            <a:r>
              <a:rPr lang="en-US" sz="3200" dirty="0"/>
              <a:t>about 50 years, but no longer holds</a:t>
            </a:r>
            <a:r>
              <a:rPr lang="en-US" sz="3200" dirty="0" smtClean="0"/>
              <a:t>.</a:t>
            </a:r>
          </a:p>
        </p:txBody>
      </p:sp>
    </p:spTree>
    <p:extLst>
      <p:ext uri="{BB962C8B-B14F-4D97-AF65-F5344CB8AC3E}">
        <p14:creationId xmlns:p14="http://schemas.microsoft.com/office/powerpoint/2010/main" val="95656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Moore’s Law</a:t>
            </a:r>
          </a:p>
        </p:txBody>
      </p:sp>
      <p:sp>
        <p:nvSpPr>
          <p:cNvPr id="3" name="Footer Placeholder 2"/>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12</a:t>
            </a:fld>
            <a:endParaRPr kumimoji="0" lang="en-US"/>
          </a:p>
        </p:txBody>
      </p:sp>
      <p:sp>
        <p:nvSpPr>
          <p:cNvPr id="5" name="Content Placeholder 4"/>
          <p:cNvSpPr>
            <a:spLocks noGrp="1"/>
          </p:cNvSpPr>
          <p:nvPr>
            <p:ph sz="quarter" idx="1"/>
          </p:nvPr>
        </p:nvSpPr>
        <p:spPr/>
        <p:txBody>
          <a:bodyPr>
            <a:normAutofit/>
          </a:bodyPr>
          <a:lstStyle/>
          <a:p>
            <a:pPr algn="just"/>
            <a:r>
              <a:rPr lang="en-US" sz="3200" dirty="0"/>
              <a:t>For example, in the 2010 edition of this book, the most recent Intel microprocessor had 1,170,000,000 transistors. If Moore’s Law had continued, we could have expected microprocessors in 2016 to have 18,720,000,000 transistors</a:t>
            </a:r>
            <a:r>
              <a:rPr lang="en-US" sz="3200" dirty="0" smtClean="0"/>
              <a:t>.</a:t>
            </a:r>
          </a:p>
          <a:p>
            <a:pPr algn="just"/>
            <a:r>
              <a:rPr lang="en-US" sz="3200" dirty="0"/>
              <a:t>Instead, the equivalent Intel </a:t>
            </a:r>
            <a:r>
              <a:rPr lang="en-US" sz="3200" dirty="0" smtClean="0"/>
              <a:t>microprocessor has </a:t>
            </a:r>
            <a:r>
              <a:rPr lang="en-US" sz="3200" dirty="0"/>
              <a:t>just 1,750,000,000 transistors, or off by a factor of 10 from what </a:t>
            </a:r>
            <a:r>
              <a:rPr lang="en-US" sz="3200" dirty="0" smtClean="0"/>
              <a:t>Moore’s Law </a:t>
            </a:r>
            <a:r>
              <a:rPr lang="en-US" sz="3200" dirty="0"/>
              <a:t>would have predicted.</a:t>
            </a:r>
            <a:endParaRPr lang="en-US" sz="3200" dirty="0" smtClean="0"/>
          </a:p>
          <a:p>
            <a:pPr algn="just"/>
            <a:endParaRPr lang="en-US" sz="3200" dirty="0"/>
          </a:p>
          <a:p>
            <a:pPr algn="just"/>
            <a:endParaRPr lang="en-US" sz="3200" dirty="0"/>
          </a:p>
        </p:txBody>
      </p:sp>
    </p:spTree>
    <p:extLst>
      <p:ext uri="{BB962C8B-B14F-4D97-AF65-F5344CB8AC3E}">
        <p14:creationId xmlns:p14="http://schemas.microsoft.com/office/powerpoint/2010/main" val="70477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1257300" y="365760"/>
            <a:ext cx="8549640" cy="824230"/>
          </a:xfrm>
          <a:noFill/>
        </p:spPr>
        <p:txBody>
          <a:bodyPr>
            <a:normAutofit fontScale="90000"/>
          </a:bodyPr>
          <a:lstStyle/>
          <a:p>
            <a:pPr algn="ctr"/>
            <a:r>
              <a:rPr lang="en-US" sz="4180" b="1" u="sng" dirty="0"/>
              <a:t/>
            </a:r>
            <a:br>
              <a:rPr lang="en-US" sz="4180" b="1" u="sng" dirty="0"/>
            </a:br>
            <a:r>
              <a:rPr lang="en-US" sz="4180" b="1" u="sng" dirty="0"/>
              <a:t/>
            </a:r>
            <a:br>
              <a:rPr lang="en-US" sz="4180" b="1" u="sng" dirty="0"/>
            </a:br>
            <a:r>
              <a:rPr lang="en-US" sz="4180" b="1" u="sng" dirty="0"/>
              <a:t/>
            </a:r>
            <a:br>
              <a:rPr lang="en-US" sz="4180" b="1" u="sng" dirty="0"/>
            </a:br>
            <a:r>
              <a:rPr lang="en-US" sz="4180" b="1" dirty="0"/>
              <a:t>Introduction</a:t>
            </a:r>
            <a:r>
              <a:rPr lang="en-US" sz="4180" b="1" u="sng" dirty="0"/>
              <a:t/>
            </a:r>
            <a:br>
              <a:rPr lang="en-US" sz="4180" b="1" u="sng" dirty="0"/>
            </a:br>
            <a:r>
              <a:rPr lang="en-US" sz="4180" b="1" u="sng" dirty="0"/>
              <a:t/>
            </a:r>
            <a:br>
              <a:rPr lang="en-US" sz="4180" b="1" u="sng" dirty="0"/>
            </a:br>
            <a:r>
              <a:rPr lang="en-US" sz="4180" b="1" u="sng" dirty="0"/>
              <a:t/>
            </a:r>
            <a:br>
              <a:rPr lang="en-US" sz="4180" b="1" u="sng" dirty="0"/>
            </a:br>
            <a:r>
              <a:rPr lang="en-US" sz="4180" b="1" u="sng" dirty="0"/>
              <a:t/>
            </a:r>
            <a:br>
              <a:rPr lang="en-US" sz="4180" b="1" u="sng" dirty="0"/>
            </a:br>
            <a:r>
              <a:rPr lang="en-US" sz="4180" b="1" u="sng" dirty="0" smtClean="0"/>
              <a:t>Aspects of Improvements</a:t>
            </a:r>
            <a:endParaRPr lang="en-US" sz="3520" b="1" u="sng" dirty="0"/>
          </a:p>
        </p:txBody>
      </p:sp>
      <p:sp>
        <p:nvSpPr>
          <p:cNvPr id="16390" name="Rectangle 3"/>
          <p:cNvSpPr>
            <a:spLocks noGrp="1" noChangeArrowheads="1"/>
          </p:cNvSpPr>
          <p:nvPr>
            <p:ph idx="1"/>
          </p:nvPr>
        </p:nvSpPr>
        <p:spPr>
          <a:xfrm>
            <a:off x="922020" y="1371600"/>
            <a:ext cx="9304020" cy="5699760"/>
          </a:xfrm>
          <a:noFill/>
        </p:spPr>
        <p:txBody>
          <a:bodyPr>
            <a:normAutofit lnSpcReduction="10000"/>
          </a:bodyPr>
          <a:lstStyle/>
          <a:p>
            <a:pPr eaLnBrk="1" hangingPunct="1">
              <a:lnSpc>
                <a:spcPct val="90000"/>
              </a:lnSpc>
            </a:pPr>
            <a:r>
              <a:rPr lang="en-US" sz="2640" b="1" dirty="0">
                <a:latin typeface="Comic Sans MS" pitchFamily="66" charset="0"/>
              </a:rPr>
              <a:t>Performance is traded with productivity </a:t>
            </a:r>
          </a:p>
          <a:p>
            <a:pPr eaLnBrk="1" hangingPunct="1">
              <a:lnSpc>
                <a:spcPct val="90000"/>
              </a:lnSpc>
            </a:pPr>
            <a:r>
              <a:rPr lang="en-US" sz="2640" b="1" dirty="0"/>
              <a:t>Strategy for software development has also changed </a:t>
            </a:r>
          </a:p>
          <a:p>
            <a:pPr eaLnBrk="1" hangingPunct="1">
              <a:lnSpc>
                <a:spcPct val="90000"/>
              </a:lnSpc>
              <a:buFontTx/>
              <a:buNone/>
            </a:pPr>
            <a:r>
              <a:rPr lang="en-US" sz="2640" b="1" dirty="0"/>
              <a:t>		</a:t>
            </a:r>
            <a:r>
              <a:rPr lang="en-US" sz="2640" b="1" dirty="0">
                <a:latin typeface="Comic Sans MS" pitchFamily="66" charset="0"/>
              </a:rPr>
              <a:t>Software as a service (</a:t>
            </a:r>
            <a:r>
              <a:rPr lang="en-US" sz="2640" b="1" dirty="0" err="1">
                <a:latin typeface="Comic Sans MS" pitchFamily="66" charset="0"/>
              </a:rPr>
              <a:t>SaaS</a:t>
            </a:r>
            <a:r>
              <a:rPr lang="en-US" sz="2640" b="1" dirty="0">
                <a:latin typeface="Comic Sans MS" pitchFamily="66" charset="0"/>
              </a:rPr>
              <a:t>) is used instead of 	the conventional shrink-wrapped software</a:t>
            </a:r>
          </a:p>
          <a:p>
            <a:pPr eaLnBrk="1" hangingPunct="1">
              <a:lnSpc>
                <a:spcPct val="90000"/>
              </a:lnSpc>
            </a:pPr>
            <a:r>
              <a:rPr lang="en-US" sz="2640" b="1" dirty="0"/>
              <a:t>Nature of applications have also undergone a change</a:t>
            </a:r>
          </a:p>
          <a:p>
            <a:pPr marL="90805" indent="0">
              <a:lnSpc>
                <a:spcPct val="90000"/>
              </a:lnSpc>
              <a:buNone/>
            </a:pPr>
            <a:r>
              <a:rPr lang="en-US" sz="2640" b="1" dirty="0">
                <a:latin typeface="Comic Sans MS" pitchFamily="66" charset="0"/>
              </a:rPr>
              <a:t>	Shift from ILP (Instruction-Level Parallelism) to 	DLP (Data-Level Parallelism) and TLP (Thread-	Level Parallelism)</a:t>
            </a:r>
          </a:p>
          <a:p>
            <a:pPr eaLnBrk="1" hangingPunct="1">
              <a:lnSpc>
                <a:spcPct val="90000"/>
              </a:lnSpc>
            </a:pPr>
            <a:r>
              <a:rPr lang="en-US" sz="2640" b="1" dirty="0"/>
              <a:t>There is also an extensive use of RLP (Request-Level Parallelism)</a:t>
            </a:r>
          </a:p>
          <a:p>
            <a:pPr eaLnBrk="1" hangingPunct="1">
              <a:lnSpc>
                <a:spcPct val="90000"/>
              </a:lnSpc>
            </a:pPr>
            <a:r>
              <a:rPr lang="en-US" sz="2640" b="1" dirty="0">
                <a:latin typeface="Comic Sans MS" pitchFamily="66" charset="0"/>
              </a:rPr>
              <a:t>ILP has been implicit but TLP, DLP and RLP are explicit parallelism</a:t>
            </a:r>
          </a:p>
          <a:p>
            <a:pPr eaLnBrk="1" hangingPunct="1">
              <a:lnSpc>
                <a:spcPct val="90000"/>
              </a:lnSpc>
              <a:buFontTx/>
              <a:buNone/>
            </a:pPr>
            <a:r>
              <a:rPr lang="en-US" sz="2640" b="1" dirty="0"/>
              <a:t>		The major burden for exploitation of this shift is 	on the programmers</a:t>
            </a:r>
          </a:p>
        </p:txBody>
      </p:sp>
      <p:sp>
        <p:nvSpPr>
          <p:cNvPr id="6" name="Slide Number Placeholder 5"/>
          <p:cNvSpPr>
            <a:spLocks noGrp="1"/>
          </p:cNvSpPr>
          <p:nvPr>
            <p:ph type="sldNum" sz="quarter" idx="12"/>
          </p:nvPr>
        </p:nvSpPr>
        <p:spPr/>
        <p:txBody>
          <a:bodyPr/>
          <a:lstStyle/>
          <a:p>
            <a:pPr>
              <a:defRPr/>
            </a:pPr>
            <a:fld id="{40EE2EA7-9A5E-47C6-A124-546EB860B247}" type="slidenum">
              <a:rPr lang="en-US" b="1">
                <a:solidFill>
                  <a:schemeClr val="tx1"/>
                </a:solidFill>
              </a:rPr>
              <a:pPr>
                <a:defRPr/>
              </a:pPr>
              <a:t>13</a:t>
            </a:fld>
            <a:endParaRPr lang="en-US" b="1">
              <a:solidFill>
                <a:schemeClr val="tx1"/>
              </a:solidFill>
            </a:endParaRPr>
          </a:p>
        </p:txBody>
      </p:sp>
    </p:spTree>
    <p:extLst>
      <p:ext uri="{BB962C8B-B14F-4D97-AF65-F5344CB8AC3E}">
        <p14:creationId xmlns:p14="http://schemas.microsoft.com/office/powerpoint/2010/main" val="17640151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97477" y="1326197"/>
            <a:ext cx="9052560" cy="1089660"/>
          </a:xfrm>
        </p:spPr>
        <p:txBody>
          <a:bodyPr>
            <a:noAutofit/>
          </a:bodyPr>
          <a:lstStyle/>
          <a:p>
            <a:pPr eaLnBrk="1" hangingPunct="1">
              <a:defRPr/>
            </a:pPr>
            <a:r>
              <a:rPr lang="en-US" sz="4000" b="1" u="sng" dirty="0">
                <a:solidFill>
                  <a:srgbClr val="AF218A"/>
                </a:solidFill>
              </a:rPr>
              <a:t>FIRST GENERATION</a:t>
            </a:r>
            <a:r>
              <a:rPr lang="en-US" sz="4000" b="1" u="sng" dirty="0">
                <a:solidFill>
                  <a:srgbClr val="7030A0"/>
                </a:solidFill>
              </a:rPr>
              <a:t/>
            </a:r>
            <a:br>
              <a:rPr lang="en-US" sz="4000" b="1" u="sng" dirty="0">
                <a:solidFill>
                  <a:srgbClr val="7030A0"/>
                </a:solidFill>
              </a:rPr>
            </a:br>
            <a:r>
              <a:rPr lang="en-US" sz="3200" b="1" dirty="0" smtClean="0">
                <a:solidFill>
                  <a:srgbClr val="7030A0"/>
                </a:solidFill>
              </a:rPr>
              <a:t> </a:t>
            </a:r>
            <a:r>
              <a:rPr lang="en-US" sz="3200" dirty="0" smtClean="0">
                <a:solidFill>
                  <a:schemeClr val="tx2">
                    <a:lumMod val="60000"/>
                    <a:lumOff val="40000"/>
                  </a:schemeClr>
                </a:solidFill>
              </a:rPr>
              <a:t>(1945 – 1956)</a:t>
            </a:r>
            <a:r>
              <a:rPr lang="en-US" sz="3200" dirty="0" smtClean="0">
                <a:solidFill>
                  <a:srgbClr val="7030A0"/>
                </a:solidFill>
              </a:rPr>
              <a:t/>
            </a:r>
            <a:br>
              <a:rPr lang="en-US" sz="3200" dirty="0" smtClean="0">
                <a:solidFill>
                  <a:srgbClr val="7030A0"/>
                </a:solidFill>
              </a:rPr>
            </a:br>
            <a:endParaRPr lang="en-US" sz="3200" dirty="0" smtClean="0">
              <a:solidFill>
                <a:srgbClr val="7030A0"/>
              </a:solidFill>
            </a:endParaRPr>
          </a:p>
        </p:txBody>
      </p:sp>
      <p:sp>
        <p:nvSpPr>
          <p:cNvPr id="8195" name="Content Placeholder 2"/>
          <p:cNvSpPr>
            <a:spLocks noGrp="1"/>
          </p:cNvSpPr>
          <p:nvPr>
            <p:ph idx="1"/>
          </p:nvPr>
        </p:nvSpPr>
        <p:spPr>
          <a:xfrm>
            <a:off x="502920" y="1706881"/>
            <a:ext cx="9052560" cy="5146199"/>
          </a:xfrm>
        </p:spPr>
        <p:txBody>
          <a:bodyPr/>
          <a:lstStyle/>
          <a:p>
            <a:pPr eaLnBrk="1" hangingPunct="1">
              <a:buFont typeface="Arial" charset="0"/>
              <a:buNone/>
              <a:defRPr/>
            </a:pPr>
            <a:endParaRPr lang="en-US" sz="2640" b="1" dirty="0"/>
          </a:p>
          <a:p>
            <a:pPr eaLnBrk="1" hangingPunct="1">
              <a:buFont typeface="Arial" charset="0"/>
              <a:buNone/>
              <a:defRPr/>
            </a:pPr>
            <a:r>
              <a:rPr lang="en-US" sz="2640" b="1" dirty="0"/>
              <a:t>Main processing device : </a:t>
            </a:r>
            <a:r>
              <a:rPr lang="en-US" sz="2640" b="1" dirty="0">
                <a:solidFill>
                  <a:schemeClr val="accent6">
                    <a:lumMod val="75000"/>
                  </a:schemeClr>
                </a:solidFill>
              </a:rPr>
              <a:t>VACUUM TUBES</a:t>
            </a:r>
          </a:p>
          <a:p>
            <a:pPr eaLnBrk="1" hangingPunct="1">
              <a:buFont typeface="Arial" charset="0"/>
              <a:buNone/>
              <a:defRPr/>
            </a:pPr>
            <a:r>
              <a:rPr lang="en-US" sz="2640" u="sng" smtClean="0">
                <a:solidFill>
                  <a:schemeClr val="accent2">
                    <a:lumMod val="75000"/>
                  </a:schemeClr>
                </a:solidFill>
              </a:rPr>
              <a:t>KEY </a:t>
            </a:r>
            <a:r>
              <a:rPr lang="en-US" sz="2640" u="sng" dirty="0">
                <a:solidFill>
                  <a:schemeClr val="accent2">
                    <a:lumMod val="75000"/>
                  </a:schemeClr>
                </a:solidFill>
              </a:rPr>
              <a:t>FEATURES:</a:t>
            </a:r>
          </a:p>
          <a:p>
            <a:pPr eaLnBrk="1" hangingPunct="1">
              <a:buFont typeface="Wingdings" pitchFamily="2" charset="2"/>
              <a:buChar char="Ø"/>
              <a:defRPr/>
            </a:pPr>
            <a:r>
              <a:rPr lang="en-US" sz="2640" dirty="0"/>
              <a:t>Characterized by the use of VACUUM TUBES.</a:t>
            </a:r>
          </a:p>
          <a:p>
            <a:pPr eaLnBrk="1" hangingPunct="1">
              <a:buFont typeface="Wingdings" pitchFamily="2" charset="2"/>
              <a:buChar char="Ø"/>
              <a:defRPr/>
            </a:pPr>
            <a:r>
              <a:rPr lang="en-US" sz="2640" dirty="0"/>
              <a:t>First generation computers relied on MACHINE LANGUAGE.</a:t>
            </a:r>
          </a:p>
          <a:p>
            <a:pPr eaLnBrk="1" hangingPunct="1">
              <a:buFont typeface="Wingdings" pitchFamily="2" charset="2"/>
              <a:buChar char="Ø"/>
              <a:defRPr/>
            </a:pPr>
            <a:r>
              <a:rPr lang="en-US" sz="2640" dirty="0"/>
              <a:t>Input was based on PUNCHED CARDS and paper tape, and output was displayed on PRINTOUTS.</a:t>
            </a:r>
          </a:p>
        </p:txBody>
      </p:sp>
      <p:pic>
        <p:nvPicPr>
          <p:cNvPr id="819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780" y="5143500"/>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440" y="1371600"/>
            <a:ext cx="1662430" cy="208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696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02920" y="281940"/>
            <a:ext cx="9052560" cy="1257300"/>
          </a:xfrm>
        </p:spPr>
        <p:txBody>
          <a:bodyPr/>
          <a:lstStyle/>
          <a:p>
            <a:pPr eaLnBrk="1" hangingPunct="1">
              <a:defRPr/>
            </a:pPr>
            <a:r>
              <a:rPr lang="en-US" sz="3520" b="1" u="sng" dirty="0">
                <a:solidFill>
                  <a:srgbClr val="00B050"/>
                </a:solidFill>
              </a:rPr>
              <a:t>THE SECOND GENERATION COMPUTER</a:t>
            </a:r>
            <a:r>
              <a:rPr lang="en-US" sz="3520" dirty="0">
                <a:solidFill>
                  <a:srgbClr val="00B050"/>
                </a:solidFill>
              </a:rPr>
              <a:t/>
            </a:r>
            <a:br>
              <a:rPr lang="en-US" sz="3520" dirty="0">
                <a:solidFill>
                  <a:srgbClr val="00B050"/>
                </a:solidFill>
              </a:rPr>
            </a:br>
            <a:r>
              <a:rPr lang="en-US" sz="3520" dirty="0">
                <a:solidFill>
                  <a:schemeClr val="tx2">
                    <a:lumMod val="60000"/>
                    <a:lumOff val="40000"/>
                  </a:schemeClr>
                </a:solidFill>
              </a:rPr>
              <a:t>(1959-1964)</a:t>
            </a:r>
          </a:p>
        </p:txBody>
      </p:sp>
      <p:sp>
        <p:nvSpPr>
          <p:cNvPr id="3" name="Subtitle 2"/>
          <p:cNvSpPr>
            <a:spLocks noGrp="1"/>
          </p:cNvSpPr>
          <p:nvPr>
            <p:ph idx="1"/>
          </p:nvPr>
        </p:nvSpPr>
        <p:spPr>
          <a:xfrm>
            <a:off x="502920" y="1539240"/>
            <a:ext cx="9304020" cy="6118860"/>
          </a:xfrm>
        </p:spPr>
        <p:txBody>
          <a:bodyPr>
            <a:normAutofit fontScale="77500" lnSpcReduction="20000"/>
          </a:bodyPr>
          <a:lstStyle/>
          <a:p>
            <a:pPr eaLnBrk="1" hangingPunct="1">
              <a:buFont typeface="Arial" charset="0"/>
              <a:buNone/>
              <a:defRPr/>
            </a:pPr>
            <a:r>
              <a:rPr lang="en-US" sz="3960" b="1" dirty="0">
                <a:solidFill>
                  <a:schemeClr val="tx2"/>
                </a:solidFill>
              </a:rPr>
              <a:t>Main Processing Device: </a:t>
            </a:r>
            <a:r>
              <a:rPr lang="en-US" sz="3960" b="1" dirty="0">
                <a:solidFill>
                  <a:schemeClr val="accent6">
                    <a:lumMod val="75000"/>
                  </a:schemeClr>
                </a:solidFill>
              </a:rPr>
              <a:t>TRANSISTORS</a:t>
            </a:r>
          </a:p>
          <a:p>
            <a:pPr eaLnBrk="1" hangingPunct="1">
              <a:buFont typeface="Arial" charset="0"/>
              <a:buNone/>
              <a:defRPr/>
            </a:pPr>
            <a:r>
              <a:rPr lang="en-US" sz="3960" b="1" dirty="0">
                <a:solidFill>
                  <a:schemeClr val="tx2"/>
                </a:solidFill>
              </a:rPr>
              <a:t>Storage Media: </a:t>
            </a:r>
            <a:r>
              <a:rPr lang="en-US" sz="3960" b="1" dirty="0">
                <a:solidFill>
                  <a:schemeClr val="accent6">
                    <a:lumMod val="75000"/>
                  </a:schemeClr>
                </a:solidFill>
              </a:rPr>
              <a:t>MAGNETIC DISK</a:t>
            </a:r>
          </a:p>
          <a:p>
            <a:pPr eaLnBrk="1" hangingPunct="1">
              <a:buFont typeface="Arial" charset="0"/>
              <a:buNone/>
              <a:defRPr/>
            </a:pPr>
            <a:endParaRPr lang="en-US" u="sng" dirty="0" smtClean="0"/>
          </a:p>
          <a:p>
            <a:pPr eaLnBrk="1" hangingPunct="1">
              <a:buFont typeface="Arial" charset="0"/>
              <a:buNone/>
              <a:defRPr/>
            </a:pPr>
            <a:r>
              <a:rPr lang="en-US" sz="4180" u="sng" dirty="0">
                <a:solidFill>
                  <a:schemeClr val="accent2">
                    <a:lumMod val="75000"/>
                  </a:schemeClr>
                </a:solidFill>
              </a:rPr>
              <a:t>KEY FEATURES:</a:t>
            </a:r>
          </a:p>
          <a:p>
            <a:pPr eaLnBrk="1" hangingPunct="1">
              <a:buFont typeface="Wingdings" pitchFamily="2" charset="2"/>
              <a:buChar char="Ø"/>
              <a:defRPr/>
            </a:pPr>
            <a:r>
              <a:rPr lang="en-US" dirty="0" smtClean="0">
                <a:solidFill>
                  <a:schemeClr val="tx2"/>
                </a:solidFill>
              </a:rPr>
              <a:t>Second generation computers employed a new technological innovation:</a:t>
            </a:r>
          </a:p>
          <a:p>
            <a:pPr eaLnBrk="1" hangingPunct="1">
              <a:buFont typeface="Arial" charset="0"/>
              <a:buNone/>
              <a:defRPr/>
            </a:pPr>
            <a:r>
              <a:rPr lang="en-US" dirty="0" smtClean="0">
                <a:solidFill>
                  <a:schemeClr val="tx2"/>
                </a:solidFill>
              </a:rPr>
              <a:t>      THE TRANSISTOR</a:t>
            </a:r>
          </a:p>
          <a:p>
            <a:pPr eaLnBrk="1" hangingPunct="1">
              <a:buFont typeface="Wingdings" pitchFamily="2" charset="2"/>
              <a:buChar char="Ø"/>
              <a:defRPr/>
            </a:pPr>
            <a:r>
              <a:rPr lang="en-US" dirty="0" smtClean="0">
                <a:solidFill>
                  <a:schemeClr val="tx2"/>
                </a:solidFill>
              </a:rPr>
              <a:t>Transistors had numerous advantages over vacuum tubes: they were smaller, cheaper, and gave off less heat </a:t>
            </a:r>
          </a:p>
          <a:p>
            <a:pPr eaLnBrk="1" hangingPunct="1">
              <a:buFont typeface="Wingdings" pitchFamily="2" charset="2"/>
              <a:buChar char="Ø"/>
              <a:defRPr/>
            </a:pPr>
            <a:r>
              <a:rPr lang="en-US" dirty="0" smtClean="0">
                <a:solidFill>
                  <a:schemeClr val="tx2"/>
                </a:solidFill>
              </a:rPr>
              <a:t>Second generation computers used magnetic cores as their primary memory</a:t>
            </a:r>
          </a:p>
          <a:p>
            <a:pPr eaLnBrk="1" hangingPunct="1">
              <a:buFont typeface="Wingdings" pitchFamily="2" charset="2"/>
              <a:buChar char="Ø"/>
              <a:defRPr/>
            </a:pPr>
            <a:r>
              <a:rPr lang="en-US" dirty="0" smtClean="0">
                <a:solidFill>
                  <a:schemeClr val="tx2"/>
                </a:solidFill>
              </a:rPr>
              <a:t>Programming Languages:</a:t>
            </a:r>
          </a:p>
          <a:p>
            <a:pPr eaLnBrk="1" hangingPunct="1">
              <a:buFont typeface="Wingdings" pitchFamily="2" charset="2"/>
              <a:buChar char="Ø"/>
              <a:defRPr/>
            </a:pPr>
            <a:r>
              <a:rPr lang="en-US" dirty="0" smtClean="0">
                <a:solidFill>
                  <a:schemeClr val="tx2"/>
                </a:solidFill>
              </a:rPr>
              <a:t>Assembly Language</a:t>
            </a:r>
          </a:p>
          <a:p>
            <a:pPr eaLnBrk="1" hangingPunct="1">
              <a:buFont typeface="Arial" charset="0"/>
              <a:buChar char="•"/>
              <a:defRPr/>
            </a:pPr>
            <a:r>
              <a:rPr lang="en-US" dirty="0" smtClean="0">
                <a:solidFill>
                  <a:schemeClr val="tx2"/>
                </a:solidFill>
              </a:rPr>
              <a:t> COBOL(1959)</a:t>
            </a:r>
          </a:p>
          <a:p>
            <a:pPr eaLnBrk="1" hangingPunct="1">
              <a:buFont typeface="Arial" charset="0"/>
              <a:buChar char="•"/>
              <a:defRPr/>
            </a:pPr>
            <a:r>
              <a:rPr lang="en-US" dirty="0" smtClean="0">
                <a:solidFill>
                  <a:schemeClr val="tx2"/>
                </a:solidFill>
              </a:rPr>
              <a:t> FORTRAN(1957)</a:t>
            </a:r>
          </a:p>
          <a:p>
            <a:pPr eaLnBrk="1" hangingPunct="1">
              <a:buFont typeface="Wingdings" pitchFamily="2" charset="2"/>
              <a:buChar char="Ø"/>
              <a:defRPr/>
            </a:pPr>
            <a:r>
              <a:rPr lang="en-US" dirty="0" smtClean="0">
                <a:solidFill>
                  <a:schemeClr val="tx2"/>
                </a:solidFill>
              </a:rPr>
              <a:t>These computers gave users a significant increase in available memory (about 20x)</a:t>
            </a:r>
          </a:p>
          <a:p>
            <a:pPr eaLnBrk="1" hangingPunct="1">
              <a:buFont typeface="Wingdings" pitchFamily="2" charset="2"/>
              <a:buChar char="Ø"/>
              <a:defRPr/>
            </a:pPr>
            <a:r>
              <a:rPr lang="en-US" dirty="0" smtClean="0">
                <a:solidFill>
                  <a:schemeClr val="tx2"/>
                </a:solidFill>
              </a:rPr>
              <a:t>Calculation speeds also increased</a:t>
            </a:r>
          </a:p>
          <a:p>
            <a:pPr eaLnBrk="1" hangingPunct="1">
              <a:buFont typeface="Wingdings" pitchFamily="2" charset="2"/>
              <a:buChar char="Ø"/>
              <a:defRPr/>
            </a:pPr>
            <a:r>
              <a:rPr lang="en-US" dirty="0" smtClean="0">
                <a:solidFill>
                  <a:schemeClr val="tx2"/>
                </a:solidFill>
              </a:rPr>
              <a:t>First operating system developed</a:t>
            </a:r>
          </a:p>
          <a:p>
            <a:pPr eaLnBrk="1" hangingPunct="1">
              <a:buFont typeface="Arial" charset="0"/>
              <a:buChar char="•"/>
              <a:defRPr/>
            </a:pPr>
            <a:endParaRPr lang="en-US" dirty="0" smtClean="0">
              <a:solidFill>
                <a:schemeClr val="tx2"/>
              </a:solidFill>
            </a:endParaRPr>
          </a:p>
          <a:p>
            <a:pPr eaLnBrk="1" hangingPunct="1">
              <a:buFont typeface="Arial" charset="0"/>
              <a:buChar char="•"/>
              <a:defRPr/>
            </a:pPr>
            <a:endParaRPr lang="en-US" sz="2640" dirty="0"/>
          </a:p>
          <a:p>
            <a:pPr eaLnBrk="1" hangingPunct="1">
              <a:buFont typeface="Arial" charset="0"/>
              <a:buChar char="•"/>
              <a:defRPr/>
            </a:pPr>
            <a:endParaRPr lang="en-US" dirty="0"/>
          </a:p>
        </p:txBody>
      </p:sp>
      <p:pic>
        <p:nvPicPr>
          <p:cNvPr id="11268" name="Picture 5" descr="circuit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0" y="1120140"/>
            <a:ext cx="2327752" cy="176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77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67640" y="365760"/>
            <a:ext cx="9471660" cy="1592580"/>
          </a:xfrm>
        </p:spPr>
        <p:txBody>
          <a:bodyPr/>
          <a:lstStyle/>
          <a:p>
            <a:pPr eaLnBrk="1" hangingPunct="1"/>
            <a:r>
              <a:rPr lang="en-US" altLang="en-US" sz="3960" b="1" u="sng">
                <a:solidFill>
                  <a:srgbClr val="0070C0"/>
                </a:solidFill>
              </a:rPr>
              <a:t>THE THIRD GENERATION COMPUTER</a:t>
            </a:r>
            <a:r>
              <a:rPr lang="en-US" altLang="en-US" sz="3960">
                <a:solidFill>
                  <a:srgbClr val="0070C0"/>
                </a:solidFill>
              </a:rPr>
              <a:t/>
            </a:r>
            <a:br>
              <a:rPr lang="en-US" altLang="en-US" sz="3960">
                <a:solidFill>
                  <a:srgbClr val="0070C0"/>
                </a:solidFill>
              </a:rPr>
            </a:br>
            <a:r>
              <a:rPr lang="en-US" altLang="en-US" sz="3960">
                <a:solidFill>
                  <a:srgbClr val="0070C0"/>
                </a:solidFill>
              </a:rPr>
              <a:t>(1964-1971)</a:t>
            </a:r>
          </a:p>
        </p:txBody>
      </p:sp>
      <p:sp>
        <p:nvSpPr>
          <p:cNvPr id="3" name="Subtitle 2"/>
          <p:cNvSpPr>
            <a:spLocks noGrp="1"/>
          </p:cNvSpPr>
          <p:nvPr>
            <p:ph type="subTitle" idx="1"/>
          </p:nvPr>
        </p:nvSpPr>
        <p:spPr>
          <a:xfrm>
            <a:off x="502920" y="1790700"/>
            <a:ext cx="8549640" cy="5699760"/>
          </a:xfrm>
        </p:spPr>
        <p:txBody>
          <a:bodyPr>
            <a:normAutofit fontScale="92500" lnSpcReduction="20000"/>
          </a:bodyPr>
          <a:lstStyle/>
          <a:p>
            <a:pPr algn="l" eaLnBrk="1" hangingPunct="1">
              <a:buFont typeface="Arial" charset="0"/>
              <a:buNone/>
              <a:defRPr/>
            </a:pPr>
            <a:r>
              <a:rPr lang="en-US" sz="2530" dirty="0">
                <a:solidFill>
                  <a:schemeClr val="tx1"/>
                </a:solidFill>
              </a:rPr>
              <a:t>Main Processing Device: </a:t>
            </a:r>
            <a:r>
              <a:rPr lang="en-US" sz="2530" dirty="0">
                <a:solidFill>
                  <a:schemeClr val="accent6">
                    <a:lumMod val="75000"/>
                  </a:schemeClr>
                </a:solidFill>
              </a:rPr>
              <a:t>INTEGRATED CIRCUITS(ICs)</a:t>
            </a:r>
          </a:p>
          <a:p>
            <a:pPr algn="l" eaLnBrk="1" hangingPunct="1">
              <a:buFont typeface="Arial" charset="0"/>
              <a:buNone/>
              <a:defRPr/>
            </a:pPr>
            <a:r>
              <a:rPr lang="en-US" sz="2530" dirty="0">
                <a:solidFill>
                  <a:schemeClr val="tx1"/>
                </a:solidFill>
              </a:rPr>
              <a:t> Initiated by: </a:t>
            </a:r>
            <a:r>
              <a:rPr lang="en-US" sz="2530" dirty="0">
                <a:solidFill>
                  <a:schemeClr val="accent6">
                    <a:lumMod val="75000"/>
                  </a:schemeClr>
                </a:solidFill>
              </a:rPr>
              <a:t>JACK KILBY and ROBERT NOYCE</a:t>
            </a:r>
          </a:p>
          <a:p>
            <a:pPr algn="l" eaLnBrk="1" hangingPunct="1">
              <a:buFont typeface="Arial" charset="0"/>
              <a:buNone/>
              <a:defRPr/>
            </a:pPr>
            <a:r>
              <a:rPr lang="en-US" sz="2530" dirty="0">
                <a:solidFill>
                  <a:schemeClr val="tx1"/>
                </a:solidFill>
              </a:rPr>
              <a:t>Data Storage: </a:t>
            </a:r>
            <a:r>
              <a:rPr lang="en-US" sz="2530" dirty="0">
                <a:solidFill>
                  <a:schemeClr val="accent6">
                    <a:lumMod val="75000"/>
                  </a:schemeClr>
                </a:solidFill>
              </a:rPr>
              <a:t>MICROCHIPS</a:t>
            </a:r>
          </a:p>
          <a:p>
            <a:pPr algn="l" eaLnBrk="1" hangingPunct="1">
              <a:buFont typeface="Arial" charset="0"/>
              <a:buNone/>
              <a:defRPr/>
            </a:pPr>
            <a:endParaRPr lang="en-US" sz="1210" dirty="0">
              <a:solidFill>
                <a:schemeClr val="tx1"/>
              </a:solidFill>
            </a:endParaRPr>
          </a:p>
          <a:p>
            <a:pPr algn="l" eaLnBrk="1" hangingPunct="1">
              <a:buFont typeface="Arial" charset="0"/>
              <a:buNone/>
              <a:defRPr/>
            </a:pPr>
            <a:r>
              <a:rPr lang="en-US" sz="2640" u="sng" dirty="0">
                <a:solidFill>
                  <a:schemeClr val="accent6">
                    <a:lumMod val="50000"/>
                  </a:schemeClr>
                </a:solidFill>
              </a:rPr>
              <a:t>KEY FEATURES:</a:t>
            </a:r>
          </a:p>
          <a:p>
            <a:pPr algn="l" eaLnBrk="1" hangingPunct="1">
              <a:buFont typeface="Arial" charset="0"/>
              <a:buNone/>
              <a:defRPr/>
            </a:pPr>
            <a:endParaRPr lang="en-US" sz="1100" dirty="0">
              <a:solidFill>
                <a:schemeClr val="tx1"/>
              </a:solidFill>
            </a:endParaRPr>
          </a:p>
          <a:p>
            <a:pPr algn="l" eaLnBrk="1" hangingPunct="1">
              <a:buFont typeface="Wingdings" pitchFamily="2" charset="2"/>
              <a:buChar char="Ø"/>
              <a:defRPr/>
            </a:pPr>
            <a:r>
              <a:rPr lang="en-US" sz="2530" dirty="0">
                <a:solidFill>
                  <a:schemeClr val="tx1"/>
                </a:solidFill>
              </a:rPr>
              <a:t>Integrated Circuits replaced transistors</a:t>
            </a:r>
          </a:p>
          <a:p>
            <a:pPr algn="l" eaLnBrk="1" hangingPunct="1">
              <a:buFont typeface="Wingdings" pitchFamily="2" charset="2"/>
              <a:buChar char="Ø"/>
              <a:defRPr/>
            </a:pPr>
            <a:r>
              <a:rPr lang="en-US" sz="2530" dirty="0">
                <a:solidFill>
                  <a:schemeClr val="tx1"/>
                </a:solidFill>
              </a:rPr>
              <a:t>Semiconductor memories:</a:t>
            </a:r>
          </a:p>
          <a:p>
            <a:pPr algn="l" eaLnBrk="1" hangingPunct="1">
              <a:buFont typeface="Arial" panose="020B0604020202020204" pitchFamily="34" charset="0"/>
              <a:buChar char="•"/>
              <a:defRPr/>
            </a:pPr>
            <a:r>
              <a:rPr lang="en-US" sz="2530" dirty="0">
                <a:solidFill>
                  <a:schemeClr val="tx1"/>
                </a:solidFill>
              </a:rPr>
              <a:t> (ROMs)</a:t>
            </a:r>
          </a:p>
          <a:p>
            <a:pPr algn="l" eaLnBrk="1" hangingPunct="1">
              <a:buFont typeface="Arial" panose="020B0604020202020204" pitchFamily="34" charset="0"/>
              <a:buChar char="•"/>
              <a:defRPr/>
            </a:pPr>
            <a:r>
              <a:rPr lang="en-US" sz="2530" dirty="0">
                <a:solidFill>
                  <a:schemeClr val="tx1"/>
                </a:solidFill>
              </a:rPr>
              <a:t> (RAMs)</a:t>
            </a:r>
          </a:p>
          <a:p>
            <a:pPr algn="l" eaLnBrk="1" hangingPunct="1">
              <a:buFont typeface="Wingdings" pitchFamily="2" charset="2"/>
              <a:buChar char="Ø"/>
              <a:defRPr/>
            </a:pPr>
            <a:r>
              <a:rPr lang="en-US" sz="2530" dirty="0">
                <a:solidFill>
                  <a:schemeClr val="tx1"/>
                </a:solidFill>
              </a:rPr>
              <a:t>Introduction of Microprogramming</a:t>
            </a:r>
          </a:p>
          <a:p>
            <a:pPr algn="l" eaLnBrk="1" hangingPunct="1">
              <a:buFont typeface="Wingdings" pitchFamily="2" charset="2"/>
              <a:buChar char="Ø"/>
              <a:defRPr/>
            </a:pPr>
            <a:r>
              <a:rPr lang="en-US" sz="2530" dirty="0">
                <a:solidFill>
                  <a:schemeClr val="tx1"/>
                </a:solidFill>
              </a:rPr>
              <a:t>A variety of techniques:</a:t>
            </a:r>
          </a:p>
          <a:p>
            <a:pPr algn="l" eaLnBrk="1" hangingPunct="1">
              <a:buFont typeface="Arial" panose="020B0604020202020204" pitchFamily="34" charset="0"/>
              <a:buChar char="•"/>
              <a:defRPr/>
            </a:pPr>
            <a:r>
              <a:rPr lang="en-US" sz="2530" dirty="0">
                <a:solidFill>
                  <a:schemeClr val="tx1"/>
                </a:solidFill>
              </a:rPr>
              <a:t>Parallel Processing</a:t>
            </a:r>
          </a:p>
          <a:p>
            <a:pPr algn="l" eaLnBrk="1" hangingPunct="1">
              <a:buFont typeface="Arial" panose="020B0604020202020204" pitchFamily="34" charset="0"/>
              <a:buChar char="•"/>
              <a:defRPr/>
            </a:pPr>
            <a:r>
              <a:rPr lang="en-US" sz="2530" dirty="0">
                <a:solidFill>
                  <a:schemeClr val="tx1"/>
                </a:solidFill>
              </a:rPr>
              <a:t>Multiprocessing</a:t>
            </a:r>
          </a:p>
          <a:p>
            <a:pPr algn="l" eaLnBrk="1" hangingPunct="1">
              <a:buFont typeface="Wingdings" pitchFamily="2" charset="2"/>
              <a:buChar char="Ø"/>
              <a:defRPr/>
            </a:pPr>
            <a:r>
              <a:rPr lang="en-US" sz="2530" dirty="0">
                <a:solidFill>
                  <a:schemeClr val="tx1"/>
                </a:solidFill>
              </a:rPr>
              <a:t> OS allowed the machines to run </a:t>
            </a:r>
            <a:r>
              <a:rPr lang="en-US" sz="2530" dirty="0" smtClean="0">
                <a:solidFill>
                  <a:schemeClr val="tx1"/>
                </a:solidFill>
              </a:rPr>
              <a:t>many</a:t>
            </a:r>
          </a:p>
          <a:p>
            <a:pPr algn="l" eaLnBrk="1" hangingPunct="1">
              <a:defRPr/>
            </a:pPr>
            <a:r>
              <a:rPr lang="en-US" sz="2530" dirty="0" smtClean="0">
                <a:solidFill>
                  <a:schemeClr val="tx1"/>
                </a:solidFill>
              </a:rPr>
              <a:t>  </a:t>
            </a:r>
            <a:r>
              <a:rPr lang="en-US" sz="2530" dirty="0">
                <a:solidFill>
                  <a:schemeClr val="tx1"/>
                </a:solidFill>
              </a:rPr>
              <a:t>applications</a:t>
            </a:r>
          </a:p>
          <a:p>
            <a:pPr algn="l" eaLnBrk="1" hangingPunct="1">
              <a:buFont typeface="Arial" panose="020B0604020202020204" pitchFamily="34" charset="0"/>
              <a:buChar char="•"/>
              <a:defRPr/>
            </a:pPr>
            <a:endParaRPr lang="en-US" sz="2530" dirty="0">
              <a:solidFill>
                <a:schemeClr val="tx1"/>
              </a:solidFill>
            </a:endParaRPr>
          </a:p>
        </p:txBody>
      </p:sp>
      <p:pic>
        <p:nvPicPr>
          <p:cNvPr id="14340" name="Picture 2" descr="F:\FIT presentatiom\Integrated-Circu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383280"/>
            <a:ext cx="4191000" cy="410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7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19100" y="449580"/>
            <a:ext cx="9052560" cy="1257300"/>
          </a:xfrm>
        </p:spPr>
        <p:txBody>
          <a:bodyPr>
            <a:normAutofit fontScale="90000"/>
          </a:bodyPr>
          <a:lstStyle/>
          <a:p>
            <a:pPr eaLnBrk="1" hangingPunct="1">
              <a:defRPr/>
            </a:pPr>
            <a:r>
              <a:rPr lang="en-US" sz="4400" b="1" u="sng" dirty="0">
                <a:solidFill>
                  <a:srgbClr val="FF0000"/>
                </a:solidFill>
              </a:rPr>
              <a:t>FOURTH GENERATION</a:t>
            </a:r>
            <a:r>
              <a:rPr lang="en-US" sz="4400" b="1" u="sng" dirty="0"/>
              <a:t/>
            </a:r>
            <a:br>
              <a:rPr lang="en-US" sz="4400" b="1" u="sng" dirty="0"/>
            </a:br>
            <a:r>
              <a:rPr lang="en-US" sz="4400" b="1" dirty="0">
                <a:solidFill>
                  <a:schemeClr val="tx2">
                    <a:lumMod val="60000"/>
                    <a:lumOff val="40000"/>
                  </a:schemeClr>
                </a:solidFill>
              </a:rPr>
              <a:t> (</a:t>
            </a:r>
            <a:r>
              <a:rPr lang="en-US" sz="3960" dirty="0">
                <a:solidFill>
                  <a:schemeClr val="tx2">
                    <a:lumMod val="60000"/>
                    <a:lumOff val="40000"/>
                  </a:schemeClr>
                </a:solidFill>
              </a:rPr>
              <a:t>1971– present)</a:t>
            </a:r>
            <a:endParaRPr lang="en-US" sz="3960" u="sng" dirty="0">
              <a:solidFill>
                <a:schemeClr val="tx2">
                  <a:lumMod val="60000"/>
                  <a:lumOff val="40000"/>
                </a:schemeClr>
              </a:solidFill>
            </a:endParaRPr>
          </a:p>
        </p:txBody>
      </p:sp>
      <p:sp>
        <p:nvSpPr>
          <p:cNvPr id="17411" name="Content Placeholder 2"/>
          <p:cNvSpPr>
            <a:spLocks noGrp="1"/>
          </p:cNvSpPr>
          <p:nvPr>
            <p:ph idx="1"/>
          </p:nvPr>
        </p:nvSpPr>
        <p:spPr>
          <a:xfrm>
            <a:off x="0" y="1706880"/>
            <a:ext cx="9890760" cy="5615940"/>
          </a:xfrm>
        </p:spPr>
        <p:txBody>
          <a:bodyPr/>
          <a:lstStyle/>
          <a:p>
            <a:pPr eaLnBrk="1" hangingPunct="1">
              <a:spcBef>
                <a:spcPct val="50000"/>
              </a:spcBef>
              <a:buFont typeface="Arial" charset="0"/>
              <a:buNone/>
              <a:defRPr/>
            </a:pPr>
            <a:r>
              <a:rPr lang="en-US" sz="2640" b="1" dirty="0"/>
              <a:t>Main processing device : </a:t>
            </a:r>
            <a:r>
              <a:rPr lang="en-US" sz="2640" b="1" dirty="0">
                <a:solidFill>
                  <a:schemeClr val="accent6">
                    <a:lumMod val="75000"/>
                  </a:schemeClr>
                </a:solidFill>
              </a:rPr>
              <a:t>ICs with VLSI(Very Large Scale Integration)</a:t>
            </a:r>
          </a:p>
          <a:p>
            <a:pPr eaLnBrk="1" hangingPunct="1">
              <a:spcBef>
                <a:spcPct val="50000"/>
              </a:spcBef>
              <a:buFont typeface="Arial" charset="0"/>
              <a:buNone/>
              <a:defRPr/>
            </a:pPr>
            <a:r>
              <a:rPr lang="en-US" sz="2640" b="1" dirty="0"/>
              <a:t>Storage media : </a:t>
            </a:r>
            <a:r>
              <a:rPr lang="en-US" sz="2640" b="1" dirty="0">
                <a:solidFill>
                  <a:schemeClr val="accent6">
                    <a:lumMod val="75000"/>
                  </a:schemeClr>
                </a:solidFill>
              </a:rPr>
              <a:t>Floppies, CDs. </a:t>
            </a:r>
          </a:p>
          <a:p>
            <a:pPr eaLnBrk="1" hangingPunct="1">
              <a:spcBef>
                <a:spcPct val="50000"/>
              </a:spcBef>
              <a:buFont typeface="Arial" charset="0"/>
              <a:buNone/>
              <a:defRPr/>
            </a:pPr>
            <a:r>
              <a:rPr lang="en-US" sz="2640" u="sng" dirty="0">
                <a:solidFill>
                  <a:schemeClr val="accent2">
                    <a:lumMod val="75000"/>
                  </a:schemeClr>
                </a:solidFill>
              </a:rPr>
              <a:t>KEY FEATURES:</a:t>
            </a:r>
          </a:p>
          <a:p>
            <a:pPr eaLnBrk="1" hangingPunct="1">
              <a:spcBef>
                <a:spcPct val="50000"/>
              </a:spcBef>
              <a:buFont typeface="Wingdings" pitchFamily="2" charset="2"/>
              <a:buChar char="Ø"/>
              <a:defRPr/>
            </a:pPr>
            <a:r>
              <a:rPr lang="en-US" sz="2200" dirty="0" err="1"/>
              <a:t>Marcian</a:t>
            </a:r>
            <a:r>
              <a:rPr lang="en-US" sz="2200" dirty="0"/>
              <a:t> Hoff invented the microprocessor.</a:t>
            </a:r>
          </a:p>
          <a:p>
            <a:pPr eaLnBrk="1" hangingPunct="1">
              <a:spcBef>
                <a:spcPct val="50000"/>
              </a:spcBef>
              <a:buFont typeface="Wingdings" pitchFamily="2" charset="2"/>
              <a:buChar char="Ø"/>
              <a:defRPr/>
            </a:pPr>
            <a:r>
              <a:rPr lang="en-US" sz="2200" dirty="0"/>
              <a:t>The Intel 4004 chip, developed in 1971.</a:t>
            </a:r>
          </a:p>
          <a:p>
            <a:pPr eaLnBrk="1" hangingPunct="1">
              <a:spcBef>
                <a:spcPct val="50000"/>
              </a:spcBef>
              <a:buFont typeface="Wingdings" pitchFamily="2" charset="2"/>
              <a:buChar char="Ø"/>
              <a:defRPr/>
            </a:pPr>
            <a:r>
              <a:rPr lang="en-US" sz="2200" dirty="0"/>
              <a:t>Apple, a personal computer company founded in 1976 by Steven Jobs and Steve Wozniak.</a:t>
            </a:r>
          </a:p>
          <a:p>
            <a:pPr eaLnBrk="1" hangingPunct="1">
              <a:spcBef>
                <a:spcPct val="50000"/>
              </a:spcBef>
              <a:buFont typeface="Wingdings" pitchFamily="2" charset="2"/>
              <a:buChar char="Ø"/>
              <a:defRPr/>
            </a:pPr>
            <a:r>
              <a:rPr lang="en-US" sz="2200" dirty="0"/>
              <a:t>1971, Pascal (programming language).</a:t>
            </a:r>
          </a:p>
          <a:p>
            <a:pPr eaLnBrk="1" hangingPunct="1">
              <a:spcBef>
                <a:spcPct val="50000"/>
              </a:spcBef>
              <a:buFont typeface="Wingdings" pitchFamily="2" charset="2"/>
              <a:buChar char="Ø"/>
              <a:defRPr/>
            </a:pPr>
            <a:r>
              <a:rPr lang="en-US" sz="2200" dirty="0"/>
              <a:t>Development of GUI’s, the mouse handheld devices.</a:t>
            </a:r>
          </a:p>
          <a:p>
            <a:pPr eaLnBrk="1" hangingPunct="1">
              <a:spcBef>
                <a:spcPct val="50000"/>
              </a:spcBef>
              <a:buFont typeface="Arial" charset="0"/>
              <a:buNone/>
              <a:defRPr/>
            </a:pPr>
            <a:endParaRPr lang="en-US" sz="2640" b="1" dirty="0"/>
          </a:p>
          <a:p>
            <a:pPr eaLnBrk="1" hangingPunct="1">
              <a:spcBef>
                <a:spcPct val="50000"/>
              </a:spcBef>
              <a:buFont typeface="Arial" charset="0"/>
              <a:buNone/>
              <a:defRPr/>
            </a:pPr>
            <a:endParaRPr lang="en-US" sz="2640" b="1" dirty="0"/>
          </a:p>
          <a:p>
            <a:pPr eaLnBrk="1" hangingPunct="1">
              <a:buFont typeface="Arial" charset="0"/>
              <a:buNone/>
              <a:defRPr/>
            </a:pPr>
            <a:endParaRPr lang="en-US" sz="2640" dirty="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0" y="2125980"/>
            <a:ext cx="2388870" cy="178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20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2920" y="114300"/>
            <a:ext cx="9052560" cy="1173480"/>
          </a:xfrm>
        </p:spPr>
        <p:txBody>
          <a:bodyPr/>
          <a:lstStyle/>
          <a:p>
            <a:pPr eaLnBrk="1" hangingPunct="1"/>
            <a:r>
              <a:rPr lang="en-US" altLang="en-US" b="1" u="sng" smtClean="0">
                <a:solidFill>
                  <a:srgbClr val="0BAFC5"/>
                </a:solidFill>
              </a:rPr>
              <a:t>FIFTH GENERATION</a:t>
            </a:r>
          </a:p>
        </p:txBody>
      </p:sp>
      <p:sp>
        <p:nvSpPr>
          <p:cNvPr id="3" name="Content Placeholder 2"/>
          <p:cNvSpPr>
            <a:spLocks noGrp="1"/>
          </p:cNvSpPr>
          <p:nvPr>
            <p:ph idx="1"/>
          </p:nvPr>
        </p:nvSpPr>
        <p:spPr>
          <a:xfrm>
            <a:off x="502920" y="1120140"/>
            <a:ext cx="9052560" cy="6202680"/>
          </a:xfrm>
        </p:spPr>
        <p:txBody>
          <a:bodyPr>
            <a:normAutofit fontScale="92500" lnSpcReduction="20000"/>
          </a:bodyPr>
          <a:lstStyle/>
          <a:p>
            <a:pPr eaLnBrk="1" hangingPunct="1">
              <a:spcBef>
                <a:spcPct val="50000"/>
              </a:spcBef>
              <a:buFont typeface="Arial" charset="0"/>
              <a:buNone/>
              <a:defRPr/>
            </a:pPr>
            <a:r>
              <a:rPr lang="en-US" sz="2200" b="1" dirty="0"/>
              <a:t>Period : </a:t>
            </a:r>
            <a:r>
              <a:rPr lang="en-US" sz="2200" b="1" dirty="0">
                <a:solidFill>
                  <a:schemeClr val="accent6">
                    <a:lumMod val="75000"/>
                  </a:schemeClr>
                </a:solidFill>
              </a:rPr>
              <a:t>PRESENT AND BEYOND</a:t>
            </a:r>
          </a:p>
          <a:p>
            <a:pPr eaLnBrk="1" hangingPunct="1">
              <a:spcBef>
                <a:spcPct val="50000"/>
              </a:spcBef>
              <a:buFont typeface="Arial" charset="0"/>
              <a:buNone/>
              <a:defRPr/>
            </a:pPr>
            <a:r>
              <a:rPr lang="en-US" sz="2200" b="1" dirty="0"/>
              <a:t>Main processing device : </a:t>
            </a:r>
            <a:r>
              <a:rPr lang="en-US" sz="2200" b="1" dirty="0">
                <a:solidFill>
                  <a:schemeClr val="accent6">
                    <a:lumMod val="75000"/>
                  </a:schemeClr>
                </a:solidFill>
              </a:rPr>
              <a:t>ICS WITH PARALLEL PROCESSING</a:t>
            </a:r>
            <a:endParaRPr lang="en-US" sz="1100" b="1" dirty="0">
              <a:solidFill>
                <a:schemeClr val="accent6">
                  <a:lumMod val="75000"/>
                </a:schemeClr>
              </a:solidFill>
            </a:endParaRPr>
          </a:p>
          <a:p>
            <a:pPr eaLnBrk="1" hangingPunct="1">
              <a:buFont typeface="Arial" charset="0"/>
              <a:buNone/>
              <a:defRPr/>
            </a:pPr>
            <a:r>
              <a:rPr lang="en-US" sz="2200" b="1" u="sng" dirty="0">
                <a:solidFill>
                  <a:schemeClr val="accent6">
                    <a:lumMod val="50000"/>
                  </a:schemeClr>
                </a:solidFill>
              </a:rPr>
              <a:t>Artificial Intelligence:</a:t>
            </a:r>
            <a:r>
              <a:rPr lang="en-US" sz="2200" dirty="0">
                <a:solidFill>
                  <a:schemeClr val="accent6">
                    <a:lumMod val="50000"/>
                  </a:schemeClr>
                </a:solidFill>
              </a:rPr>
              <a:t> </a:t>
            </a:r>
          </a:p>
          <a:p>
            <a:pPr eaLnBrk="1" hangingPunct="1">
              <a:buFont typeface="Arial" charset="0"/>
              <a:buChar char="•"/>
              <a:defRPr/>
            </a:pPr>
            <a:r>
              <a:rPr lang="en-US" sz="1980" dirty="0"/>
              <a:t>Game playing</a:t>
            </a:r>
          </a:p>
          <a:p>
            <a:pPr eaLnBrk="1" hangingPunct="1">
              <a:buFont typeface="Arial" charset="0"/>
              <a:buChar char="•"/>
              <a:defRPr/>
            </a:pPr>
            <a:r>
              <a:rPr lang="en-US" sz="1980" dirty="0"/>
              <a:t>Expert Systems</a:t>
            </a:r>
          </a:p>
          <a:p>
            <a:pPr eaLnBrk="1" hangingPunct="1">
              <a:buFont typeface="Arial" charset="0"/>
              <a:buChar char="•"/>
              <a:defRPr/>
            </a:pPr>
            <a:r>
              <a:rPr lang="en-US" sz="1980" dirty="0"/>
              <a:t>Natural language</a:t>
            </a:r>
          </a:p>
          <a:p>
            <a:pPr eaLnBrk="1" hangingPunct="1">
              <a:buFont typeface="Arial" charset="0"/>
              <a:buChar char="•"/>
              <a:defRPr/>
            </a:pPr>
            <a:r>
              <a:rPr lang="en-US" sz="1980" dirty="0"/>
              <a:t>Neural networks</a:t>
            </a:r>
          </a:p>
          <a:p>
            <a:pPr eaLnBrk="1" hangingPunct="1">
              <a:buFont typeface="Arial" charset="0"/>
              <a:buChar char="•"/>
              <a:defRPr/>
            </a:pPr>
            <a:r>
              <a:rPr lang="en-US" sz="1980" dirty="0"/>
              <a:t>Robotics</a:t>
            </a:r>
          </a:p>
          <a:p>
            <a:pPr eaLnBrk="1" hangingPunct="1">
              <a:buFont typeface="Arial" charset="0"/>
              <a:buChar char="•"/>
              <a:defRPr/>
            </a:pPr>
            <a:endParaRPr lang="en-US" sz="2200" u="sng" dirty="0"/>
          </a:p>
          <a:p>
            <a:pPr eaLnBrk="1" hangingPunct="1">
              <a:buFont typeface="Arial" charset="0"/>
              <a:buNone/>
              <a:defRPr/>
            </a:pPr>
            <a:r>
              <a:rPr lang="en-US" sz="2200" b="1" u="sng" dirty="0">
                <a:solidFill>
                  <a:schemeClr val="accent6">
                    <a:lumMod val="50000"/>
                  </a:schemeClr>
                </a:solidFill>
              </a:rPr>
              <a:t>KEY FEATURES:</a:t>
            </a:r>
          </a:p>
          <a:p>
            <a:pPr marL="565785" indent="-565785">
              <a:buFont typeface="Wingdings" pitchFamily="2" charset="2"/>
              <a:buChar char="Ø"/>
              <a:defRPr/>
            </a:pPr>
            <a:r>
              <a:rPr lang="en-US" sz="2200" dirty="0"/>
              <a:t> Used in parallel processing</a:t>
            </a:r>
          </a:p>
          <a:p>
            <a:pPr marL="565785" indent="-565785">
              <a:buFont typeface="Wingdings" pitchFamily="2" charset="2"/>
              <a:buChar char="Ø"/>
              <a:defRPr/>
            </a:pPr>
            <a:r>
              <a:rPr lang="en-US" sz="2200" dirty="0"/>
              <a:t> Used superconductors</a:t>
            </a:r>
          </a:p>
          <a:p>
            <a:pPr marL="565785" indent="-565785">
              <a:buFont typeface="Wingdings" pitchFamily="2" charset="2"/>
              <a:buChar char="Ø"/>
              <a:defRPr/>
            </a:pPr>
            <a:r>
              <a:rPr lang="en-US" sz="2200" dirty="0"/>
              <a:t>Used in speech recognition</a:t>
            </a:r>
          </a:p>
          <a:p>
            <a:pPr marL="565785" indent="-565785">
              <a:buFont typeface="Wingdings" pitchFamily="2" charset="2"/>
              <a:buChar char="Ø"/>
              <a:defRPr/>
            </a:pPr>
            <a:r>
              <a:rPr lang="en-US" sz="2200" dirty="0"/>
              <a:t>Used in intelligent robots</a:t>
            </a:r>
          </a:p>
          <a:p>
            <a:pPr marL="565785" indent="-565785">
              <a:buFont typeface="Wingdings" pitchFamily="2" charset="2"/>
              <a:buChar char="Ø"/>
              <a:defRPr/>
            </a:pPr>
            <a:r>
              <a:rPr lang="en-US" sz="2200" dirty="0"/>
              <a:t> Used in artificial intelligence</a:t>
            </a:r>
          </a:p>
          <a:p>
            <a:pPr marL="565785" indent="-565785">
              <a:buFont typeface="Wingdings" pitchFamily="2" charset="2"/>
              <a:buChar char="Ø"/>
              <a:defRPr/>
            </a:pPr>
            <a:endParaRPr lang="en-US" sz="2200" dirty="0"/>
          </a:p>
          <a:p>
            <a:pPr eaLnBrk="1" hangingPunct="1">
              <a:buFont typeface="Arial" charset="0"/>
              <a:buNone/>
              <a:defRPr/>
            </a:pPr>
            <a:r>
              <a:rPr lang="en-US" dirty="0" smtClean="0"/>
              <a:t/>
            </a:r>
            <a:br>
              <a:rPr lang="en-US" dirty="0" smtClean="0"/>
            </a:br>
            <a:endParaRPr lang="en-US" dirty="0" smtClean="0"/>
          </a:p>
          <a:p>
            <a:pPr eaLnBrk="1" hangingPunct="1">
              <a:buFont typeface="Arial" charset="0"/>
              <a:buChar char="•"/>
              <a:defRPr/>
            </a:pPr>
            <a:endParaRPr lang="en-US" dirty="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280" y="2209801"/>
            <a:ext cx="2598420" cy="289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840" y="5143500"/>
            <a:ext cx="24622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7620" y="952500"/>
            <a:ext cx="190690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5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US" dirty="0"/>
          </a:p>
        </p:txBody>
      </p:sp>
      <p:sp>
        <p:nvSpPr>
          <p:cNvPr id="3" name="Footer Placeholder 2"/>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7</a:t>
            </a:fld>
            <a:endParaRPr kumimoji="0" lang="en-US"/>
          </a:p>
        </p:txBody>
      </p:sp>
      <p:sp>
        <p:nvSpPr>
          <p:cNvPr id="5" name="Content Placeholder 4"/>
          <p:cNvSpPr>
            <a:spLocks noGrp="1"/>
          </p:cNvSpPr>
          <p:nvPr>
            <p:ph sz="quarter" idx="1"/>
          </p:nvPr>
        </p:nvSpPr>
        <p:spPr/>
        <p:txBody>
          <a:bodyPr/>
          <a:lstStyle/>
          <a:p>
            <a:r>
              <a:rPr lang="en-US" dirty="0"/>
              <a:t>Computer technology has made incredible progress in </a:t>
            </a:r>
            <a:r>
              <a:rPr lang="en-US" dirty="0" smtClean="0"/>
              <a:t>the roughly </a:t>
            </a:r>
            <a:r>
              <a:rPr lang="en-US" dirty="0"/>
              <a:t>65 years </a:t>
            </a:r>
            <a:r>
              <a:rPr lang="en-US" dirty="0" smtClean="0"/>
              <a:t>since the </a:t>
            </a:r>
            <a:r>
              <a:rPr lang="en-US" dirty="0"/>
              <a:t>first general-purpose electronic computer was created</a:t>
            </a:r>
            <a:r>
              <a:rPr lang="en-US" dirty="0" smtClean="0"/>
              <a:t>.</a:t>
            </a:r>
          </a:p>
          <a:p>
            <a:r>
              <a:rPr lang="en-US" dirty="0"/>
              <a:t>Today, less than $</a:t>
            </a:r>
            <a:r>
              <a:rPr lang="en-US" dirty="0" smtClean="0"/>
              <a:t>500 will </a:t>
            </a:r>
            <a:r>
              <a:rPr lang="en-US" dirty="0"/>
              <a:t>purchase a mobile computer that has more performance, more main </a:t>
            </a:r>
            <a:r>
              <a:rPr lang="en-US" dirty="0" smtClean="0"/>
              <a:t>memory, and </a:t>
            </a:r>
            <a:r>
              <a:rPr lang="en-US" dirty="0"/>
              <a:t>more disk storage than a computer bought in 1985 for $1 </a:t>
            </a:r>
            <a:r>
              <a:rPr lang="en-US" dirty="0" smtClean="0"/>
              <a:t>million.</a:t>
            </a:r>
          </a:p>
          <a:p>
            <a:pPr marL="0" indent="0">
              <a:buNone/>
            </a:pPr>
            <a:r>
              <a:rPr lang="en-US" b="1" dirty="0" smtClean="0"/>
              <a:t>Two Factors:</a:t>
            </a:r>
          </a:p>
          <a:p>
            <a:r>
              <a:rPr lang="en-US" dirty="0" smtClean="0"/>
              <a:t>Technological improvements.</a:t>
            </a:r>
          </a:p>
          <a:p>
            <a:r>
              <a:rPr lang="en-US" dirty="0"/>
              <a:t>C</a:t>
            </a:r>
            <a:r>
              <a:rPr lang="en-US" dirty="0" smtClean="0"/>
              <a:t>omputer architectures.</a:t>
            </a:r>
          </a:p>
          <a:p>
            <a:r>
              <a:rPr lang="en-US" dirty="0"/>
              <a:t>25% per </a:t>
            </a:r>
            <a:r>
              <a:rPr lang="en-US" dirty="0" smtClean="0"/>
              <a:t>year until 1970’s (Both Factors). </a:t>
            </a:r>
            <a:endParaRPr lang="en-US" dirty="0"/>
          </a:p>
        </p:txBody>
      </p:sp>
    </p:spTree>
    <p:extLst>
      <p:ext uri="{BB962C8B-B14F-4D97-AF65-F5344CB8AC3E}">
        <p14:creationId xmlns:p14="http://schemas.microsoft.com/office/powerpoint/2010/main" val="3811893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US" dirty="0"/>
          </a:p>
        </p:txBody>
      </p:sp>
      <p:sp>
        <p:nvSpPr>
          <p:cNvPr id="3" name="Footer Placeholder 2"/>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8</a:t>
            </a:fld>
            <a:endParaRPr kumimoji="0" lang="en-US"/>
          </a:p>
        </p:txBody>
      </p:sp>
      <p:sp>
        <p:nvSpPr>
          <p:cNvPr id="5" name="Content Placeholder 4"/>
          <p:cNvSpPr>
            <a:spLocks noGrp="1"/>
          </p:cNvSpPr>
          <p:nvPr>
            <p:ph sz="quarter" idx="1"/>
          </p:nvPr>
        </p:nvSpPr>
        <p:spPr/>
        <p:txBody>
          <a:bodyPr>
            <a:normAutofit/>
          </a:bodyPr>
          <a:lstStyle/>
          <a:p>
            <a:pPr algn="just"/>
            <a:r>
              <a:rPr lang="en-US" sz="3200" dirty="0"/>
              <a:t>The </a:t>
            </a:r>
            <a:r>
              <a:rPr lang="en-US" sz="3200" dirty="0" smtClean="0"/>
              <a:t>late 1970s </a:t>
            </a:r>
            <a:r>
              <a:rPr lang="en-US" sz="3200" dirty="0"/>
              <a:t>saw the emergence of the microprocessor. The ability of the </a:t>
            </a:r>
            <a:r>
              <a:rPr lang="en-US" sz="3200" dirty="0" smtClean="0"/>
              <a:t>microprocessor to </a:t>
            </a:r>
            <a:r>
              <a:rPr lang="en-US" sz="3200" dirty="0"/>
              <a:t>ride the improvements in integrated circuit technology led to a higher rate </a:t>
            </a:r>
            <a:r>
              <a:rPr lang="en-US" sz="3200" dirty="0" smtClean="0"/>
              <a:t>of performance </a:t>
            </a:r>
            <a:r>
              <a:rPr lang="en-US" sz="3200" dirty="0"/>
              <a:t>improvement—roughly 35% growth per year</a:t>
            </a:r>
            <a:r>
              <a:rPr lang="en-US" sz="3200" dirty="0" smtClean="0"/>
              <a:t>.</a:t>
            </a:r>
          </a:p>
          <a:p>
            <a:pPr algn="just"/>
            <a:endParaRPr lang="en-US" sz="3200" dirty="0" smtClean="0"/>
          </a:p>
          <a:p>
            <a:pPr algn="just"/>
            <a:r>
              <a:rPr lang="en-US" sz="3200" dirty="0" smtClean="0"/>
              <a:t>As complexity increases there is need of simpler instruction set architecture, so RISC is evolved in early 1980s. </a:t>
            </a:r>
            <a:endParaRPr lang="en-US" sz="3200" dirty="0"/>
          </a:p>
        </p:txBody>
      </p:sp>
    </p:spTree>
    <p:extLst>
      <p:ext uri="{BB962C8B-B14F-4D97-AF65-F5344CB8AC3E}">
        <p14:creationId xmlns:p14="http://schemas.microsoft.com/office/powerpoint/2010/main" val="55076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US" dirty="0"/>
          </a:p>
        </p:txBody>
      </p:sp>
      <p:sp>
        <p:nvSpPr>
          <p:cNvPr id="3" name="Footer Placeholder 2"/>
          <p:cNvSpPr>
            <a:spLocks noGrp="1"/>
          </p:cNvSpPr>
          <p:nvPr>
            <p:ph type="ftr" sz="quarter" idx="11"/>
          </p:nvPr>
        </p:nvSpPr>
        <p:spPr/>
        <p:txBody>
          <a:bodyPr/>
          <a:lstStyle/>
          <a:p>
            <a:r>
              <a:rPr kumimoji="0" lang="en-US" smtClean="0"/>
              <a:t>National University of Computer &amp; Emerging Sciences (FAST – NUCES)</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9</a:t>
            </a:fld>
            <a:endParaRPr kumimoji="0" lang="en-US"/>
          </a:p>
        </p:txBody>
      </p:sp>
      <p:sp>
        <p:nvSpPr>
          <p:cNvPr id="5" name="Content Placeholder 4"/>
          <p:cNvSpPr>
            <a:spLocks noGrp="1"/>
          </p:cNvSpPr>
          <p:nvPr>
            <p:ph sz="quarter" idx="1"/>
          </p:nvPr>
        </p:nvSpPr>
        <p:spPr/>
        <p:txBody>
          <a:bodyPr>
            <a:normAutofit/>
          </a:bodyPr>
          <a:lstStyle/>
          <a:p>
            <a:pPr algn="just"/>
            <a:r>
              <a:rPr lang="en-US" dirty="0"/>
              <a:t>RISC (Reduced Instruction Set </a:t>
            </a:r>
            <a:r>
              <a:rPr lang="en-US" dirty="0" smtClean="0"/>
              <a:t>Computer) architectures</a:t>
            </a:r>
            <a:r>
              <a:rPr lang="en-US" dirty="0"/>
              <a:t>, in the early 1980s</a:t>
            </a:r>
            <a:r>
              <a:rPr lang="en-US" dirty="0" smtClean="0"/>
              <a:t>.</a:t>
            </a:r>
          </a:p>
          <a:p>
            <a:pPr algn="just"/>
            <a:r>
              <a:rPr lang="en-US" dirty="0"/>
              <a:t>The RISC-based machines focused the </a:t>
            </a:r>
            <a:r>
              <a:rPr lang="en-US" dirty="0" smtClean="0"/>
              <a:t>attention of </a:t>
            </a:r>
            <a:r>
              <a:rPr lang="en-US" dirty="0"/>
              <a:t>designers on two critical performance techniques, the exploitation of </a:t>
            </a:r>
            <a:r>
              <a:rPr lang="en-US" i="1" dirty="0" smtClean="0"/>
              <a:t>instruction level parallelism </a:t>
            </a:r>
            <a:r>
              <a:rPr lang="en-US" dirty="0"/>
              <a:t>(initially through pipelining </a:t>
            </a:r>
            <a:r>
              <a:rPr lang="en-US" dirty="0" smtClean="0"/>
              <a:t>an later </a:t>
            </a:r>
            <a:r>
              <a:rPr lang="en-US" dirty="0"/>
              <a:t>through multiple </a:t>
            </a:r>
            <a:r>
              <a:rPr lang="en-US" dirty="0" smtClean="0"/>
              <a:t>instruction issue</a:t>
            </a:r>
            <a:r>
              <a:rPr lang="en-US" dirty="0"/>
              <a:t>) and the use of caches (initially in simple forms and later using more </a:t>
            </a:r>
            <a:r>
              <a:rPr lang="en-US" dirty="0" smtClean="0"/>
              <a:t>sophisticated organizations </a:t>
            </a:r>
            <a:r>
              <a:rPr lang="en-US" dirty="0"/>
              <a:t>and optimizations</a:t>
            </a:r>
            <a:r>
              <a:rPr lang="en-US" dirty="0" smtClean="0"/>
              <a:t>).</a:t>
            </a:r>
          </a:p>
          <a:p>
            <a:r>
              <a:rPr lang="en-US" dirty="0"/>
              <a:t>Intel rose to the challenge, primarily </a:t>
            </a:r>
            <a:r>
              <a:rPr lang="en-US" dirty="0" smtClean="0"/>
              <a:t>by translating </a:t>
            </a:r>
            <a:r>
              <a:rPr lang="en-US" dirty="0"/>
              <a:t>80x86 instructions into RISC-like instructions </a:t>
            </a:r>
            <a:r>
              <a:rPr lang="en-US" dirty="0" smtClean="0"/>
              <a:t>internally. </a:t>
            </a:r>
            <a:endParaRPr lang="en-US" dirty="0"/>
          </a:p>
        </p:txBody>
      </p:sp>
    </p:spTree>
    <p:extLst>
      <p:ext uri="{BB962C8B-B14F-4D97-AF65-F5344CB8AC3E}">
        <p14:creationId xmlns:p14="http://schemas.microsoft.com/office/powerpoint/2010/main" val="3860750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1141</TotalTime>
  <Words>707</Words>
  <Application>Microsoft Office PowerPoint</Application>
  <PresentationFormat>Custom</PresentationFormat>
  <Paragraphs>118</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Comic Sans MS</vt:lpstr>
      <vt:lpstr>Franklin Gothic Book</vt:lpstr>
      <vt:lpstr>Perpetua</vt:lpstr>
      <vt:lpstr>Wingdings</vt:lpstr>
      <vt:lpstr>Wingdings 2</vt:lpstr>
      <vt:lpstr>Equity</vt:lpstr>
      <vt:lpstr>Lecture 3 Evolution of Computer Performance</vt:lpstr>
      <vt:lpstr>FIRST GENERATION  (1945 – 1956) </vt:lpstr>
      <vt:lpstr>THE SECOND GENERATION COMPUTER (1959-1964)</vt:lpstr>
      <vt:lpstr>THE THIRD GENERATION COMPUTER (1964-1971)</vt:lpstr>
      <vt:lpstr>FOURTH GENERATION  (1971– present)</vt:lpstr>
      <vt:lpstr>FIFTH GENERATION</vt:lpstr>
      <vt:lpstr>Introduction</vt:lpstr>
      <vt:lpstr>Introduction</vt:lpstr>
      <vt:lpstr>Introduction</vt:lpstr>
      <vt:lpstr>Performance Comparison </vt:lpstr>
      <vt:lpstr>Moore’s Law</vt:lpstr>
      <vt:lpstr>Moore’s Law</vt:lpstr>
      <vt:lpstr>   Introduction    Aspects of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DB_Lectures_2014.pptx</dc:title>
  <dc:creator>Fawad</dc:creator>
  <cp:lastModifiedBy>Abbas Shahid</cp:lastModifiedBy>
  <cp:revision>170</cp:revision>
  <dcterms:modified xsi:type="dcterms:W3CDTF">2018-09-04T02:30:08Z</dcterms:modified>
</cp:coreProperties>
</file>