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3" r:id="rId1"/>
  </p:sldMasterIdLst>
  <p:notesMasterIdLst>
    <p:notesMasterId r:id="rId18"/>
  </p:notesMasterIdLst>
  <p:handoutMasterIdLst>
    <p:handoutMasterId r:id="rId19"/>
  </p:handoutMasterIdLst>
  <p:sldIdLst>
    <p:sldId id="269" r:id="rId2"/>
    <p:sldId id="306" r:id="rId3"/>
    <p:sldId id="307" r:id="rId4"/>
    <p:sldId id="308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</p:sldIdLst>
  <p:sldSz cx="10058400" cy="7772400"/>
  <p:notesSz cx="6858000" cy="9144000"/>
  <p:defaultTextStyle>
    <a:defPPr>
      <a:defRPr lang="en-US"/>
    </a:defPPr>
    <a:lvl1pPr marL="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2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FEFFC2-72D9-4805-A845-4471F9596A8E}">
          <p14:sldIdLst>
            <p14:sldId id="269"/>
            <p14:sldId id="306"/>
            <p14:sldId id="307"/>
            <p14:sldId id="308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46" y="72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8DB22-40BE-4F12-B0FD-002C0136659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Ghulam Ishaq Khan Institute of Engineering Sciences and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917F0-97C5-4EED-8027-7B06B5361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797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F51E5-7B09-4BF9-A177-5771586869E2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Ghulam Ishaq Khan Institute of Engineering Sciences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624A9-CDE3-4332-B7FC-464C8A6D0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066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2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0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1913" y="722313"/>
            <a:ext cx="4654550" cy="3595687"/>
          </a:xfrm>
          <a:ln cap="flat">
            <a:prstDash val="sysDot"/>
          </a:ln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  <a:ln/>
        </p:spPr>
        <p:txBody>
          <a:bodyPr lIns="97479" tIns="48740" rIns="97479" bIns="48740"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6106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010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71844" y="79056"/>
            <a:ext cx="9914709" cy="758449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24940" y="3627120"/>
            <a:ext cx="7040880" cy="1813560"/>
          </a:xfrm>
        </p:spPr>
        <p:txBody>
          <a:bodyPr/>
          <a:lstStyle>
            <a:lvl1pPr marL="0" indent="0" algn="ctr">
              <a:buNone/>
              <a:defRPr sz="2900">
                <a:solidFill>
                  <a:schemeClr val="tx2"/>
                </a:solidFill>
              </a:defRPr>
            </a:lvl1pPr>
            <a:lvl2pPr marL="509412" indent="0" algn="ctr">
              <a:buNone/>
            </a:lvl2pPr>
            <a:lvl3pPr marL="1018824" indent="0" algn="ctr">
              <a:buNone/>
            </a:lvl3pPr>
            <a:lvl4pPr marL="1528237" indent="0" algn="ctr">
              <a:buNone/>
            </a:lvl4pPr>
            <a:lvl5pPr marL="2037649" indent="0" algn="ctr">
              <a:buNone/>
            </a:lvl5pPr>
            <a:lvl6pPr marL="2547061" indent="0" algn="ctr">
              <a:buNone/>
            </a:lvl6pPr>
            <a:lvl7pPr marL="3056473" indent="0" algn="ctr">
              <a:buNone/>
            </a:lvl7pPr>
            <a:lvl8pPr marL="3565886" indent="0" algn="ctr">
              <a:buNone/>
            </a:lvl8pPr>
            <a:lvl9pPr marL="4075298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t>‹#›</a:t>
            </a:fld>
            <a:endParaRPr kumimoji="0" lang="en-US" sz="16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225" y="1642544"/>
            <a:ext cx="9923691" cy="17309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9225" y="1582950"/>
            <a:ext cx="9923691" cy="13665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9225" y="3373535"/>
            <a:ext cx="9923691" cy="12527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02920" y="1706721"/>
            <a:ext cx="9052560" cy="1666028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61"/>
            <a:ext cx="2212848" cy="6631728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11259"/>
            <a:ext cx="6118860" cy="6631728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005840" y="1640840"/>
            <a:ext cx="8549640" cy="51816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71844" y="79056"/>
            <a:ext cx="9914709" cy="758449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1079501"/>
            <a:ext cx="8549640" cy="1543685"/>
          </a:xfrm>
        </p:spPr>
        <p:txBody>
          <a:bodyPr anchor="b" anchorCtr="0"/>
          <a:lstStyle>
            <a:lvl1pPr algn="l">
              <a:buNone/>
              <a:defRPr sz="45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887663"/>
            <a:ext cx="8549640" cy="1516697"/>
          </a:xfrm>
        </p:spPr>
        <p:txBody>
          <a:bodyPr anchor="t" anchorCtr="0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0110" y="6995160"/>
            <a:ext cx="4400550" cy="518160"/>
          </a:xfrm>
        </p:spPr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76354" y="2693741"/>
            <a:ext cx="9914867" cy="1036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061" y="2653672"/>
            <a:ext cx="9915159" cy="5181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5137" y="2798064"/>
            <a:ext cx="9916083" cy="51816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0934" y="7036613"/>
            <a:ext cx="502920" cy="51816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005840" y="1640840"/>
            <a:ext cx="4123944" cy="51816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427345" y="1640840"/>
            <a:ext cx="4123944" cy="51816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309457"/>
            <a:ext cx="8549640" cy="12954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640840"/>
            <a:ext cx="4107180" cy="863600"/>
          </a:xfrm>
          <a:noFill/>
          <a:ln w="12700" cap="sq" cmpd="sng" algn="ctr">
            <a:noFill/>
            <a:prstDash val="solid"/>
          </a:ln>
        </p:spPr>
        <p:txBody>
          <a:bodyPr lIns="101882" anchor="b" anchorCtr="0">
            <a:noAutofit/>
          </a:bodyPr>
          <a:lstStyle>
            <a:lvl1pPr marL="0" indent="0">
              <a:buNone/>
              <a:defRPr sz="27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448300" y="1640840"/>
            <a:ext cx="4107180" cy="863600"/>
          </a:xfrm>
          <a:noFill/>
          <a:ln w="12700" cap="sq" cmpd="sng" algn="ctr">
            <a:noFill/>
            <a:prstDash val="solid"/>
          </a:ln>
        </p:spPr>
        <p:txBody>
          <a:bodyPr lIns="101882" anchor="b" anchorCtr="0">
            <a:noAutofit/>
          </a:bodyPr>
          <a:lstStyle>
            <a:lvl1pPr marL="0" indent="0">
              <a:buNone/>
              <a:defRPr sz="27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005840" y="2547620"/>
            <a:ext cx="4107180" cy="440436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448300" y="2547620"/>
            <a:ext cx="4107180" cy="440436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70409" y="79056"/>
            <a:ext cx="9914709" cy="7585862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309457"/>
            <a:ext cx="8549640" cy="1295400"/>
          </a:xfrm>
        </p:spPr>
        <p:txBody>
          <a:bodyPr anchor="b" anchorCtr="0"/>
          <a:lstStyle>
            <a:lvl1pPr algn="l">
              <a:buNone/>
              <a:defRPr sz="45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005840" y="1813560"/>
            <a:ext cx="2095500" cy="5095240"/>
          </a:xfr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268980" y="1813560"/>
            <a:ext cx="6286500" cy="509524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5553957"/>
            <a:ext cx="8046720" cy="591926"/>
          </a:xfrm>
        </p:spPr>
        <p:txBody>
          <a:bodyPr anchor="ctr">
            <a:noAutofit/>
          </a:bodyPr>
          <a:lstStyle>
            <a:lvl1pPr algn="l">
              <a:buNone/>
              <a:defRPr sz="31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840" y="6171935"/>
            <a:ext cx="8046720" cy="777240"/>
          </a:xfrm>
        </p:spPr>
        <p:txBody>
          <a:bodyPr/>
          <a:lstStyle>
            <a:lvl1pPr marL="0" indent="0">
              <a:buFontTx/>
              <a:buNone/>
              <a:defRPr sz="18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5840" y="6995160"/>
            <a:ext cx="4274820" cy="518160"/>
          </a:xfrm>
        </p:spPr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0934" y="7036613"/>
            <a:ext cx="502920" cy="51816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75138" y="5308029"/>
            <a:ext cx="9907524" cy="1036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5359" y="5270538"/>
            <a:ext cx="9907303" cy="5181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75361" y="5409654"/>
            <a:ext cx="9907301" cy="5531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140" y="75566"/>
            <a:ext cx="9902060" cy="519239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70409" y="79056"/>
            <a:ext cx="9914709" cy="7585862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005840" y="311256"/>
            <a:ext cx="8549640" cy="1295400"/>
          </a:xfrm>
          <a:prstGeom prst="rect">
            <a:avLst/>
          </a:prstGeom>
        </p:spPr>
        <p:txBody>
          <a:bodyPr lIns="101882" tIns="50941" rIns="101882" bIns="101882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005840" y="1640840"/>
            <a:ext cx="8549640" cy="5181600"/>
          </a:xfrm>
          <a:prstGeom prst="rect">
            <a:avLst/>
          </a:prstGeom>
        </p:spPr>
        <p:txBody>
          <a:bodyPr lIns="101882" tIns="50941" rIns="101882" bIns="50941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789420" y="7016750"/>
            <a:ext cx="2724150" cy="539750"/>
          </a:xfrm>
          <a:prstGeom prst="rect">
            <a:avLst/>
          </a:prstGeom>
        </p:spPr>
        <p:txBody>
          <a:bodyPr lIns="101882" tIns="50941" rIns="101882" bIns="50941" anchor="ctr" anchorCtr="0"/>
          <a:lstStyle>
            <a:lvl1pPr algn="r" eaLnBrk="1" latinLnBrk="0" hangingPunct="1">
              <a:defRPr kumimoji="0" sz="16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005840" y="6995160"/>
            <a:ext cx="4358640" cy="518160"/>
          </a:xfrm>
          <a:prstGeom prst="rect">
            <a:avLst/>
          </a:prstGeom>
        </p:spPr>
        <p:txBody>
          <a:bodyPr lIns="101882" tIns="50941" rIns="101882" bIns="50941" anchor="ctr" anchorCtr="0"/>
          <a:lstStyle>
            <a:lvl1pPr eaLnBrk="1" latinLnBrk="0" hangingPunct="1">
              <a:defRPr kumimoji="0" sz="1600">
                <a:solidFill>
                  <a:schemeClr val="tx2"/>
                </a:solidFill>
              </a:defRPr>
            </a:lvl1pPr>
          </a:lstStyle>
          <a:p>
            <a:r>
              <a:rPr kumimoji="0" lang="en-US" sz="1600" smtClean="0">
                <a:solidFill>
                  <a:schemeClr val="tx2"/>
                </a:solidFill>
              </a:rPr>
              <a:t>National University of Computer &amp; Emerging Sciences (FAST – NUCES)</a:t>
            </a:r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60934" y="7038340"/>
            <a:ext cx="502920" cy="51816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05647" indent="-305647" algn="l" rtl="0" eaLnBrk="1" latinLnBrk="0" hangingPunct="1">
        <a:spcBef>
          <a:spcPts val="646"/>
        </a:spcBef>
        <a:buClr>
          <a:schemeClr val="accent1"/>
        </a:buClr>
        <a:buSzPct val="85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11295" indent="-254706" algn="l" rtl="0" eaLnBrk="1" latinLnBrk="0" hangingPunct="1">
        <a:spcBef>
          <a:spcPts val="412"/>
        </a:spcBef>
        <a:buClr>
          <a:schemeClr val="accent2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916942" indent="-254706" algn="l" rtl="0" eaLnBrk="1" latinLnBrk="0" hangingPunct="1">
        <a:spcBef>
          <a:spcPts val="412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222589" indent="-254706" algn="l" rtl="0" eaLnBrk="1" latinLnBrk="0" hangingPunct="1">
        <a:spcBef>
          <a:spcPts val="412"/>
        </a:spcBef>
        <a:buClr>
          <a:schemeClr val="accent3"/>
        </a:buClr>
        <a:buSzPct val="80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528237" indent="-254706" algn="l" rtl="0" eaLnBrk="1" latinLnBrk="0" hangingPunct="1">
        <a:spcBef>
          <a:spcPts val="412"/>
        </a:spcBef>
        <a:buClr>
          <a:schemeClr val="accent3"/>
        </a:buClr>
        <a:buFontTx/>
        <a:buChar char="o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33884" indent="-254706" algn="l" rtl="0" eaLnBrk="1" latinLnBrk="0" hangingPunct="1">
        <a:spcBef>
          <a:spcPts val="412"/>
        </a:spcBef>
        <a:buClr>
          <a:schemeClr val="accent3"/>
        </a:buClr>
        <a:buChar char="•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139531" indent="-254706" algn="l" rtl="0" eaLnBrk="1" latinLnBrk="0" hangingPunct="1">
        <a:spcBef>
          <a:spcPts val="412"/>
        </a:spcBef>
        <a:buClr>
          <a:schemeClr val="accent2"/>
        </a:buClr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45179" indent="-254706" algn="l" rtl="0" eaLnBrk="1" latinLnBrk="0" hangingPunct="1">
        <a:spcBef>
          <a:spcPts val="412"/>
        </a:spcBef>
        <a:buClr>
          <a:schemeClr val="accent1">
            <a:tint val="60000"/>
          </a:schemeClr>
        </a:buClr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750826" indent="-254706" algn="l" rtl="0" eaLnBrk="1" latinLnBrk="0" hangingPunct="1">
        <a:spcBef>
          <a:spcPts val="412"/>
        </a:spcBef>
        <a:buClr>
          <a:schemeClr val="accent2">
            <a:tint val="60000"/>
          </a:schemeClr>
        </a:buClr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EE-204  Computer Architecture</a:t>
            </a:r>
          </a:p>
          <a:p>
            <a:r>
              <a:rPr lang="en-US" b="1" dirty="0" smtClean="0"/>
              <a:t>Fall 2018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Lecture </a:t>
            </a:r>
            <a:r>
              <a:rPr lang="en-US" b="1" dirty="0" smtClean="0"/>
              <a:t>5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ISA </a:t>
            </a:r>
            <a:r>
              <a:rPr lang="en-US" b="1" dirty="0" smtClean="0"/>
              <a:t>Principles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038600" y="2819400"/>
            <a:ext cx="184731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45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1146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/>
              <a:t>Aligned and misaligned addresses for byte addressed computers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10</a:t>
            </a:fld>
            <a:endParaRPr kumimoji="0" lang="en-US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65924" y="1681671"/>
            <a:ext cx="9017970" cy="519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3423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Memory </a:t>
            </a:r>
            <a:r>
              <a:rPr lang="en-US" sz="4800" b="1" dirty="0" smtClean="0"/>
              <a:t>Addressing</a:t>
            </a:r>
            <a:r>
              <a:rPr lang="en-US" sz="4400" b="1" dirty="0" smtClean="0"/>
              <a:t>: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11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b="1" i="1" dirty="0"/>
              <a:t>Effective address</a:t>
            </a:r>
            <a:r>
              <a:rPr lang="en-US" sz="3200" b="1" dirty="0"/>
              <a:t> is the address of a location in memory</a:t>
            </a:r>
          </a:p>
          <a:p>
            <a:r>
              <a:rPr lang="en-US" dirty="0"/>
              <a:t>Given an address, we now know what bytes to access in memory. In this </a:t>
            </a:r>
            <a:r>
              <a:rPr lang="en-US" dirty="0" smtClean="0"/>
              <a:t>subsection we </a:t>
            </a:r>
            <a:r>
              <a:rPr lang="en-US" dirty="0"/>
              <a:t>will look at addressing modes—how architectures specify the </a:t>
            </a:r>
            <a:r>
              <a:rPr lang="en-US" dirty="0" smtClean="0"/>
              <a:t>address </a:t>
            </a:r>
            <a:r>
              <a:rPr lang="en-US" dirty="0"/>
              <a:t>of an object they will access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387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12</a:t>
            </a:fld>
            <a:endParaRPr kumimoji="0"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63854" y="160088"/>
            <a:ext cx="8719033" cy="689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2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/>
              <a:t>Summary of the use of memory addressing modes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13</a:t>
            </a:fld>
            <a:endParaRPr kumimoji="0" lang="en-US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606656"/>
            <a:ext cx="8843557" cy="5224770"/>
          </a:xfrm>
          <a:noFill/>
        </p:spPr>
      </p:pic>
    </p:spTree>
    <p:extLst>
      <p:ext uri="{BB962C8B-B14F-4D97-AF65-F5344CB8AC3E}">
        <p14:creationId xmlns:p14="http://schemas.microsoft.com/office/powerpoint/2010/main" val="1030184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3 Type </a:t>
            </a:r>
            <a:r>
              <a:rPr lang="en-US" sz="4800" b="1" dirty="0"/>
              <a:t>and Size of </a:t>
            </a:r>
            <a:r>
              <a:rPr lang="en-US" sz="4800" b="1" dirty="0" smtClean="0"/>
              <a:t>operands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14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3200" b="1" dirty="0"/>
              <a:t>How is the type specified in instructions? Two options: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3200" b="1" i="1" dirty="0"/>
              <a:t>Encoding the type of operand in the op-code is the most used method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3200" b="1" i="1" dirty="0"/>
              <a:t>Tags can be attached to data that can be interpreted by the hardware</a:t>
            </a:r>
          </a:p>
          <a:p>
            <a:pPr>
              <a:lnSpc>
                <a:spcPct val="80000"/>
              </a:lnSpc>
              <a:buNone/>
            </a:pPr>
            <a:r>
              <a:rPr lang="en-US" sz="3200" b="1" dirty="0"/>
              <a:t>		   Tagged data computers are obsolete</a:t>
            </a:r>
          </a:p>
          <a:p>
            <a:pPr>
              <a:lnSpc>
                <a:spcPct val="80000"/>
              </a:lnSpc>
              <a:buNone/>
            </a:pPr>
            <a:r>
              <a:rPr lang="en-US" sz="3200" b="1" dirty="0">
                <a:latin typeface="Comic Sans MS" pitchFamily="66" charset="0"/>
              </a:rPr>
              <a:t>Byte	</a:t>
            </a:r>
          </a:p>
          <a:p>
            <a:pPr>
              <a:lnSpc>
                <a:spcPct val="80000"/>
              </a:lnSpc>
              <a:buNone/>
            </a:pPr>
            <a:r>
              <a:rPr lang="en-US" sz="3200" b="1" dirty="0">
                <a:latin typeface="Comic Sans MS" pitchFamily="66" charset="0"/>
              </a:rPr>
              <a:t>			Half-word (HW)</a:t>
            </a:r>
          </a:p>
          <a:p>
            <a:pPr>
              <a:lnSpc>
                <a:spcPct val="80000"/>
              </a:lnSpc>
              <a:buNone/>
            </a:pPr>
            <a:r>
              <a:rPr lang="en-US" sz="3200" b="1" dirty="0">
                <a:latin typeface="Comic Sans MS" pitchFamily="66" charset="0"/>
              </a:rPr>
              <a:t>			Word (W)</a:t>
            </a:r>
          </a:p>
          <a:p>
            <a:pPr>
              <a:lnSpc>
                <a:spcPct val="80000"/>
              </a:lnSpc>
              <a:buNone/>
            </a:pPr>
            <a:r>
              <a:rPr lang="en-US" sz="3200" b="1" dirty="0">
                <a:latin typeface="Comic Sans MS" pitchFamily="66" charset="0"/>
              </a:rPr>
              <a:t>			Single Precision Floating-Point</a:t>
            </a:r>
          </a:p>
          <a:p>
            <a:pPr>
              <a:lnSpc>
                <a:spcPct val="80000"/>
              </a:lnSpc>
              <a:buNone/>
            </a:pPr>
            <a:r>
              <a:rPr lang="en-US" sz="3200" b="1" dirty="0">
                <a:latin typeface="Comic Sans MS" pitchFamily="66" charset="0"/>
              </a:rPr>
              <a:t>			Double Precision Floating-Point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17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in the Instruction Set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15</a:t>
            </a:fld>
            <a:endParaRPr kumimoji="0"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12394" y="1752600"/>
            <a:ext cx="9510022" cy="457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60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/>
              <a:t>The top 10 instructions for 80x86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16</a:t>
            </a:fld>
            <a:endParaRPr kumimoji="0"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63854" y="2015173"/>
            <a:ext cx="8694663" cy="497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1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6" name="Rectangle 16"/>
          <p:cNvSpPr>
            <a:spLocks noChangeArrowheads="1"/>
          </p:cNvSpPr>
          <p:nvPr/>
        </p:nvSpPr>
        <p:spPr bwMode="auto">
          <a:xfrm>
            <a:off x="1005840" y="3299460"/>
            <a:ext cx="7795260" cy="3604260"/>
          </a:xfrm>
          <a:prstGeom prst="rect">
            <a:avLst/>
          </a:prstGeom>
          <a:solidFill>
            <a:srgbClr val="E2E2E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0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922020" y="533400"/>
            <a:ext cx="8298180" cy="419100"/>
          </a:xfrm>
          <a:noFill/>
          <a:ln/>
        </p:spPr>
        <p:txBody>
          <a:bodyPr lIns="101283" tIns="50642" rIns="101283" bIns="50642" anchor="b" anchorCtr="0"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Instruction Set Architecture (ISA)</a:t>
            </a:r>
          </a:p>
        </p:txBody>
      </p:sp>
      <p:sp>
        <p:nvSpPr>
          <p:cNvPr id="348167" name="Rectangle 7"/>
          <p:cNvSpPr>
            <a:spLocks noChangeArrowheads="1"/>
          </p:cNvSpPr>
          <p:nvPr/>
        </p:nvSpPr>
        <p:spPr bwMode="auto">
          <a:xfrm>
            <a:off x="922020" y="1287780"/>
            <a:ext cx="8130540" cy="192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283" tIns="50642" rIns="101283" bIns="50642"/>
          <a:lstStyle>
            <a:lvl1pPr marL="2857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3050" indent="-1714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00250" indent="-1714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2640" dirty="0">
                <a:latin typeface="Arial" panose="020B0604020202020204" pitchFamily="34" charset="0"/>
                <a:ea typeface="宋体" panose="02010600030101010101" pitchFamily="2" charset="-122"/>
              </a:rPr>
              <a:t>Serves as an </a:t>
            </a:r>
            <a:r>
              <a:rPr lang="en-US" altLang="zh-CN" sz="264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interface</a:t>
            </a:r>
            <a:r>
              <a:rPr lang="en-US" altLang="zh-CN" sz="2640" dirty="0">
                <a:latin typeface="Arial" panose="020B0604020202020204" pitchFamily="34" charset="0"/>
                <a:ea typeface="宋体" panose="02010600030101010101" pitchFamily="2" charset="-122"/>
              </a:rPr>
              <a:t> between software and hardware.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2640" dirty="0">
                <a:latin typeface="Arial" panose="020B0604020202020204" pitchFamily="34" charset="0"/>
                <a:ea typeface="宋体" panose="02010600030101010101" pitchFamily="2" charset="-122"/>
              </a:rPr>
              <a:t>Provides a mechanism by which the software </a:t>
            </a:r>
            <a:r>
              <a:rPr lang="en-US" altLang="zh-CN" sz="264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tells the hardware what should be done</a:t>
            </a:r>
            <a:r>
              <a:rPr lang="en-US" altLang="zh-CN" sz="2640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348175" name="Group 15"/>
          <p:cNvGrpSpPr>
            <a:grpSpLocks/>
          </p:cNvGrpSpPr>
          <p:nvPr/>
        </p:nvGrpSpPr>
        <p:grpSpPr bwMode="auto">
          <a:xfrm>
            <a:off x="1257300" y="3475833"/>
            <a:ext cx="7362191" cy="3347561"/>
            <a:chOff x="816" y="2112"/>
            <a:chExt cx="4216" cy="1917"/>
          </a:xfrm>
        </p:grpSpPr>
        <p:sp>
          <p:nvSpPr>
            <p:cNvPr id="348163" name="Rectangle 3" descr="Horizontal brick"/>
            <p:cNvSpPr>
              <a:spLocks noChangeArrowheads="1"/>
            </p:cNvSpPr>
            <p:nvPr/>
          </p:nvSpPr>
          <p:spPr bwMode="auto">
            <a:xfrm>
              <a:off x="816" y="3504"/>
              <a:ext cx="4216" cy="280"/>
            </a:xfrm>
            <a:prstGeom prst="rect">
              <a:avLst/>
            </a:prstGeom>
            <a:pattFill prst="horzBrick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0"/>
            </a:p>
          </p:txBody>
        </p:sp>
        <p:sp useBgFill="1">
          <p:nvSpPr>
            <p:cNvPr id="348164" name="Rectangle 4"/>
            <p:cNvSpPr>
              <a:spLocks noChangeArrowheads="1"/>
            </p:cNvSpPr>
            <p:nvPr/>
          </p:nvSpPr>
          <p:spPr bwMode="auto">
            <a:xfrm>
              <a:off x="2308" y="3556"/>
              <a:ext cx="977" cy="193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27940" rIns="69850" bIns="27940">
              <a:spAutoFit/>
            </a:bodyPr>
            <a:lstStyle/>
            <a:p>
              <a:pPr algn="l">
                <a:lnSpc>
                  <a:spcPct val="92000"/>
                </a:lnSpc>
              </a:pPr>
              <a:r>
                <a:rPr lang="en-US" altLang="zh-CN" sz="1980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instruction set</a:t>
              </a:r>
            </a:p>
          </p:txBody>
        </p:sp>
        <p:sp>
          <p:nvSpPr>
            <p:cNvPr id="348165" name="Rectangle 5"/>
            <p:cNvSpPr>
              <a:spLocks noChangeArrowheads="1"/>
            </p:cNvSpPr>
            <p:nvPr/>
          </p:nvSpPr>
          <p:spPr bwMode="auto">
            <a:xfrm>
              <a:off x="1344" y="2112"/>
              <a:ext cx="3271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27940" rIns="69850" bIns="2794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zh-CN" sz="1980" u="sng">
                  <a:latin typeface="Arial" panose="020B0604020202020204" pitchFamily="34" charset="0"/>
                  <a:ea typeface="宋体" panose="02010600030101010101" pitchFamily="2" charset="-122"/>
                </a:rPr>
                <a:t>High level language code : C, C++, Java, Fortran</a:t>
              </a:r>
              <a:r>
                <a:rPr lang="en-US" altLang="zh-CN" sz="1980">
                  <a:latin typeface="Arial" panose="020B0604020202020204" pitchFamily="34" charset="0"/>
                  <a:ea typeface="宋体" panose="02010600030101010101" pitchFamily="2" charset="-122"/>
                </a:rPr>
                <a:t>,</a:t>
              </a:r>
            </a:p>
          </p:txBody>
        </p:sp>
        <p:sp>
          <p:nvSpPr>
            <p:cNvPr id="348166" name="Rectangle 6"/>
            <p:cNvSpPr>
              <a:spLocks noChangeArrowheads="1"/>
            </p:cNvSpPr>
            <p:nvPr/>
          </p:nvSpPr>
          <p:spPr bwMode="auto">
            <a:xfrm>
              <a:off x="2480" y="3848"/>
              <a:ext cx="687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27940" rIns="69850" bIns="2794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zh-CN" sz="1980">
                  <a:latin typeface="Arial" panose="020B0604020202020204" pitchFamily="34" charset="0"/>
                  <a:ea typeface="宋体" panose="02010600030101010101" pitchFamily="2" charset="-122"/>
                </a:rPr>
                <a:t>hardware</a:t>
              </a:r>
            </a:p>
          </p:txBody>
        </p:sp>
        <p:sp>
          <p:nvSpPr>
            <p:cNvPr id="348168" name="Rectangle 8"/>
            <p:cNvSpPr>
              <a:spLocks noChangeArrowheads="1"/>
            </p:cNvSpPr>
            <p:nvPr/>
          </p:nvSpPr>
          <p:spPr bwMode="auto">
            <a:xfrm>
              <a:off x="912" y="2496"/>
              <a:ext cx="3859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27940" rIns="69850" bIns="2794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zh-CN" sz="1980" u="sng">
                  <a:latin typeface="Arial" panose="020B0604020202020204" pitchFamily="34" charset="0"/>
                  <a:ea typeface="宋体" panose="02010600030101010101" pitchFamily="2" charset="-122"/>
                </a:rPr>
                <a:t>Assembly language code: architecture specific statements </a:t>
              </a:r>
              <a:endParaRPr lang="en-US" altLang="zh-CN" sz="198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169" name="Rectangle 9"/>
            <p:cNvSpPr>
              <a:spLocks noChangeArrowheads="1"/>
            </p:cNvSpPr>
            <p:nvPr/>
          </p:nvSpPr>
          <p:spPr bwMode="auto">
            <a:xfrm>
              <a:off x="912" y="2880"/>
              <a:ext cx="3787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27940" rIns="69850" bIns="2794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zh-CN" sz="1980" u="sng">
                  <a:latin typeface="Arial" panose="020B0604020202020204" pitchFamily="34" charset="0"/>
                  <a:ea typeface="宋体" panose="02010600030101010101" pitchFamily="2" charset="-122"/>
                </a:rPr>
                <a:t>Machine language code: architecture specific bit patterns </a:t>
              </a:r>
              <a:endParaRPr lang="en-US" altLang="zh-CN" sz="198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170" name="Line 10"/>
            <p:cNvSpPr>
              <a:spLocks noChangeShapeType="1"/>
            </p:cNvSpPr>
            <p:nvPr/>
          </p:nvSpPr>
          <p:spPr bwMode="auto">
            <a:xfrm>
              <a:off x="2928" y="23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0"/>
            </a:p>
          </p:txBody>
        </p:sp>
        <p:sp>
          <p:nvSpPr>
            <p:cNvPr id="348171" name="Line 11"/>
            <p:cNvSpPr>
              <a:spLocks noChangeShapeType="1"/>
            </p:cNvSpPr>
            <p:nvPr/>
          </p:nvSpPr>
          <p:spPr bwMode="auto">
            <a:xfrm>
              <a:off x="2928" y="268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80"/>
            </a:p>
          </p:txBody>
        </p:sp>
        <p:sp>
          <p:nvSpPr>
            <p:cNvPr id="348172" name="Rectangle 12"/>
            <p:cNvSpPr>
              <a:spLocks noChangeArrowheads="1"/>
            </p:cNvSpPr>
            <p:nvPr/>
          </p:nvSpPr>
          <p:spPr bwMode="auto">
            <a:xfrm>
              <a:off x="2496" y="3264"/>
              <a:ext cx="63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27940" rIns="69850" bIns="2794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zh-CN" sz="1980">
                  <a:latin typeface="Arial" panose="020B0604020202020204" pitchFamily="34" charset="0"/>
                  <a:ea typeface="宋体" panose="02010600030101010101" pitchFamily="2" charset="-122"/>
                </a:rPr>
                <a:t>software</a:t>
              </a:r>
            </a:p>
          </p:txBody>
        </p:sp>
        <p:sp>
          <p:nvSpPr>
            <p:cNvPr id="348173" name="Rectangle 13"/>
            <p:cNvSpPr>
              <a:spLocks noChangeArrowheads="1"/>
            </p:cNvSpPr>
            <p:nvPr/>
          </p:nvSpPr>
          <p:spPr bwMode="auto">
            <a:xfrm>
              <a:off x="3024" y="2304"/>
              <a:ext cx="63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27940" rIns="69850" bIns="2794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zh-CN" sz="1980">
                  <a:solidFill>
                    <a:srgbClr val="0237B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compiler</a:t>
              </a:r>
            </a:p>
          </p:txBody>
        </p:sp>
        <p:sp>
          <p:nvSpPr>
            <p:cNvPr id="348174" name="Rectangle 14"/>
            <p:cNvSpPr>
              <a:spLocks noChangeArrowheads="1"/>
            </p:cNvSpPr>
            <p:nvPr/>
          </p:nvSpPr>
          <p:spPr bwMode="auto">
            <a:xfrm>
              <a:off x="3024" y="2688"/>
              <a:ext cx="751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27940" rIns="69850" bIns="2794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zh-CN" sz="1980">
                  <a:solidFill>
                    <a:srgbClr val="0237B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assembler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248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en-US" sz="3200" dirty="0"/>
              <a:t>Instruction set architecture is the structure of a computer that a machine language programmer (or a compiler) must understand to write a correct </a:t>
            </a:r>
            <a:r>
              <a:rPr lang="en-US" altLang="en-US" sz="3200" dirty="0" smtClean="0"/>
              <a:t>program </a:t>
            </a:r>
            <a:r>
              <a:rPr lang="en-US" altLang="en-US" sz="3200" dirty="0"/>
              <a:t>for that machine</a:t>
            </a:r>
            <a:r>
              <a:rPr lang="en-US" altLang="en-US" sz="3200" dirty="0" smtClean="0"/>
              <a:t>.</a:t>
            </a:r>
          </a:p>
          <a:p>
            <a:pPr algn="just"/>
            <a:endParaRPr lang="en-US" altLang="en-US" sz="3200" dirty="0"/>
          </a:p>
          <a:p>
            <a:pPr algn="just"/>
            <a:r>
              <a:rPr lang="en-US" sz="3200" dirty="0" smtClean="0"/>
              <a:t>Instruction set specifies the processor’s functionality.</a:t>
            </a:r>
          </a:p>
          <a:p>
            <a:pPr lvl="1" algn="just"/>
            <a:r>
              <a:rPr lang="en-US" sz="2800" dirty="0" smtClean="0"/>
              <a:t>What </a:t>
            </a:r>
            <a:r>
              <a:rPr lang="en-US" sz="2800" dirty="0"/>
              <a:t>operations it </a:t>
            </a:r>
            <a:r>
              <a:rPr lang="en-US" sz="2800" dirty="0" smtClean="0"/>
              <a:t>supports</a:t>
            </a:r>
          </a:p>
          <a:p>
            <a:pPr lvl="1" algn="just"/>
            <a:r>
              <a:rPr lang="en-US" sz="2800" dirty="0" smtClean="0"/>
              <a:t>What </a:t>
            </a:r>
            <a:r>
              <a:rPr lang="en-US" sz="2800" dirty="0"/>
              <a:t>storage mechanisms it has &amp; how they are accessed </a:t>
            </a:r>
            <a:endParaRPr lang="en-US" sz="2800" dirty="0" smtClean="0"/>
          </a:p>
          <a:p>
            <a:pPr lvl="1" algn="just"/>
            <a:r>
              <a:rPr lang="en-US" sz="2800" dirty="0"/>
              <a:t>H</a:t>
            </a:r>
            <a:r>
              <a:rPr lang="en-US" sz="2800" dirty="0" smtClean="0"/>
              <a:t>ow </a:t>
            </a:r>
            <a:r>
              <a:rPr lang="en-US" sz="2800" dirty="0"/>
              <a:t>the programmer/compiler communicates programs to </a:t>
            </a:r>
            <a:r>
              <a:rPr lang="en-US" sz="2800" dirty="0" smtClean="0"/>
              <a:t>processor.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824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Class of ISA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4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Nearly all ISAs today are classified as general-purpose </a:t>
            </a:r>
            <a:r>
              <a:rPr lang="en-US" dirty="0" smtClean="0"/>
              <a:t>register architectures </a:t>
            </a:r>
            <a:r>
              <a:rPr lang="en-US" dirty="0"/>
              <a:t>where the operands are either registers or memory locations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80x86 </a:t>
            </a:r>
            <a:r>
              <a:rPr lang="en-US" dirty="0"/>
              <a:t>has 16 general-purpose registers and 16 that can hold floating-point </a:t>
            </a:r>
            <a:r>
              <a:rPr lang="en-US" dirty="0" smtClean="0"/>
              <a:t>data, while </a:t>
            </a:r>
            <a:r>
              <a:rPr lang="en-US" dirty="0"/>
              <a:t>RISC-V has 32 general-purpose and 32 floating-point </a:t>
            </a:r>
            <a:r>
              <a:rPr lang="en-US" dirty="0" smtClean="0"/>
              <a:t>registers</a:t>
            </a:r>
          </a:p>
          <a:p>
            <a:r>
              <a:rPr lang="en-US" dirty="0"/>
              <a:t>The two popular versions of this class </a:t>
            </a:r>
            <a:r>
              <a:rPr lang="en-US" dirty="0" smtClean="0"/>
              <a:t>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Register-Memory ISAs.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Load-Store ISAs.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5840" y="685800"/>
            <a:ext cx="8801100" cy="7543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101283" tIns="50642" rIns="101283" bIns="50642" anchor="b" anchorCtr="0">
            <a:normAutofit fontScale="90000"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Code Sequence  C = A + B </a:t>
            </a:r>
            <a:b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</a:b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for Four Instruction Sets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343082" name="Group 42"/>
          <p:cNvGraphicFramePr>
            <a:graphicFrameLocks noGrp="1"/>
          </p:cNvGraphicFramePr>
          <p:nvPr/>
        </p:nvGraphicFramePr>
        <p:xfrm>
          <a:off x="335280" y="1651000"/>
          <a:ext cx="9304020" cy="3039872"/>
        </p:xfrm>
        <a:graphic>
          <a:graphicData uri="http://schemas.openxmlformats.org/drawingml/2006/table">
            <a:tbl>
              <a:tblPr/>
              <a:tblGrid>
                <a:gridCol w="1844040"/>
                <a:gridCol w="2346960"/>
                <a:gridCol w="2787015"/>
                <a:gridCol w="2326005"/>
              </a:tblGrid>
              <a:tr h="804672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Stack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Accumulator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Register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(register-memory)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Register (load-store)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52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Push 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Push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Pop C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Load 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Store C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Load R1, 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 R1,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Store C, R1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Load R1,A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Load R2,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 R3, R1, R2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Store C, R3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43071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88" y="4987212"/>
            <a:ext cx="2011680" cy="185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3074" name="Text Box 34"/>
          <p:cNvSpPr txBox="1">
            <a:spLocks noChangeArrowheads="1"/>
          </p:cNvSpPr>
          <p:nvPr/>
        </p:nvSpPr>
        <p:spPr bwMode="auto">
          <a:xfrm>
            <a:off x="2533810" y="6919437"/>
            <a:ext cx="1101584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80">
                <a:latin typeface="Arial" panose="020B0604020202020204" pitchFamily="34" charset="0"/>
                <a:ea typeface="宋体" panose="02010600030101010101" pitchFamily="2" charset="-122"/>
              </a:rPr>
              <a:t>memory</a:t>
            </a:r>
          </a:p>
        </p:txBody>
      </p:sp>
      <p:sp>
        <p:nvSpPr>
          <p:cNvPr id="343076" name="Text Box 36"/>
          <p:cNvSpPr txBox="1">
            <a:spLocks noChangeArrowheads="1"/>
          </p:cNvSpPr>
          <p:nvPr/>
        </p:nvSpPr>
        <p:spPr bwMode="auto">
          <a:xfrm>
            <a:off x="5189855" y="6987540"/>
            <a:ext cx="1101584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980">
                <a:latin typeface="Arial" panose="020B0604020202020204" pitchFamily="34" charset="0"/>
                <a:ea typeface="宋体" panose="02010600030101010101" pitchFamily="2" charset="-122"/>
              </a:rPr>
              <a:t>memory</a:t>
            </a:r>
          </a:p>
        </p:txBody>
      </p:sp>
      <p:grpSp>
        <p:nvGrpSpPr>
          <p:cNvPr id="343086" name="Group 46"/>
          <p:cNvGrpSpPr>
            <a:grpSpLocks/>
          </p:cNvGrpSpPr>
          <p:nvPr/>
        </p:nvGrpSpPr>
        <p:grpSpPr bwMode="auto">
          <a:xfrm>
            <a:off x="2209206" y="4813459"/>
            <a:ext cx="2247423" cy="2830673"/>
            <a:chOff x="1169" y="2688"/>
            <a:chExt cx="1287" cy="1621"/>
          </a:xfrm>
        </p:grpSpPr>
        <p:pic>
          <p:nvPicPr>
            <p:cNvPr id="343073" name="Picture 3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688"/>
              <a:ext cx="1067" cy="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3083" name="Rectangle 43"/>
            <p:cNvSpPr>
              <a:spLocks noChangeArrowheads="1"/>
            </p:cNvSpPr>
            <p:nvPr/>
          </p:nvSpPr>
          <p:spPr bwMode="auto">
            <a:xfrm>
              <a:off x="1169" y="4101"/>
              <a:ext cx="1287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76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acc =  acc + mem[C]</a:t>
              </a:r>
            </a:p>
          </p:txBody>
        </p:sp>
      </p:grpSp>
      <p:grpSp>
        <p:nvGrpSpPr>
          <p:cNvPr id="343087" name="Group 47"/>
          <p:cNvGrpSpPr>
            <a:grpSpLocks/>
          </p:cNvGrpSpPr>
          <p:nvPr/>
        </p:nvGrpSpPr>
        <p:grpSpPr bwMode="auto">
          <a:xfrm>
            <a:off x="4910456" y="4808221"/>
            <a:ext cx="2125186" cy="2835911"/>
            <a:chOff x="2713" y="2688"/>
            <a:chExt cx="1217" cy="1624"/>
          </a:xfrm>
        </p:grpSpPr>
        <p:pic>
          <p:nvPicPr>
            <p:cNvPr id="343075" name="Picture 3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2688"/>
              <a:ext cx="831" cy="1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3084" name="Rectangle 44"/>
            <p:cNvSpPr>
              <a:spLocks noChangeArrowheads="1"/>
            </p:cNvSpPr>
            <p:nvPr/>
          </p:nvSpPr>
          <p:spPr bwMode="auto">
            <a:xfrm>
              <a:off x="2713" y="4104"/>
              <a:ext cx="1217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76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R1 =  R1 + mem[C]</a:t>
              </a:r>
            </a:p>
          </p:txBody>
        </p:sp>
      </p:grpSp>
      <p:grpSp>
        <p:nvGrpSpPr>
          <p:cNvPr id="343088" name="Group 48"/>
          <p:cNvGrpSpPr>
            <a:grpSpLocks/>
          </p:cNvGrpSpPr>
          <p:nvPr/>
        </p:nvGrpSpPr>
        <p:grpSpPr bwMode="auto">
          <a:xfrm>
            <a:off x="7548841" y="4808221"/>
            <a:ext cx="1625758" cy="2759076"/>
            <a:chOff x="4333" y="2688"/>
            <a:chExt cx="931" cy="1580"/>
          </a:xfrm>
        </p:grpSpPr>
        <p:pic>
          <p:nvPicPr>
            <p:cNvPr id="343077" name="Picture 3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2688"/>
              <a:ext cx="895" cy="1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3085" name="Rectangle 45"/>
            <p:cNvSpPr>
              <a:spLocks noChangeArrowheads="1"/>
            </p:cNvSpPr>
            <p:nvPr/>
          </p:nvSpPr>
          <p:spPr bwMode="auto">
            <a:xfrm>
              <a:off x="4333" y="4060"/>
              <a:ext cx="93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76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R3 =  R1 + R2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693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Advantage/Disadvantages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6</a:t>
            </a:fld>
            <a:endParaRPr kumimoji="0"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16567" y="2057401"/>
            <a:ext cx="923891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36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Memory </a:t>
            </a:r>
            <a:r>
              <a:rPr lang="en-US" dirty="0"/>
              <a:t>Addressing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7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b="1" i="1" dirty="0"/>
              <a:t>How memory addresses are interpreted and how are these specified?</a:t>
            </a:r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3200" b="1" dirty="0"/>
              <a:t>Interpreting memory addresses</a:t>
            </a:r>
          </a:p>
          <a:p>
            <a:pPr>
              <a:lnSpc>
                <a:spcPct val="80000"/>
              </a:lnSpc>
              <a:buNone/>
            </a:pPr>
            <a:r>
              <a:rPr lang="en-US" sz="3200" b="1" dirty="0"/>
              <a:t>		</a:t>
            </a:r>
            <a:r>
              <a:rPr lang="en-US" sz="3200" b="1" dirty="0">
                <a:latin typeface="Comic Sans MS" pitchFamily="66" charset="0"/>
              </a:rPr>
              <a:t>Byte Addressing is used </a:t>
            </a:r>
          </a:p>
          <a:p>
            <a:pPr>
              <a:lnSpc>
                <a:spcPct val="80000"/>
              </a:lnSpc>
              <a:buNone/>
            </a:pPr>
            <a:r>
              <a:rPr lang="en-US" sz="3200" b="1" dirty="0">
                <a:latin typeface="Comic Sans MS" pitchFamily="66" charset="0"/>
              </a:rPr>
              <a:t>		Access is for </a:t>
            </a:r>
          </a:p>
          <a:p>
            <a:pPr>
              <a:lnSpc>
                <a:spcPct val="80000"/>
              </a:lnSpc>
              <a:buNone/>
            </a:pPr>
            <a:r>
              <a:rPr lang="en-US" sz="3200" b="1" dirty="0"/>
              <a:t>	      		Bytes, </a:t>
            </a:r>
            <a:r>
              <a:rPr lang="en-US" sz="3200" b="1" dirty="0" err="1"/>
              <a:t>Halfword</a:t>
            </a:r>
            <a:r>
              <a:rPr lang="en-US" sz="3200" b="1" dirty="0"/>
              <a:t>(HW), Word (W) and 				</a:t>
            </a:r>
            <a:r>
              <a:rPr lang="en-US" sz="3200" b="1" dirty="0" err="1"/>
              <a:t>Doubleword</a:t>
            </a:r>
            <a:r>
              <a:rPr lang="en-US" sz="3200" b="1" dirty="0"/>
              <a:t> (DW)</a:t>
            </a:r>
          </a:p>
          <a:p>
            <a:r>
              <a:rPr lang="en-US" sz="3200" b="1" dirty="0">
                <a:latin typeface="Comic Sans MS" pitchFamily="66" charset="0"/>
              </a:rPr>
              <a:t>Ordering of bytes within a 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25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Memory Addresses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8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3200" b="1" dirty="0"/>
              <a:t>Little Endian</a:t>
            </a:r>
            <a:endParaRPr lang="en-US" sz="3200" b="1" i="1" dirty="0"/>
          </a:p>
          <a:p>
            <a:pPr>
              <a:lnSpc>
                <a:spcPct val="80000"/>
              </a:lnSpc>
              <a:buNone/>
            </a:pPr>
            <a:r>
              <a:rPr lang="en-US" sz="3200" b="1" i="1" dirty="0"/>
              <a:t>		Puts the byte with address x..x000 at the least 	significant position in the double word </a:t>
            </a:r>
          </a:p>
          <a:p>
            <a:pPr>
              <a:lnSpc>
                <a:spcPct val="80000"/>
              </a:lnSpc>
              <a:buNone/>
            </a:pPr>
            <a:r>
              <a:rPr lang="en-US" sz="3200" b="1" i="1" dirty="0"/>
              <a:t>			</a:t>
            </a:r>
            <a:r>
              <a:rPr lang="en-US" sz="3200" b="1" dirty="0"/>
              <a:t>DEC VAX, RISC, Intel</a:t>
            </a:r>
          </a:p>
          <a:p>
            <a:pPr>
              <a:lnSpc>
                <a:spcPct val="80000"/>
              </a:lnSpc>
              <a:buNone/>
            </a:pPr>
            <a:r>
              <a:rPr lang="en-US" sz="3200" b="1" i="1" dirty="0"/>
              <a:t>		Address of the data is the address of the LSB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3200" b="1" dirty="0"/>
              <a:t>Big Endian</a:t>
            </a:r>
          </a:p>
          <a:p>
            <a:pPr>
              <a:lnSpc>
                <a:spcPct val="80000"/>
              </a:lnSpc>
              <a:buNone/>
            </a:pPr>
            <a:r>
              <a:rPr lang="en-US" sz="3200" b="1" i="1" dirty="0"/>
              <a:t>		Puts the byte with address x..x000 at the most</a:t>
            </a:r>
            <a:r>
              <a:rPr lang="en-US" sz="3200" b="1" dirty="0"/>
              <a:t> 	</a:t>
            </a:r>
            <a:r>
              <a:rPr lang="en-US" sz="3200" b="1" i="1" dirty="0"/>
              <a:t>significant position in the double word</a:t>
            </a:r>
            <a:r>
              <a:rPr lang="en-US" sz="3200" b="1" dirty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sz="3200" b="1" dirty="0"/>
              <a:t>			IBM 360, Motorola 680x0</a:t>
            </a:r>
          </a:p>
          <a:p>
            <a:pPr>
              <a:lnSpc>
                <a:spcPct val="80000"/>
              </a:lnSpc>
              <a:buNone/>
            </a:pPr>
            <a:r>
              <a:rPr lang="en-US" sz="3200" b="1" dirty="0"/>
              <a:t>		Address of data is the address of the MSB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7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Alignment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9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Why would someone design a computer with alignment restrictions? </a:t>
            </a:r>
            <a:endParaRPr lang="en-US" sz="3600" dirty="0" smtClean="0"/>
          </a:p>
          <a:p>
            <a:pPr algn="just"/>
            <a:r>
              <a:rPr lang="en-US" sz="3600" dirty="0" smtClean="0"/>
              <a:t>Misalignment</a:t>
            </a:r>
            <a:r>
              <a:rPr lang="en-US" sz="3600" dirty="0"/>
              <a:t> </a:t>
            </a:r>
            <a:r>
              <a:rPr lang="en-US" sz="3600" dirty="0" smtClean="0"/>
              <a:t>causes </a:t>
            </a:r>
            <a:r>
              <a:rPr lang="en-US" sz="3600" dirty="0"/>
              <a:t>hardware complications, because the memory is typically aligned on </a:t>
            </a:r>
            <a:r>
              <a:rPr lang="en-US" sz="3600" dirty="0" smtClean="0"/>
              <a:t>a multiple </a:t>
            </a:r>
            <a:r>
              <a:rPr lang="en-US" sz="3600" dirty="0"/>
              <a:t>of a word or double-word boundary</a:t>
            </a:r>
            <a:r>
              <a:rPr lang="en-US" sz="3600" dirty="0" smtClean="0"/>
              <a:t>.</a:t>
            </a:r>
          </a:p>
          <a:p>
            <a:pPr algn="just"/>
            <a:r>
              <a:rPr lang="en-US" sz="3600" dirty="0"/>
              <a:t>A misaligned memory access </a:t>
            </a:r>
            <a:r>
              <a:rPr lang="en-US" sz="3600" dirty="0" smtClean="0"/>
              <a:t>may, therefore</a:t>
            </a:r>
            <a:r>
              <a:rPr lang="en-US" sz="3600" dirty="0"/>
              <a:t>, take multiple aligned memory references.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97538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1109</TotalTime>
  <Words>617</Words>
  <Application>Microsoft Office PowerPoint</Application>
  <PresentationFormat>Custom</PresentationFormat>
  <Paragraphs>114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宋体</vt:lpstr>
      <vt:lpstr>Arial</vt:lpstr>
      <vt:lpstr>Calibri</vt:lpstr>
      <vt:lpstr>Comic Sans MS</vt:lpstr>
      <vt:lpstr>Franklin Gothic Book</vt:lpstr>
      <vt:lpstr>Perpetua</vt:lpstr>
      <vt:lpstr>Wingdings</vt:lpstr>
      <vt:lpstr>Wingdings 2</vt:lpstr>
      <vt:lpstr>Equity</vt:lpstr>
      <vt:lpstr>Lecture 5 ISA Principles</vt:lpstr>
      <vt:lpstr>Instruction Set Architecture (ISA)</vt:lpstr>
      <vt:lpstr>Instruction Set Architecture</vt:lpstr>
      <vt:lpstr>1. Class of ISA</vt:lpstr>
      <vt:lpstr>Code Sequence  C = A + B  for Four Instruction Sets</vt:lpstr>
      <vt:lpstr>Advantage/Disadvantages</vt:lpstr>
      <vt:lpstr>2. Memory Addressing</vt:lpstr>
      <vt:lpstr>Interpreting Memory Addresses</vt:lpstr>
      <vt:lpstr>Memory Alignment</vt:lpstr>
      <vt:lpstr>Aligned and misaligned addresses for byte addressed computers</vt:lpstr>
      <vt:lpstr>Memory Addressing:</vt:lpstr>
      <vt:lpstr>PowerPoint Presentation</vt:lpstr>
      <vt:lpstr>Summary of the use of memory addressing modes</vt:lpstr>
      <vt:lpstr>3 Type and Size of operands</vt:lpstr>
      <vt:lpstr>Operations in the Instruction Set</vt:lpstr>
      <vt:lpstr>The top 10 instructions for 80x86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DB_Lectures_2014.pptx</dc:title>
  <dc:creator>Fawad</dc:creator>
  <cp:lastModifiedBy>Ahsan</cp:lastModifiedBy>
  <cp:revision>197</cp:revision>
  <dcterms:modified xsi:type="dcterms:W3CDTF">2018-09-04T14:04:59Z</dcterms:modified>
</cp:coreProperties>
</file>