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69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33" r:id="rId11"/>
    <p:sldId id="334" r:id="rId12"/>
    <p:sldId id="335" r:id="rId13"/>
    <p:sldId id="328" r:id="rId14"/>
    <p:sldId id="330" r:id="rId15"/>
    <p:sldId id="331" r:id="rId16"/>
    <p:sldId id="327" r:id="rId17"/>
    <p:sldId id="329" r:id="rId18"/>
    <p:sldId id="332" r:id="rId19"/>
    <p:sldId id="336" r:id="rId20"/>
  </p:sldIdLst>
  <p:sldSz cx="10058400" cy="7772400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FEFFC2-72D9-4805-A845-4471F9596A8E}">
          <p14:sldIdLst>
            <p14:sldId id="269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33"/>
            <p14:sldId id="334"/>
            <p14:sldId id="335"/>
            <p14:sldId id="328"/>
            <p14:sldId id="330"/>
            <p14:sldId id="331"/>
            <p14:sldId id="327"/>
            <p14:sldId id="329"/>
            <p14:sldId id="332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8" y="6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8DB22-40BE-4F12-B0FD-002C0136659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17F0-97C5-4EED-8027-7B06B536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51E5-7B09-4BF9-A177-5771586869E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624A9-CDE3-4332-B7FC-464C8A6D0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24940" y="3627120"/>
            <a:ext cx="7040880" cy="181356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25" y="1642544"/>
            <a:ext cx="9923691" cy="17309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9225" y="1582950"/>
            <a:ext cx="9923691" cy="13665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9225" y="3373535"/>
            <a:ext cx="9923691" cy="12527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2920" y="1706721"/>
            <a:ext cx="9052560" cy="166602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61"/>
            <a:ext cx="2212848" cy="663172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11259"/>
            <a:ext cx="6118860" cy="663172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854964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1079501"/>
            <a:ext cx="8549640" cy="1543685"/>
          </a:xfrm>
        </p:spPr>
        <p:txBody>
          <a:bodyPr anchor="b" anchorCtr="0"/>
          <a:lstStyle>
            <a:lvl1pPr algn="l">
              <a:buNone/>
              <a:defRPr sz="45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887663"/>
            <a:ext cx="8549640" cy="1516697"/>
          </a:xfrm>
        </p:spPr>
        <p:txBody>
          <a:bodyPr anchor="t" anchorCtr="0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0110" y="6995160"/>
            <a:ext cx="440055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76354" y="2693741"/>
            <a:ext cx="9914867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061" y="2653672"/>
            <a:ext cx="9915159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5137" y="2798064"/>
            <a:ext cx="9916083" cy="5181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27345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4830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0584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44830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 algn="l">
              <a:buNone/>
              <a:defRPr sz="45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05840" y="1813560"/>
            <a:ext cx="2095500" cy="5095240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68980" y="1813560"/>
            <a:ext cx="6286500" cy="50952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553957"/>
            <a:ext cx="8046720" cy="591926"/>
          </a:xfrm>
        </p:spPr>
        <p:txBody>
          <a:bodyPr anchor="ctr">
            <a:noAutofit/>
          </a:bodyPr>
          <a:lstStyle>
            <a:lvl1pPr algn="l">
              <a:buNone/>
              <a:defRPr sz="3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6171935"/>
            <a:ext cx="8046720" cy="77724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427482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5138" y="5308029"/>
            <a:ext cx="9907524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359" y="5270538"/>
            <a:ext cx="9907303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5361" y="5409654"/>
            <a:ext cx="9907301" cy="5531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140" y="75566"/>
            <a:ext cx="9902060" cy="519239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005840" y="311256"/>
            <a:ext cx="8549640" cy="1295400"/>
          </a:xfrm>
          <a:prstGeom prst="rect">
            <a:avLst/>
          </a:prstGeom>
        </p:spPr>
        <p:txBody>
          <a:bodyPr lIns="101882" tIns="50941" rIns="101882" bIns="10188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8549640" cy="5181600"/>
          </a:xfrm>
          <a:prstGeom prst="rect">
            <a:avLst/>
          </a:prstGeom>
        </p:spPr>
        <p:txBody>
          <a:bodyPr lIns="101882" tIns="50941" rIns="101882" bIns="5094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89420" y="7016750"/>
            <a:ext cx="2724150" cy="53975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05840" y="6995160"/>
            <a:ext cx="4358640" cy="51816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r>
              <a:rPr kumimoji="0" lang="en-US" sz="1600" smtClean="0">
                <a:solidFill>
                  <a:schemeClr val="tx2"/>
                </a:solidFill>
              </a:rPr>
              <a:t>National University of Computer &amp; Emerging Sciences (FAST – NUCES)</a:t>
            </a:r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0934" y="7038340"/>
            <a:ext cx="502920" cy="51816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5647" indent="-305647" algn="l" rtl="0" eaLnBrk="1" latinLnBrk="0" hangingPunct="1">
        <a:spcBef>
          <a:spcPts val="646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11295" indent="-254706" algn="l" rtl="0" eaLnBrk="1" latinLnBrk="0" hangingPunct="1">
        <a:spcBef>
          <a:spcPts val="412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6942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89" indent="-254706" algn="l" rtl="0" eaLnBrk="1" latinLnBrk="0" hangingPunct="1">
        <a:spcBef>
          <a:spcPts val="412"/>
        </a:spcBef>
        <a:buClr>
          <a:schemeClr val="accent3"/>
        </a:buClr>
        <a:buSzPct val="8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ts val="412"/>
        </a:spcBef>
        <a:buClr>
          <a:schemeClr val="accent3"/>
        </a:buClr>
        <a:buFontTx/>
        <a:buChar char="o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884" indent="-254706" algn="l" rtl="0" eaLnBrk="1" latinLnBrk="0" hangingPunct="1">
        <a:spcBef>
          <a:spcPts val="412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54706" algn="l" rtl="0" eaLnBrk="1" latinLnBrk="0" hangingPunct="1">
        <a:spcBef>
          <a:spcPts val="412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45179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826" indent="-254706" algn="l" rtl="0" eaLnBrk="1" latinLnBrk="0" hangingPunct="1">
        <a:spcBef>
          <a:spcPts val="412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EE-204  Computer Architecture</a:t>
            </a:r>
          </a:p>
          <a:p>
            <a:r>
              <a:rPr lang="en-US" b="1" dirty="0" smtClean="0"/>
              <a:t>Fall 2018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Lecture 6</a:t>
            </a:r>
            <a:br>
              <a:rPr lang="en-US" b="1" dirty="0" smtClean="0"/>
            </a:br>
            <a:r>
              <a:rPr lang="en-US" b="1" dirty="0" smtClean="0"/>
              <a:t>ISA Principles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038600" y="2819400"/>
            <a:ext cx="1847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14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10</a:t>
            </a:fld>
            <a:endParaRPr kumimoji="0"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CF - carry </a:t>
            </a:r>
            <a:r>
              <a:rPr lang="en-US" b="1" dirty="0" smtClean="0"/>
              <a:t>flag</a:t>
            </a:r>
          </a:p>
          <a:p>
            <a:pPr algn="just"/>
            <a:r>
              <a:rPr lang="en-US" b="1" dirty="0"/>
              <a:t>PF - parity </a:t>
            </a:r>
            <a:r>
              <a:rPr lang="en-US" b="1" dirty="0" smtClean="0"/>
              <a:t>flag</a:t>
            </a:r>
          </a:p>
          <a:p>
            <a:pPr algn="just"/>
            <a:r>
              <a:rPr lang="en-US" b="1" dirty="0"/>
              <a:t>ZF - zero </a:t>
            </a:r>
            <a:r>
              <a:rPr lang="en-US" b="1" dirty="0" smtClean="0"/>
              <a:t>flags</a:t>
            </a:r>
          </a:p>
          <a:p>
            <a:pPr algn="just"/>
            <a:r>
              <a:rPr lang="en-US" b="1" dirty="0"/>
              <a:t>SF - sign </a:t>
            </a:r>
            <a:r>
              <a:rPr lang="en-US" b="1" dirty="0" smtClean="0"/>
              <a:t>flag</a:t>
            </a:r>
          </a:p>
          <a:p>
            <a:pPr algn="just"/>
            <a:r>
              <a:rPr lang="en-US" b="1" dirty="0"/>
              <a:t>OF - overflow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Register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11</a:t>
            </a:fld>
            <a:endParaRPr kumimoji="0"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326143" y="1828800"/>
            <a:ext cx="4076437" cy="369331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 r4, #10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loop_label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do_something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     r4, r4, #1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 r4, #0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loop_label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66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Brach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/>
              <a:t>beq</a:t>
            </a:r>
            <a:r>
              <a:rPr lang="en-US" sz="3600" dirty="0"/>
              <a:t> $6, $8, there (branch if equal) </a:t>
            </a:r>
            <a:endParaRPr lang="en-US" sz="3600" dirty="0" smtClean="0"/>
          </a:p>
          <a:p>
            <a:pPr algn="just"/>
            <a:r>
              <a:rPr lang="en-US" sz="3600" dirty="0" err="1" smtClean="0"/>
              <a:t>bne</a:t>
            </a:r>
            <a:r>
              <a:rPr lang="en-US" sz="3600" dirty="0" smtClean="0"/>
              <a:t> </a:t>
            </a:r>
            <a:r>
              <a:rPr lang="en-US" sz="3600" dirty="0"/>
              <a:t>$6, $8, here (branch if not equal)</a:t>
            </a:r>
          </a:p>
        </p:txBody>
      </p:sp>
    </p:spTree>
    <p:extLst>
      <p:ext uri="{BB962C8B-B14F-4D97-AF65-F5344CB8AC3E}">
        <p14:creationId xmlns:p14="http://schemas.microsoft.com/office/powerpoint/2010/main" val="195335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4800" b="1" dirty="0"/>
              <a:t>Procedure Invocation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dirty="0" smtClean="0"/>
              <a:t>Return </a:t>
            </a:r>
            <a:r>
              <a:rPr lang="en-US" sz="3200" b="1" dirty="0"/>
              <a:t>Address? 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Save in a special link register or save in a GPR or </a:t>
            </a:r>
            <a:r>
              <a:rPr lang="en-US" sz="3200" b="1" dirty="0" smtClean="0"/>
              <a:t>on </a:t>
            </a:r>
            <a:r>
              <a:rPr lang="en-US" sz="3200" b="1" dirty="0"/>
              <a:t>runtime stack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dirty="0"/>
              <a:t>Saving of other registers? </a:t>
            </a:r>
            <a:endParaRPr lang="en-US" sz="3200" b="1" i="1" dirty="0" smtClean="0"/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/>
              <a:t>There are two basic conventions in use to save registers</a:t>
            </a:r>
            <a:r>
              <a:rPr lang="en-US" sz="3200" dirty="0" smtClean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/>
              <a:t>Caller </a:t>
            </a:r>
            <a:r>
              <a:rPr lang="en-US" sz="3200" dirty="0" smtClean="0"/>
              <a:t>saving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 err="1"/>
              <a:t>Callee</a:t>
            </a:r>
            <a:r>
              <a:rPr lang="en-US" sz="3200" dirty="0"/>
              <a:t> saving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385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Caller </a:t>
            </a:r>
            <a:r>
              <a:rPr lang="en-US" sz="4800" dirty="0" smtClean="0"/>
              <a:t>saving Vs. </a:t>
            </a:r>
            <a:r>
              <a:rPr lang="en-US" sz="4800" dirty="0" err="1" smtClean="0"/>
              <a:t>Callee</a:t>
            </a:r>
            <a:r>
              <a:rPr lang="en-US" sz="4800" dirty="0" smtClean="0"/>
              <a:t> </a:t>
            </a:r>
            <a:r>
              <a:rPr lang="en-US" sz="4800" dirty="0"/>
              <a:t>saving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Caller saving means that the calling </a:t>
            </a:r>
            <a:r>
              <a:rPr lang="en-US" sz="4000" dirty="0" smtClean="0"/>
              <a:t>procedure must </a:t>
            </a:r>
            <a:r>
              <a:rPr lang="en-US" sz="4000" dirty="0"/>
              <a:t>save the registers that it wants preserved for access after the call, and thus </a:t>
            </a:r>
            <a:r>
              <a:rPr lang="en-US" sz="4000" dirty="0" smtClean="0"/>
              <a:t>the called </a:t>
            </a:r>
            <a:r>
              <a:rPr lang="en-US" sz="4000" dirty="0"/>
              <a:t>procedure need not worry about </a:t>
            </a:r>
            <a:r>
              <a:rPr lang="en-US" sz="4000" dirty="0" smtClean="0"/>
              <a:t>registers.</a:t>
            </a:r>
          </a:p>
          <a:p>
            <a:pPr algn="just"/>
            <a:r>
              <a:rPr lang="en-US" sz="4000" dirty="0" err="1"/>
              <a:t>Callee</a:t>
            </a:r>
            <a:r>
              <a:rPr lang="en-US" sz="4000" dirty="0"/>
              <a:t> saving is the opposite: </a:t>
            </a:r>
            <a:r>
              <a:rPr lang="en-US" sz="4000" dirty="0" smtClean="0"/>
              <a:t>the called </a:t>
            </a:r>
            <a:r>
              <a:rPr lang="en-US" sz="4000" dirty="0"/>
              <a:t>procedure must save the registers it wants to use, leaving the caller unrestrained.</a:t>
            </a:r>
          </a:p>
        </p:txBody>
      </p:sp>
    </p:spTree>
    <p:extLst>
      <p:ext uri="{BB962C8B-B14F-4D97-AF65-F5344CB8AC3E}">
        <p14:creationId xmlns:p14="http://schemas.microsoft.com/office/powerpoint/2010/main" val="101076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S</a:t>
            </a:r>
            <a:r>
              <a:rPr lang="en-US" sz="3200" dirty="0" smtClean="0"/>
              <a:t>uppose we have </a:t>
            </a:r>
            <a:r>
              <a:rPr lang="en-US" sz="3200" dirty="0"/>
              <a:t>a procedure P1 that calls procedure P2, and both procedures manipulate </a:t>
            </a:r>
            <a:r>
              <a:rPr lang="en-US" sz="3200" dirty="0" smtClean="0"/>
              <a:t>the </a:t>
            </a:r>
            <a:r>
              <a:rPr lang="en-US" sz="3200" dirty="0"/>
              <a:t>global variable x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If P1 had allocated x to a register, it must be sure to save x to </a:t>
            </a:r>
            <a:r>
              <a:rPr lang="en-US" sz="3200" dirty="0" smtClean="0"/>
              <a:t>a location </a:t>
            </a:r>
            <a:r>
              <a:rPr lang="en-US" sz="3200" dirty="0"/>
              <a:t>known by P2 before the call to P2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In the cases where either convention could be used, some programs will </a:t>
            </a:r>
            <a:r>
              <a:rPr lang="en-US" sz="3200" dirty="0" smtClean="0"/>
              <a:t>be more optimal </a:t>
            </a:r>
            <a:r>
              <a:rPr lang="en-US" sz="3200" dirty="0"/>
              <a:t>with </a:t>
            </a:r>
            <a:r>
              <a:rPr lang="en-US" sz="3200" dirty="0" err="1"/>
              <a:t>callee</a:t>
            </a:r>
            <a:r>
              <a:rPr lang="en-US" sz="3200" dirty="0"/>
              <a:t> save and some will be more optimal with caller save.</a:t>
            </a:r>
          </a:p>
        </p:txBody>
      </p:sp>
    </p:spTree>
    <p:extLst>
      <p:ext uri="{BB962C8B-B14F-4D97-AF65-F5344CB8AC3E}">
        <p14:creationId xmlns:p14="http://schemas.microsoft.com/office/powerpoint/2010/main" val="63595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Frequency of different types of compares in conditional branches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16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33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Encoding an Instructions </a:t>
            </a:r>
            <a:r>
              <a:rPr lang="en-US" sz="4800" b="1" dirty="0" smtClean="0"/>
              <a:t>Set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i="1" dirty="0"/>
              <a:t>Three popular choices for encoding of instruction sets</a:t>
            </a:r>
            <a:r>
              <a:rPr lang="en-US" sz="3200" b="1" dirty="0"/>
              <a:t>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3200" b="1" dirty="0"/>
              <a:t>		Variable length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3200" b="1" dirty="0"/>
              <a:t>		Fixed length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sz="3200" b="1" dirty="0"/>
              <a:t>		Hybrid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6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18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544003"/>
            <a:ext cx="8443374" cy="54943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2394" y="284193"/>
            <a:ext cx="9451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than 3 </a:t>
            </a:r>
            <a:r>
              <a:rPr lang="en-US" sz="2400" dirty="0"/>
              <a:t>operands—some CISC machines permit a variety of addressing modes that allow more than </a:t>
            </a:r>
            <a:r>
              <a:rPr lang="en-US" sz="2400" dirty="0" smtClean="0"/>
              <a:t>3 </a:t>
            </a:r>
            <a:r>
              <a:rPr lang="en-US" sz="2400" dirty="0"/>
              <a:t>operands (registers or memory accesses), such as the </a:t>
            </a:r>
            <a:r>
              <a:rPr lang="en-US" sz="2400" dirty="0">
                <a:hlinkClick r:id="rId3" tooltip="VAX"/>
              </a:rPr>
              <a:t>VAX</a:t>
            </a:r>
            <a:r>
              <a:rPr lang="en-US" sz="2400" dirty="0"/>
              <a:t> "POLY" polynomial evaluation instruction.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73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an Example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19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2667000"/>
            <a:ext cx="6149926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6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3 Type </a:t>
            </a:r>
            <a:r>
              <a:rPr lang="en-US" sz="4800" b="1" dirty="0"/>
              <a:t>and Size of </a:t>
            </a:r>
            <a:r>
              <a:rPr lang="en-US" sz="4800" b="1" dirty="0" smtClean="0"/>
              <a:t>operands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/>
              <a:t>How is the type specified in instructions? Two options: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i="1" dirty="0"/>
              <a:t>Encoding the type of operand in the op-code is the most used method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i="1" dirty="0"/>
              <a:t>Tags can be attached to data that can be interpreted by the hardware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   Tagged data computers are obsolete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 smtClean="0">
                <a:latin typeface="Comic Sans MS" pitchFamily="66" charset="0"/>
              </a:rPr>
              <a:t>			Byte</a:t>
            </a:r>
            <a:r>
              <a:rPr lang="en-US" sz="3200" b="1" dirty="0">
                <a:latin typeface="Comic Sans MS" pitchFamily="66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	Half-word (HW)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	Word (W)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	Single Precision Floating-Point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mic Sans MS" pitchFamily="66" charset="0"/>
              </a:rPr>
              <a:t>			Double Precision Floating-Point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Operations </a:t>
            </a:r>
            <a:r>
              <a:rPr lang="en-US" dirty="0"/>
              <a:t>in the Instruction Set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3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2394" y="1752600"/>
            <a:ext cx="9510022" cy="45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The top 10 instructions for 80x86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4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3854" y="2015173"/>
            <a:ext cx="8694663" cy="49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sz="4800" b="1" dirty="0"/>
              <a:t>Instructions for Control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5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b="1" dirty="0"/>
              <a:t>Unconditional jump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dirty="0"/>
              <a:t>		Jump instruction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b="1" dirty="0"/>
              <a:t>Conditional jump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dirty="0"/>
              <a:t>		Branch instruction</a:t>
            </a:r>
            <a:endParaRPr lang="en-US" sz="2800" b="1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200" b="1" dirty="0"/>
              <a:t>Four different types of control flow instructions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dirty="0"/>
              <a:t>		Conditional branches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dirty="0"/>
              <a:t>		Jumps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dirty="0"/>
              <a:t>		Procedure Calls</a:t>
            </a:r>
          </a:p>
          <a:p>
            <a:pPr>
              <a:lnSpc>
                <a:spcPct val="90000"/>
              </a:lnSpc>
              <a:buNone/>
            </a:pPr>
            <a:r>
              <a:rPr lang="en-US" sz="3200" b="1" dirty="0"/>
              <a:t>		Procedure Returns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200" b="1" dirty="0"/>
              <a:t>Relative Frequency of each of the above events 	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b="1" i="1" dirty="0"/>
              <a:t>Conditional branches dominate with the highest frequency of occurrence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1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Breakdown of control flow instructions into three classes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6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4451" y="2057400"/>
            <a:ext cx="7932417" cy="403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36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Addressing Modes for Control Flow </a:t>
            </a:r>
            <a:r>
              <a:rPr lang="en-US" sz="4800" b="1" dirty="0" smtClean="0"/>
              <a:t>Instructions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7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 smtClean="0"/>
              <a:t>Specifying </a:t>
            </a:r>
            <a:r>
              <a:rPr lang="en-US" sz="3200" b="1" dirty="0"/>
              <a:t>the destination address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PC-relative method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i="1" dirty="0"/>
              <a:t>		   	Provides position independence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For targets not known at compile time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dirty="0"/>
              <a:t>		   	</a:t>
            </a:r>
            <a:r>
              <a:rPr lang="en-US" sz="3200" b="1" i="1" dirty="0"/>
              <a:t>Use  register indirect addressing mode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/>
              <a:t>Also useful for four other features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i="1" dirty="0"/>
              <a:t>Case</a:t>
            </a:r>
            <a:r>
              <a:rPr lang="en-US" sz="3200" b="1" dirty="0"/>
              <a:t> or </a:t>
            </a:r>
            <a:r>
              <a:rPr lang="en-US" sz="3200" b="1" i="1" dirty="0"/>
              <a:t>switch</a:t>
            </a:r>
            <a:r>
              <a:rPr lang="en-US" sz="3200" b="1" dirty="0"/>
              <a:t> statements of programming languages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i="1" dirty="0"/>
              <a:t>Virtual functions</a:t>
            </a:r>
            <a:r>
              <a:rPr lang="en-US" sz="3200" b="1" dirty="0"/>
              <a:t> or </a:t>
            </a:r>
            <a:r>
              <a:rPr lang="en-US" sz="3200" b="1" i="1" dirty="0"/>
              <a:t>methods </a:t>
            </a:r>
            <a:r>
              <a:rPr lang="en-US" sz="3200" b="1" dirty="0"/>
              <a:t>in object-oriented                languages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i="1" dirty="0"/>
              <a:t>High-order functions</a:t>
            </a:r>
            <a:r>
              <a:rPr lang="en-US" sz="3200" b="1" dirty="0"/>
              <a:t> or </a:t>
            </a:r>
            <a:r>
              <a:rPr lang="en-US" sz="3200" b="1" i="1" dirty="0"/>
              <a:t>function pointers</a:t>
            </a:r>
            <a:r>
              <a:rPr lang="en-US" sz="3200" b="1" dirty="0"/>
              <a:t> in languages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b="1" i="1" dirty="0"/>
              <a:t>Dynamically shared libraries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200" b="1" dirty="0"/>
              <a:t>PC-relative target address:   </a:t>
            </a:r>
            <a:r>
              <a:rPr lang="en-US" sz="3200" b="1" i="1" dirty="0"/>
              <a:t>4 to 8 bits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i="1" dirty="0"/>
              <a:t>		75% of all branch are in forward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Conditional Branch Options</a:t>
            </a:r>
            <a:endParaRPr lang="en-US" sz="4800" b="1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i="1" dirty="0" smtClean="0"/>
              <a:t>How </a:t>
            </a:r>
            <a:r>
              <a:rPr lang="en-US" sz="2400" b="1" i="1" dirty="0"/>
              <a:t>to specify branch conditions?</a:t>
            </a:r>
          </a:p>
          <a:p>
            <a:pPr>
              <a:buNone/>
            </a:pPr>
            <a:r>
              <a:rPr lang="en-US" sz="2400" b="1" dirty="0"/>
              <a:t>		Three techniques are used to specify branch 	condition</a:t>
            </a:r>
          </a:p>
          <a:p>
            <a:pPr lvl="1">
              <a:buNone/>
            </a:pPr>
            <a:endParaRPr lang="en-US" sz="800" b="1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Properties of branch</a:t>
            </a:r>
          </a:p>
          <a:p>
            <a:pPr>
              <a:buNone/>
            </a:pPr>
            <a:r>
              <a:rPr lang="en-US" sz="2400" b="1" dirty="0"/>
              <a:t>		A large number of comparisons are simple tests</a:t>
            </a:r>
          </a:p>
          <a:p>
            <a:pPr>
              <a:buNone/>
            </a:pPr>
            <a:r>
              <a:rPr lang="en-US" sz="2400" b="1" dirty="0"/>
              <a:t>		A large number of comparisons are with zero</a:t>
            </a:r>
          </a:p>
          <a:p>
            <a:pPr lvl="2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4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The major methods for evaluating branch conditions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9</a:t>
            </a:fld>
            <a:endParaRPr kumimoji="0" lang="en-US"/>
          </a:p>
        </p:txBody>
      </p:sp>
      <p:pic>
        <p:nvPicPr>
          <p:cNvPr id="6" name="Content Placeholder 5"/>
          <p:cNvPicPr>
            <a:picLocks noGrp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476" y="1751248"/>
            <a:ext cx="9610017" cy="464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4518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1306</TotalTime>
  <Words>588</Words>
  <Application>Microsoft Office PowerPoint</Application>
  <PresentationFormat>Custom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Comic Sans MS</vt:lpstr>
      <vt:lpstr>Franklin Gothic Book</vt:lpstr>
      <vt:lpstr>Perpetua</vt:lpstr>
      <vt:lpstr>Times New Roman</vt:lpstr>
      <vt:lpstr>Wingdings</vt:lpstr>
      <vt:lpstr>Wingdings 2</vt:lpstr>
      <vt:lpstr>Equity</vt:lpstr>
      <vt:lpstr>Lecture 6 ISA Principles</vt:lpstr>
      <vt:lpstr>3 Type and Size of operands</vt:lpstr>
      <vt:lpstr>4 Operations in the Instruction Set</vt:lpstr>
      <vt:lpstr>The top 10 instructions for 80x86</vt:lpstr>
      <vt:lpstr>5 Instructions for Control Flow</vt:lpstr>
      <vt:lpstr>Breakdown of control flow instructions into three classes</vt:lpstr>
      <vt:lpstr>Addressing Modes for Control Flow Instructions</vt:lpstr>
      <vt:lpstr>Conditional Branch Options</vt:lpstr>
      <vt:lpstr>The major methods for evaluating branch conditions</vt:lpstr>
      <vt:lpstr>Condition Code</vt:lpstr>
      <vt:lpstr>Condition Register</vt:lpstr>
      <vt:lpstr>Compare and Brach</vt:lpstr>
      <vt:lpstr>Procedure Invocation Options</vt:lpstr>
      <vt:lpstr>Caller saving Vs. Callee saving </vt:lpstr>
      <vt:lpstr>Example</vt:lpstr>
      <vt:lpstr>Frequency of different types of compares in conditional branches</vt:lpstr>
      <vt:lpstr>Encoding an Instructions Set</vt:lpstr>
      <vt:lpstr>PowerPoint Presentation</vt:lpstr>
      <vt:lpstr>Just an Example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DB_Lectures_2014.pptx</dc:title>
  <dc:creator>Fawad</dc:creator>
  <cp:lastModifiedBy>Abbas Shahid</cp:lastModifiedBy>
  <cp:revision>240</cp:revision>
  <dcterms:modified xsi:type="dcterms:W3CDTF">2018-09-06T06:25:28Z</dcterms:modified>
</cp:coreProperties>
</file>