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DFDCBA7-BECF-4A38-B6D6-1D2A6DF5B45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5E9DFF6-CE08-44EA-A14C-89C913BC8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79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3CF16EB-9E6B-433D-A074-59144FF33807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A2314CB-C377-4EEF-B792-833F8C3282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74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A732-9533-402A-B375-BE4D976EDCEB}" type="datetime1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66B-C8FC-4BF0-9452-34DCF5F036DD}" type="datetime1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D04E-25C3-4086-AACB-D4EE2275FAA4}" type="datetime1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2E66-B7D4-48A6-80C1-CD30C9735471}" type="datetime1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C785-64BB-42AD-B731-27A24E79DC04}" type="datetime1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1611-0812-4565-9496-CBCBAA45186F}" type="datetime1">
              <a:rPr lang="en-US" smtClean="0"/>
              <a:pPr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0FB9-D417-41BA-80FA-A4261237A173}" type="datetime1">
              <a:rPr lang="en-US" smtClean="0"/>
              <a:pPr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5E4DE-740E-43C9-AD6B-A053D7601CB3}" type="datetime1">
              <a:rPr lang="en-US" smtClean="0"/>
              <a:pPr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E58B-87D8-437F-9FFB-AFD8BD9E1C76}" type="datetime1">
              <a:rPr lang="en-US" smtClean="0"/>
              <a:pPr/>
              <a:t>9/12/2018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EAA1-CEFA-4223-96B5-A88789A3DAC5}" type="datetime1">
              <a:rPr lang="en-US" smtClean="0"/>
              <a:pPr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889C-F187-478D-A5E9-B84C2A02AF8E}" type="datetime1">
              <a:rPr lang="en-US" smtClean="0"/>
              <a:pPr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5C948-E6BF-43DD-8130-2015A8BF2347}" type="datetime1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 204 – Computer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Lecture # 7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  <a:p>
            <a:endParaRPr lang="en-US" sz="1500" b="1" dirty="0">
              <a:solidFill>
                <a:srgbClr val="FF0000"/>
              </a:solidFill>
            </a:endParaRPr>
          </a:p>
          <a:p>
            <a:endParaRPr lang="en-US" sz="15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Concern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10</a:t>
            </a:fld>
            <a:endParaRPr kumimoji="0"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0978" y="2017059"/>
            <a:ext cx="7963659" cy="254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7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Concern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11</a:t>
            </a:fld>
            <a:endParaRPr kumimoji="0"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7883" y="2084294"/>
            <a:ext cx="8257397" cy="227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4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for 3</a:t>
            </a:r>
            <a:r>
              <a:rPr lang="en-US" baseline="30000" dirty="0" smtClean="0"/>
              <a:t>rd</a:t>
            </a:r>
            <a:r>
              <a:rPr lang="en-US" dirty="0" smtClean="0"/>
              <a:t> Concern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12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Thus, if we want to know which of two processors is more efficient for a </a:t>
            </a:r>
            <a:r>
              <a:rPr lang="en-US" dirty="0" smtClean="0"/>
              <a:t>given task</a:t>
            </a:r>
            <a:r>
              <a:rPr lang="en-US" dirty="0"/>
              <a:t>, we should compare energy consumption (not power) for executing the task.</a:t>
            </a:r>
          </a:p>
          <a:p>
            <a:r>
              <a:rPr lang="en-US" dirty="0"/>
              <a:t>For example, processor A may have a 20% higher average power </a:t>
            </a:r>
            <a:r>
              <a:rPr lang="en-US" dirty="0" smtClean="0"/>
              <a:t>consumption than </a:t>
            </a:r>
            <a:r>
              <a:rPr lang="en-US" dirty="0"/>
              <a:t>processor B, but if A executes the task in only 70% of the time needed by </a:t>
            </a:r>
            <a:r>
              <a:rPr lang="en-US" dirty="0" smtClean="0"/>
              <a:t>B, its </a:t>
            </a:r>
            <a:r>
              <a:rPr lang="en-US" dirty="0"/>
              <a:t>energy consumption will be 1.2 × 0.7 = 0.84, which is clearly better.</a:t>
            </a:r>
          </a:p>
        </p:txBody>
      </p:sp>
    </p:spTree>
    <p:extLst>
      <p:ext uri="{BB962C8B-B14F-4D97-AF65-F5344CB8AC3E}">
        <p14:creationId xmlns:p14="http://schemas.microsoft.com/office/powerpoint/2010/main" val="36870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Methods to Improve Energy Efficiency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13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3862" indent="-453862">
              <a:buFont typeface="+mj-lt"/>
              <a:buAutoNum type="arabicPeriod"/>
            </a:pPr>
            <a:r>
              <a:rPr lang="en-US" b="1" i="1" dirty="0" smtClean="0"/>
              <a:t>Do </a:t>
            </a:r>
            <a:r>
              <a:rPr lang="en-US" b="1" i="1" dirty="0"/>
              <a:t>nothing </a:t>
            </a:r>
            <a:r>
              <a:rPr lang="en-US" b="1" i="1" dirty="0" smtClean="0"/>
              <a:t>well:</a:t>
            </a:r>
          </a:p>
          <a:p>
            <a:r>
              <a:rPr lang="en-US" dirty="0" smtClean="0"/>
              <a:t>Most microprocessors today turn off the clock of inactive modules to save energy and dynamic power.</a:t>
            </a:r>
          </a:p>
          <a:p>
            <a:endParaRPr lang="en-US" dirty="0" smtClean="0"/>
          </a:p>
          <a:p>
            <a:pPr marL="453862" indent="-453862">
              <a:buAutoNum type="arabicPeriod" startAt="2"/>
            </a:pPr>
            <a:r>
              <a:rPr lang="en-US" b="1" i="1" dirty="0" smtClean="0"/>
              <a:t>Dynamic </a:t>
            </a:r>
            <a:r>
              <a:rPr lang="en-US" b="1" i="1" dirty="0"/>
              <a:t>Voltage-Frequency Scaling (DVFS</a:t>
            </a:r>
            <a:r>
              <a:rPr lang="en-US" b="1" i="1" dirty="0" smtClean="0"/>
              <a:t>):</a:t>
            </a:r>
          </a:p>
          <a:p>
            <a:r>
              <a:rPr lang="en-US" dirty="0"/>
              <a:t>Personal mobile devices, laptops, and </a:t>
            </a:r>
            <a:r>
              <a:rPr lang="en-US" dirty="0" smtClean="0"/>
              <a:t>even servers </a:t>
            </a:r>
            <a:r>
              <a:rPr lang="en-US" dirty="0"/>
              <a:t>have periods of low activity where there is no need to operate at </a:t>
            </a:r>
            <a:r>
              <a:rPr lang="en-US" dirty="0" smtClean="0"/>
              <a:t>the highest </a:t>
            </a:r>
            <a:r>
              <a:rPr lang="en-US" dirty="0"/>
              <a:t>clock frequency and voltages</a:t>
            </a:r>
            <a:r>
              <a:rPr lang="en-US" dirty="0" smtClean="0"/>
              <a:t>.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33585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to Improve Energy Efficiency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14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453862" indent="-453862">
              <a:buAutoNum type="arabicPeriod" startAt="3"/>
            </a:pPr>
            <a:r>
              <a:rPr lang="en-US" b="1" i="1" dirty="0" smtClean="0"/>
              <a:t>Design for typical case:</a:t>
            </a:r>
          </a:p>
          <a:p>
            <a:r>
              <a:rPr lang="en-US" dirty="0" smtClean="0"/>
              <a:t>Given that PMDs and laptops are often idle, memory and storage offer low power modes to save energy. </a:t>
            </a:r>
          </a:p>
          <a:p>
            <a:r>
              <a:rPr lang="en-US" dirty="0" smtClean="0"/>
              <a:t>For example, DRAMs </a:t>
            </a:r>
            <a:r>
              <a:rPr lang="en-US" dirty="0"/>
              <a:t>have a series of increasingly lower power modes to extend </a:t>
            </a:r>
            <a:r>
              <a:rPr lang="en-US" dirty="0" smtClean="0"/>
              <a:t>battery life </a:t>
            </a:r>
            <a:r>
              <a:rPr lang="en-US" dirty="0"/>
              <a:t>in PMDs and laptops, and there have been proposals for disks that have </a:t>
            </a:r>
            <a:r>
              <a:rPr lang="en-US" dirty="0" err="1" smtClean="0"/>
              <a:t>amode</a:t>
            </a:r>
            <a:r>
              <a:rPr lang="en-US" dirty="0" smtClean="0"/>
              <a:t> </a:t>
            </a:r>
            <a:r>
              <a:rPr lang="en-US" dirty="0"/>
              <a:t>that spins at lower rates when idle to save power</a:t>
            </a:r>
            <a:r>
              <a:rPr lang="en-US" dirty="0" smtClean="0"/>
              <a:t>.</a:t>
            </a:r>
            <a:endParaRPr lang="en-US" i="1" dirty="0"/>
          </a:p>
          <a:p>
            <a:pPr marL="453862" indent="-453862">
              <a:buAutoNum type="arabicPeriod" startAt="4"/>
            </a:pPr>
            <a:r>
              <a:rPr lang="en-US" b="1" i="1" dirty="0" smtClean="0"/>
              <a:t>Overclocking</a:t>
            </a:r>
            <a:r>
              <a:rPr lang="en-US" b="1" dirty="0" smtClean="0"/>
              <a:t>:</a:t>
            </a:r>
          </a:p>
          <a:p>
            <a:r>
              <a:rPr lang="en-US" dirty="0"/>
              <a:t>Intel started offering </a:t>
            </a:r>
            <a:r>
              <a:rPr lang="en-US" i="1" dirty="0"/>
              <a:t>Turbo mode </a:t>
            </a:r>
            <a:r>
              <a:rPr lang="en-US" dirty="0"/>
              <a:t>in 2008, where the </a:t>
            </a:r>
            <a:r>
              <a:rPr lang="en-US" dirty="0" smtClean="0"/>
              <a:t>chip decides </a:t>
            </a:r>
            <a:r>
              <a:rPr lang="en-US" dirty="0"/>
              <a:t>that it is safe to run at a higher clock rate for a short time possibly </a:t>
            </a:r>
            <a:r>
              <a:rPr lang="en-US" dirty="0" smtClean="0"/>
              <a:t>on just </a:t>
            </a:r>
            <a:r>
              <a:rPr lang="en-US" dirty="0"/>
              <a:t>a few cores until temperature starts to rise.</a:t>
            </a:r>
            <a:r>
              <a:rPr lang="en-US" i="1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0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236" dirty="0"/>
              <a:t>Trends in Technology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2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3177" dirty="0"/>
              <a:t>Five implementation technologies, which change at  dramatic pace, are critical to modern implementations:</a:t>
            </a:r>
          </a:p>
          <a:p>
            <a:endParaRPr lang="en-US" sz="3177" i="1" dirty="0"/>
          </a:p>
          <a:p>
            <a:r>
              <a:rPr lang="en-US" sz="3177" b="1" i="1" dirty="0"/>
              <a:t>Integrated circuit logic technology:</a:t>
            </a:r>
          </a:p>
          <a:p>
            <a:pPr marL="0" indent="0">
              <a:buNone/>
            </a:pPr>
            <a:r>
              <a:rPr lang="en-US" sz="3177" dirty="0"/>
              <a:t>A growth rate in transistor count on a chip of about 40% to 55% per year, or doubling every 18 to 24 months. This trend is popularly known as Moore’s law.</a:t>
            </a:r>
          </a:p>
        </p:txBody>
      </p:sp>
    </p:spTree>
    <p:extLst>
      <p:ext uri="{BB962C8B-B14F-4D97-AF65-F5344CB8AC3E}">
        <p14:creationId xmlns:p14="http://schemas.microsoft.com/office/powerpoint/2010/main" val="208913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883" dirty="0"/>
              <a:t>Trends in Technology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3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177" b="1" i="1" dirty="0"/>
              <a:t>Semiconductor DRAM </a:t>
            </a:r>
            <a:r>
              <a:rPr lang="en-US" sz="3177" b="1" dirty="0"/>
              <a:t>(dynamic random-access memory):</a:t>
            </a:r>
          </a:p>
          <a:p>
            <a:pPr marL="0" indent="0" algn="just">
              <a:buNone/>
            </a:pPr>
            <a:r>
              <a:rPr lang="en-US" sz="2824" b="1" dirty="0"/>
              <a:t>Capacity per DRAM chip has increased by about 25% to 40% per year recently, doubling roughly every two to three years.</a:t>
            </a:r>
          </a:p>
        </p:txBody>
      </p:sp>
    </p:spTree>
    <p:extLst>
      <p:ext uri="{BB962C8B-B14F-4D97-AF65-F5344CB8AC3E}">
        <p14:creationId xmlns:p14="http://schemas.microsoft.com/office/powerpoint/2010/main" val="365833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236" dirty="0"/>
              <a:t>Trends in Technology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4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24" b="1" i="1" dirty="0"/>
              <a:t>Semiconductor Flash </a:t>
            </a:r>
            <a:r>
              <a:rPr lang="en-US" sz="2824" b="1" dirty="0"/>
              <a:t>(electrically erasable programmable read-only memory)</a:t>
            </a:r>
          </a:p>
          <a:p>
            <a:pPr marL="0" indent="0" algn="just">
              <a:buNone/>
            </a:pPr>
            <a:r>
              <a:rPr lang="en-US" sz="2824" b="1" dirty="0"/>
              <a:t>This nonvolatile semiconductor memory is the standard storage device in PMDs, and its rapidly increasing popularity has fueled its rapid growth rate in capacity. </a:t>
            </a:r>
          </a:p>
          <a:p>
            <a:pPr marL="0" indent="0" algn="just">
              <a:buNone/>
            </a:pPr>
            <a:r>
              <a:rPr lang="en-US" sz="2824" b="1" dirty="0"/>
              <a:t>Capacity per Flash chip has increased by about 50% to 60% per year recently, doubling roughly every two years.</a:t>
            </a:r>
          </a:p>
        </p:txBody>
      </p:sp>
    </p:spTree>
    <p:extLst>
      <p:ext uri="{BB962C8B-B14F-4D97-AF65-F5344CB8AC3E}">
        <p14:creationId xmlns:p14="http://schemas.microsoft.com/office/powerpoint/2010/main" val="56804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883" dirty="0"/>
              <a:t>Trends in Technology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5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i="1" dirty="0"/>
              <a:t>Magnetic disk </a:t>
            </a:r>
            <a:r>
              <a:rPr lang="en-US" b="1" i="1" dirty="0" smtClean="0"/>
              <a:t>technology:</a:t>
            </a:r>
          </a:p>
          <a:p>
            <a:pPr algn="just"/>
            <a:r>
              <a:rPr lang="en-US" dirty="0"/>
              <a:t>Prior to 1990, density increased by about </a:t>
            </a:r>
            <a:r>
              <a:rPr lang="en-US" dirty="0" smtClean="0"/>
              <a:t>30% per </a:t>
            </a:r>
            <a:r>
              <a:rPr lang="en-US" dirty="0"/>
              <a:t>year, doubling in three years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It rose to 60% per year thereafter, </a:t>
            </a:r>
            <a:r>
              <a:rPr lang="en-US" dirty="0" smtClean="0"/>
              <a:t>and increased </a:t>
            </a:r>
            <a:r>
              <a:rPr lang="en-US" dirty="0"/>
              <a:t>to 100% per year in 1996. </a:t>
            </a:r>
            <a:endParaRPr lang="en-US" dirty="0" smtClean="0"/>
          </a:p>
          <a:p>
            <a:pPr algn="just"/>
            <a:r>
              <a:rPr lang="en-US" dirty="0" smtClean="0"/>
              <a:t>Since </a:t>
            </a:r>
            <a:r>
              <a:rPr lang="en-US" dirty="0"/>
              <a:t>2004, it has dropped back </a:t>
            </a:r>
            <a:r>
              <a:rPr lang="en-US" dirty="0" smtClean="0"/>
              <a:t>to about </a:t>
            </a:r>
            <a:r>
              <a:rPr lang="en-US" dirty="0"/>
              <a:t>40% per year, or doubled every three years. Disks are 15 to 25 </a:t>
            </a:r>
            <a:r>
              <a:rPr lang="en-US" dirty="0" smtClean="0"/>
              <a:t>times cheaper </a:t>
            </a:r>
            <a:r>
              <a:rPr lang="en-US" dirty="0"/>
              <a:t>per bit than Flash.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8496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236" dirty="0"/>
              <a:t>Trends in Technology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6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24" i="1" dirty="0"/>
              <a:t>Network technology:</a:t>
            </a:r>
          </a:p>
          <a:p>
            <a:pPr algn="just"/>
            <a:r>
              <a:rPr lang="en-US" sz="2824" dirty="0"/>
              <a:t>Network performance depends both on the performance of switches and on the performance of the transmission system.</a:t>
            </a:r>
          </a:p>
        </p:txBody>
      </p:sp>
    </p:spTree>
    <p:extLst>
      <p:ext uri="{BB962C8B-B14F-4D97-AF65-F5344CB8AC3E}">
        <p14:creationId xmlns:p14="http://schemas.microsoft.com/office/powerpoint/2010/main" val="192079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Trends in Power and Energy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7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177" dirty="0"/>
              <a:t>Today, power is the biggest challenge facing the computer designer for nearly every class of computer. </a:t>
            </a:r>
          </a:p>
          <a:p>
            <a:pPr algn="just"/>
            <a:r>
              <a:rPr lang="en-US" sz="3177" dirty="0"/>
              <a:t>First, power must be brought in and distributed around the chip, and modern microprocessors use hundreds of pins and multiple interconnect layers just for power and ground.</a:t>
            </a:r>
          </a:p>
          <a:p>
            <a:pPr algn="just"/>
            <a:r>
              <a:rPr lang="en-US" sz="3177" dirty="0"/>
              <a:t>Second, power is dissipated as heat and must be removed.</a:t>
            </a:r>
          </a:p>
        </p:txBody>
      </p:sp>
    </p:spTree>
    <p:extLst>
      <p:ext uri="{BB962C8B-B14F-4D97-AF65-F5344CB8AC3E}">
        <p14:creationId xmlns:p14="http://schemas.microsoft.com/office/powerpoint/2010/main" val="3550409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89" y="228600"/>
            <a:ext cx="8390965" cy="1143000"/>
          </a:xfrm>
        </p:spPr>
        <p:txBody>
          <a:bodyPr>
            <a:normAutofit/>
          </a:bodyPr>
          <a:lstStyle/>
          <a:p>
            <a:r>
              <a:rPr lang="en-US" b="1" dirty="0"/>
              <a:t>Power and Energy: A Systems Perspective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8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</a:t>
            </a:r>
            <a:r>
              <a:rPr lang="en-US" dirty="0"/>
              <a:t>should a system architect or a user think about performance, power, </a:t>
            </a:r>
            <a:r>
              <a:rPr lang="en-US" dirty="0" smtClean="0"/>
              <a:t>and energy</a:t>
            </a:r>
            <a:r>
              <a:rPr lang="en-US" dirty="0"/>
              <a:t>? From the viewpoint of a system designer, there are three primary concerns.</a:t>
            </a:r>
          </a:p>
        </p:txBody>
      </p:sp>
    </p:spTree>
    <p:extLst>
      <p:ext uri="{BB962C8B-B14F-4D97-AF65-F5344CB8AC3E}">
        <p14:creationId xmlns:p14="http://schemas.microsoft.com/office/powerpoint/2010/main" val="2712417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First Concern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9</a:t>
            </a:fld>
            <a:endParaRPr kumimoji="0"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68494" y="1882588"/>
            <a:ext cx="8560137" cy="262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0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5360</TotalTime>
  <Words>805</Words>
  <Application>Microsoft Office PowerPoint</Application>
  <PresentationFormat>On-screen Show (4:3)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EE 204 – Computer Architecture</vt:lpstr>
      <vt:lpstr>Trends in Technology</vt:lpstr>
      <vt:lpstr>Trends in Technology</vt:lpstr>
      <vt:lpstr>Trends in Technology</vt:lpstr>
      <vt:lpstr>Trends in Technology</vt:lpstr>
      <vt:lpstr>Trends in Technology</vt:lpstr>
      <vt:lpstr>Trends in Power and Energy</vt:lpstr>
      <vt:lpstr>Power and Energy: A Systems Perspective</vt:lpstr>
      <vt:lpstr>First Concern</vt:lpstr>
      <vt:lpstr>2nd Concern</vt:lpstr>
      <vt:lpstr>3rd Concern</vt:lpstr>
      <vt:lpstr>Example for 3rd Concern</vt:lpstr>
      <vt:lpstr>Methods to Improve Energy Efficiency </vt:lpstr>
      <vt:lpstr>Methods to Improve Energy Efficiency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Abbas Shahid</cp:lastModifiedBy>
  <cp:revision>172</cp:revision>
  <dcterms:created xsi:type="dcterms:W3CDTF">2006-08-16T00:00:00Z</dcterms:created>
  <dcterms:modified xsi:type="dcterms:W3CDTF">2018-09-12T09:44:01Z</dcterms:modified>
</cp:coreProperties>
</file>