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323" r:id="rId4"/>
    <p:sldId id="299" r:id="rId5"/>
    <p:sldId id="263" r:id="rId6"/>
    <p:sldId id="265" r:id="rId7"/>
    <p:sldId id="300" r:id="rId8"/>
    <p:sldId id="301" r:id="rId9"/>
    <p:sldId id="266" r:id="rId10"/>
    <p:sldId id="310" r:id="rId11"/>
    <p:sldId id="312" r:id="rId12"/>
    <p:sldId id="314" r:id="rId13"/>
    <p:sldId id="283" r:id="rId14"/>
    <p:sldId id="317" r:id="rId15"/>
    <p:sldId id="316" r:id="rId16"/>
    <p:sldId id="318" r:id="rId17"/>
    <p:sldId id="322" r:id="rId18"/>
    <p:sldId id="319" r:id="rId19"/>
    <p:sldId id="294" r:id="rId20"/>
    <p:sldId id="320" r:id="rId21"/>
    <p:sldId id="321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DFDCBA7-BECF-4A38-B6D6-1D2A6DF5B45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5E9DFF6-CE08-44EA-A14C-89C913BC8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79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3CF16EB-9E6B-433D-A074-59144FF33807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A2314CB-C377-4EEF-B792-833F8C3282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74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A732-9533-402A-B375-BE4D976EDCEB}" type="datetime1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66B-C8FC-4BF0-9452-34DCF5F036DD}" type="datetime1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D04E-25C3-4086-AACB-D4EE2275FAA4}" type="datetime1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2E66-B7D4-48A6-80C1-CD30C9735471}" type="datetime1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C785-64BB-42AD-B731-27A24E79DC04}" type="datetime1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1611-0812-4565-9496-CBCBAA45186F}" type="datetime1">
              <a:rPr lang="en-US" smtClean="0"/>
              <a:pPr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0FB9-D417-41BA-80FA-A4261237A173}" type="datetime1">
              <a:rPr lang="en-US" smtClean="0"/>
              <a:pPr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5E4DE-740E-43C9-AD6B-A053D7601CB3}" type="datetime1">
              <a:rPr lang="en-US" smtClean="0"/>
              <a:pPr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E58B-87D8-437F-9FFB-AFD8BD9E1C76}" type="datetime1">
              <a:rPr lang="en-US" smtClean="0"/>
              <a:pPr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EAA1-CEFA-4223-96B5-A88789A3DAC5}" type="datetime1">
              <a:rPr lang="en-US" smtClean="0"/>
              <a:pPr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889C-F187-478D-A5E9-B84C2A02AF8E}" type="datetime1">
              <a:rPr lang="en-US" smtClean="0"/>
              <a:pPr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5C948-E6BF-43DD-8130-2015A8BF2347}" type="datetime1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oronix-test-suite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cs.iastate.edu/~prabhu/Tutorial/CACHE/CompPerf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mdahl's_law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 204 – Computer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Lecture </a:t>
            </a:r>
            <a:r>
              <a:rPr lang="en-US" b="1">
                <a:solidFill>
                  <a:srgbClr val="FF0000"/>
                </a:solidFill>
              </a:rPr>
              <a:t># </a:t>
            </a:r>
            <a:r>
              <a:rPr lang="en-US" b="1" smtClean="0">
                <a:solidFill>
                  <a:srgbClr val="FF0000"/>
                </a:solidFill>
              </a:rPr>
              <a:t>8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  <a:p>
            <a:endParaRPr lang="en-US" sz="1500" b="1" dirty="0">
              <a:solidFill>
                <a:srgbClr val="FF0000"/>
              </a:solidFill>
            </a:endParaRPr>
          </a:p>
          <a:p>
            <a:endParaRPr lang="en-US" sz="15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A03A63-180A-49F3-960F-A96DB1BDF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63228"/>
            <a:ext cx="8229600" cy="59412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Response time vs CPU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CCAFC3-680A-4B8D-B88A-ED89FE3E1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1"/>
            <a:ext cx="8229600" cy="3623073"/>
          </a:xfrm>
        </p:spPr>
        <p:txBody>
          <a:bodyPr>
            <a:normAutofit fontScale="92500" lnSpcReduction="20000"/>
          </a:bodyPr>
          <a:lstStyle/>
          <a:p>
            <a:r>
              <a:rPr lang="en-US" sz="3300" b="1" i="1" dirty="0">
                <a:solidFill>
                  <a:srgbClr val="FF0000"/>
                </a:solidFill>
              </a:rPr>
              <a:t>Response time</a:t>
            </a:r>
            <a:r>
              <a:rPr lang="en-US" sz="3300" i="1" dirty="0"/>
              <a:t> is the total </a:t>
            </a:r>
            <a:r>
              <a:rPr lang="en-US" sz="3300" dirty="0"/>
              <a:t>time to complete a task, including disk accesses, memory accesses, input/output (I/O) activities, operating system overhead—everything.</a:t>
            </a:r>
          </a:p>
          <a:p>
            <a:pPr marL="0" indent="0">
              <a:buNone/>
            </a:pPr>
            <a:endParaRPr lang="en-US" sz="3300" dirty="0"/>
          </a:p>
          <a:p>
            <a:r>
              <a:rPr lang="en-US" sz="3300" b="1" dirty="0">
                <a:solidFill>
                  <a:srgbClr val="FF0000"/>
                </a:solidFill>
              </a:rPr>
              <a:t>CPU time </a:t>
            </a:r>
            <a:r>
              <a:rPr lang="en-US" sz="3300" dirty="0"/>
              <a:t>is the time the processor is computing, not including the time waiting for I/O or running other programs.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0E30F69-69D2-4D47-9AD2-D14978FC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3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19FBEF-903B-404F-A7F7-E71DE0561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63228"/>
            <a:ext cx="8229600" cy="59412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Workloads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BD05FD-EA45-47D5-A18B-4F6565EED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5951"/>
            <a:ext cx="8229600" cy="3565923"/>
          </a:xfrm>
        </p:spPr>
        <p:txBody>
          <a:bodyPr>
            <a:normAutofit fontScale="92500" lnSpcReduction="20000"/>
          </a:bodyPr>
          <a:lstStyle/>
          <a:p>
            <a:r>
              <a:rPr lang="en-US" sz="2700" b="1" i="1" dirty="0">
                <a:solidFill>
                  <a:srgbClr val="FF0000"/>
                </a:solidFill>
              </a:rPr>
              <a:t>Workloads </a:t>
            </a:r>
            <a:r>
              <a:rPr lang="en-US" sz="2700" i="1" dirty="0"/>
              <a:t>are </a:t>
            </a:r>
            <a:r>
              <a:rPr lang="en-US" sz="2700" dirty="0"/>
              <a:t>the mixture of programs and operating system commands that users run on a computer. </a:t>
            </a:r>
          </a:p>
          <a:p>
            <a:pPr marL="0" indent="0">
              <a:buNone/>
            </a:pPr>
            <a:endParaRPr lang="en-US" sz="2700" dirty="0"/>
          </a:p>
          <a:p>
            <a:r>
              <a:rPr lang="en-US" sz="2700" dirty="0"/>
              <a:t>Computer users who routinely run the same programs would be the perfect candidates to evaluate a new computer. </a:t>
            </a:r>
          </a:p>
          <a:p>
            <a:endParaRPr lang="en-US" sz="2700" dirty="0"/>
          </a:p>
          <a:p>
            <a:r>
              <a:rPr lang="en-US" sz="2700" dirty="0"/>
              <a:t>To evaluate two computer systems, a user would simply </a:t>
            </a:r>
            <a:r>
              <a:rPr lang="en-US" sz="2700" dirty="0">
                <a:solidFill>
                  <a:srgbClr val="FF0000"/>
                </a:solidFill>
              </a:rPr>
              <a:t>compare the execution time of the workload on the two computers</a:t>
            </a:r>
            <a:r>
              <a:rPr lang="en-US" sz="2700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33E6830-A043-48C1-B91C-606283A5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13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19FBEF-903B-404F-A7F7-E71DE0561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63228"/>
            <a:ext cx="8229600" cy="59412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BD05FD-EA45-47D5-A18B-4F6565EED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1650"/>
            <a:ext cx="8229600" cy="3714750"/>
          </a:xfrm>
        </p:spPr>
        <p:txBody>
          <a:bodyPr>
            <a:normAutofit fontScale="85000" lnSpcReduction="10000"/>
          </a:bodyPr>
          <a:lstStyle/>
          <a:p>
            <a:r>
              <a:rPr lang="en-US" sz="2700" b="1" dirty="0">
                <a:solidFill>
                  <a:srgbClr val="FF0000"/>
                </a:solidFill>
              </a:rPr>
              <a:t>Benchmarks</a:t>
            </a:r>
            <a:r>
              <a:rPr lang="en-US" sz="2700" dirty="0"/>
              <a:t> are programs specifically chosen to measure performance. They form (synthesize) a workload that the user hopes will predict the performance of the actual workload. </a:t>
            </a:r>
          </a:p>
          <a:p>
            <a:endParaRPr lang="en-US" sz="2700" dirty="0"/>
          </a:p>
          <a:p>
            <a:r>
              <a:rPr lang="en-US" sz="2700" dirty="0"/>
              <a:t>Different classes and applications of computers will require different types of benchmarks.</a:t>
            </a:r>
          </a:p>
          <a:p>
            <a:endParaRPr lang="en-US" sz="2700" dirty="0"/>
          </a:p>
          <a:p>
            <a:r>
              <a:rPr lang="en-US" sz="2700" dirty="0"/>
              <a:t>A collections of benchmark applications, called </a:t>
            </a:r>
            <a:r>
              <a:rPr lang="en-US" sz="2700" b="1" i="1" dirty="0">
                <a:solidFill>
                  <a:srgbClr val="FF0000"/>
                </a:solidFill>
              </a:rPr>
              <a:t>benchmark suites</a:t>
            </a:r>
            <a:r>
              <a:rPr lang="en-US" sz="2700" dirty="0"/>
              <a:t>, are a popular measure of performance of processors with a variety of applications.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33E6830-A043-48C1-B91C-606283A5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063229"/>
            <a:ext cx="8172450" cy="59412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Benchmark Suites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3" y="2000250"/>
            <a:ext cx="6331883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714500" y="4572003"/>
            <a:ext cx="588645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cap="all" dirty="0" err="1">
                <a:solidFill>
                  <a:srgbClr val="FF0000"/>
                </a:solidFill>
              </a:rPr>
              <a:t>Phoronix</a:t>
            </a:r>
            <a:r>
              <a:rPr lang="en-US" sz="2700" b="1" cap="all" dirty="0">
                <a:solidFill>
                  <a:srgbClr val="FF0000"/>
                </a:solidFill>
              </a:rPr>
              <a:t> Test Suite </a:t>
            </a:r>
          </a:p>
          <a:p>
            <a:pPr algn="ctr"/>
            <a:r>
              <a:rPr lang="en-US" sz="1500" b="1" cap="all" dirty="0">
                <a:solidFill>
                  <a:srgbClr val="FF0000"/>
                </a:solidFill>
              </a:rPr>
              <a:t>An Automated, Open-Source Testing Framework</a:t>
            </a:r>
          </a:p>
          <a:p>
            <a:pPr algn="ctr"/>
            <a:r>
              <a:rPr lang="en-US" sz="1350" dirty="0">
                <a:hlinkClick r:id="rId3"/>
              </a:rPr>
              <a:t>http://www.phoronix-test-suite.com/</a:t>
            </a:r>
            <a:endParaRPr lang="en-US" sz="1350" b="1" cap="all" dirty="0"/>
          </a:p>
          <a:p>
            <a:endParaRPr lang="en-US" sz="13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B592E-9A30-4DAA-A470-D668B82B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63228"/>
            <a:ext cx="8229600" cy="65127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Amdahl’s Law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76510D-8B1B-45E4-9237-6D900D470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539"/>
            <a:ext cx="8229600" cy="1943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/>
              <a:t>The law states that </a:t>
            </a:r>
            <a:r>
              <a:rPr lang="en-US" sz="2700" i="1" dirty="0"/>
              <a:t>the performance improvement to be gained from using some faster mode of execution is limited by the fraction of the time the faster mode can be used</a:t>
            </a:r>
            <a:r>
              <a:rPr lang="en-US" sz="27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B5735D1-D78E-4032-ADEE-B72125D3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13FFD95-B2C4-4C8D-A629-B2FB6C588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654" y="3488247"/>
            <a:ext cx="6166692" cy="213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5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1AAC6-5678-43A8-931B-5BAEBAE60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63228"/>
            <a:ext cx="8229600" cy="65127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Amdahl’s Law – Speedup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274538-01A5-4E34-ACA7-6A6C321B2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9711596-CA9C-414F-B56B-85A2FC83D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92" y="1885952"/>
            <a:ext cx="7430818" cy="356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1AAC6-5678-43A8-931B-5BAEBAE60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63228"/>
            <a:ext cx="8229600" cy="65127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Amdahl’s Law – Speedup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274538-01A5-4E34-ACA7-6A6C321B2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CBF6C08-1380-4E9E-BF84-E84EC73A4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38" y="1816102"/>
            <a:ext cx="7329926" cy="37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6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1AAC6-5678-43A8-931B-5BAEBAE60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63228"/>
            <a:ext cx="8229600" cy="65127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Amdahl’s Law – Speedup (3)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274538-01A5-4E34-ACA7-6A6C321B2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91766D7-7498-432B-AD8C-B9B7F590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86" y="1885950"/>
            <a:ext cx="8110331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3132581-827D-4CE6-BE19-6201A9423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94" y="4013232"/>
            <a:ext cx="7691715" cy="158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9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5D0FADD-3A53-4415-8096-0320E98B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CDE66F99-0BCB-4F91-B1C4-32F7873E4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7323" y="2057400"/>
            <a:ext cx="7149354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1B2E086E-F950-4FF1-8D13-B0A8AADB6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63228"/>
            <a:ext cx="8229600" cy="65127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Amdahl’s Law – Speedup (4)</a:t>
            </a:r>
          </a:p>
        </p:txBody>
      </p:sp>
    </p:spTree>
    <p:extLst>
      <p:ext uri="{BB962C8B-B14F-4D97-AF65-F5344CB8AC3E}">
        <p14:creationId xmlns:p14="http://schemas.microsoft.com/office/powerpoint/2010/main" val="151535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063228"/>
            <a:ext cx="8115300" cy="65127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Amdahl’s Law – Examples (1)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5543550"/>
            <a:ext cx="55435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hlinkClick r:id="rId2"/>
              </a:rPr>
              <a:t>http://www.cs.iastate.edu/~prabhu/Tutorial/CACHE/CompPerf.pdf</a:t>
            </a:r>
            <a:endParaRPr lang="en-US" sz="13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00600" y="2914650"/>
            <a:ext cx="302895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>
          <a:xfrm>
            <a:off x="1428750" y="1943100"/>
            <a:ext cx="34290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7350" y="1885953"/>
            <a:ext cx="5697141" cy="352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3228"/>
            <a:ext cx="8229600" cy="65127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Today’s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0250"/>
            <a:ext cx="8229600" cy="3486150"/>
          </a:xfrm>
        </p:spPr>
        <p:txBody>
          <a:bodyPr>
            <a:normAutofit/>
          </a:bodyPr>
          <a:lstStyle/>
          <a:p>
            <a:r>
              <a:rPr lang="en-US" dirty="0"/>
              <a:t>Why measure performance?</a:t>
            </a:r>
          </a:p>
          <a:p>
            <a:pPr lvl="1"/>
            <a:r>
              <a:rPr lang="en-US" dirty="0"/>
              <a:t>Defining a metric for performance</a:t>
            </a:r>
          </a:p>
          <a:p>
            <a:r>
              <a:rPr lang="en-US" dirty="0"/>
              <a:t>Computer Performance</a:t>
            </a:r>
          </a:p>
          <a:p>
            <a:pPr lvl="1"/>
            <a:r>
              <a:rPr lang="en-US" dirty="0"/>
              <a:t>Response time and throughput</a:t>
            </a:r>
          </a:p>
          <a:p>
            <a:pPr lvl="1"/>
            <a:r>
              <a:rPr lang="en-US" dirty="0"/>
              <a:t>Execution time as a metric</a:t>
            </a:r>
          </a:p>
          <a:p>
            <a:pPr lvl="1"/>
            <a:r>
              <a:rPr lang="en-US" dirty="0"/>
              <a:t>Workloads and Benchmarks</a:t>
            </a:r>
          </a:p>
          <a:p>
            <a:r>
              <a:rPr lang="en-US" dirty="0"/>
              <a:t>Amdahl Law with Examples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81401B-9BBE-417D-9813-739843D0F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63228"/>
            <a:ext cx="8229600" cy="65127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Book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C15AEAD-57FB-45F3-9C94-65B47011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9A8391D-DDB6-4851-BAF2-50908BC10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4" y="1977629"/>
            <a:ext cx="8373773" cy="160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351D2F2-299E-4569-8917-25368F24F67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7200" y="4064547"/>
            <a:ext cx="8229600" cy="78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0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435A84-D94C-4CA3-8DD3-2523CE3CC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63228"/>
            <a:ext cx="8229600" cy="59412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Amdahl’s Law - Wikipedia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64AFFB-DD7D-4719-8C12-249E024A0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1651"/>
            <a:ext cx="3771900" cy="3680223"/>
          </a:xfrm>
        </p:spPr>
        <p:txBody>
          <a:bodyPr>
            <a:noAutofit/>
          </a:bodyPr>
          <a:lstStyle/>
          <a:p>
            <a:r>
              <a:rPr lang="en-US" sz="1800" dirty="0"/>
              <a:t>The speedup of a program using multiple processors in parallel computing is limited by the time needed for the sequential fraction of the program. </a:t>
            </a:r>
          </a:p>
          <a:p>
            <a:endParaRPr lang="en-US" sz="1800" dirty="0"/>
          </a:p>
          <a:p>
            <a:r>
              <a:rPr lang="en-US" sz="1800" dirty="0"/>
              <a:t>If a program needs 20 hours using a single processor core, and a particular portion of 1 hour cannot be parallelized, while the remaining promising portion of 19 hours (95%) can be parallelized, then </a:t>
            </a:r>
            <a:r>
              <a:rPr lang="en-US" sz="1800" dirty="0">
                <a:solidFill>
                  <a:srgbClr val="FF0000"/>
                </a:solidFill>
              </a:rPr>
              <a:t>speedup is limited up to 20×.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6FA4114-66AB-4926-803F-90A75A81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A6CD714-BE56-4075-9B6E-27E157958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700" y="1899852"/>
            <a:ext cx="4474908" cy="33528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1C57A47-A6F6-4A30-9D8E-4A03BE66488A}"/>
              </a:ext>
            </a:extLst>
          </p:cNvPr>
          <p:cNvSpPr txBox="1"/>
          <p:nvPr/>
        </p:nvSpPr>
        <p:spPr>
          <a:xfrm>
            <a:off x="1485900" y="5495152"/>
            <a:ext cx="5543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hlinkClick r:id="rId3"/>
              </a:rPr>
              <a:t>http://en.wikipedia.org/wiki/Amdahl's_law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6623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Performance?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</a:t>
            </a:r>
            <a:r>
              <a:rPr lang="en-US" sz="3200" dirty="0" smtClean="0"/>
              <a:t>ne </a:t>
            </a:r>
            <a:r>
              <a:rPr lang="en-US" sz="3200" dirty="0"/>
              <a:t>computer is faster than </a:t>
            </a:r>
            <a:r>
              <a:rPr lang="en-US" sz="3200" dirty="0" smtClean="0"/>
              <a:t>another, </a:t>
            </a:r>
            <a:r>
              <a:rPr lang="en-US" sz="3200" dirty="0"/>
              <a:t>what do we mean</a:t>
            </a:r>
            <a:r>
              <a:rPr lang="en-US" sz="3200" dirty="0" smtClean="0"/>
              <a:t>?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/>
              <a:t>U</a:t>
            </a:r>
            <a:r>
              <a:rPr lang="en-US" sz="3200" dirty="0" smtClean="0"/>
              <a:t>ser </a:t>
            </a:r>
            <a:r>
              <a:rPr lang="en-US" sz="3200" dirty="0"/>
              <a:t>of a desktop computer may say a computer is faster when a program </a:t>
            </a:r>
            <a:r>
              <a:rPr lang="en-US" sz="3200" dirty="0" smtClean="0"/>
              <a:t>runs in </a:t>
            </a:r>
            <a:r>
              <a:rPr lang="en-US" sz="3200" dirty="0"/>
              <a:t>less </a:t>
            </a:r>
            <a:r>
              <a:rPr lang="en-US" sz="3200" dirty="0" smtClean="0"/>
              <a:t>time.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/>
              <a:t>An </a:t>
            </a:r>
            <a:r>
              <a:rPr lang="en-US" sz="3200" dirty="0"/>
              <a:t>Amazon.com administrator may say a computer is </a:t>
            </a:r>
            <a:r>
              <a:rPr lang="en-US" sz="3200" dirty="0" smtClean="0"/>
              <a:t>faster when </a:t>
            </a:r>
            <a:r>
              <a:rPr lang="en-US" sz="3200" dirty="0"/>
              <a:t>it completes more transactions per hour.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74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3228"/>
            <a:ext cx="8229600" cy="70842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Why measure performance?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 smtClean="0">
              <a:solidFill>
                <a:srgbClr val="FF0000"/>
              </a:solidFill>
            </a:endParaRPr>
          </a:p>
          <a:p>
            <a:r>
              <a:rPr lang="en-US" sz="3000" dirty="0" smtClean="0">
                <a:solidFill>
                  <a:srgbClr val="FF0000"/>
                </a:solidFill>
              </a:rPr>
              <a:t>To </a:t>
            </a:r>
            <a:r>
              <a:rPr lang="en-US" sz="3000" dirty="0">
                <a:solidFill>
                  <a:srgbClr val="FF0000"/>
                </a:solidFill>
              </a:rPr>
              <a:t>understand</a:t>
            </a:r>
          </a:p>
          <a:p>
            <a:pPr lvl="1"/>
            <a:r>
              <a:rPr lang="en-US" sz="2700" dirty="0"/>
              <a:t>Why a piece of software performs as it does</a:t>
            </a:r>
            <a:r>
              <a:rPr lang="en-US" sz="2700" dirty="0" smtClean="0"/>
              <a:t>?</a:t>
            </a:r>
            <a:endParaRPr lang="en-US" sz="2700" dirty="0"/>
          </a:p>
          <a:p>
            <a:pPr lvl="1"/>
            <a:r>
              <a:rPr lang="en-US" sz="2700" dirty="0"/>
              <a:t>Why one instruction set can be implemented to perform better than another? </a:t>
            </a:r>
          </a:p>
          <a:p>
            <a:pPr lvl="1"/>
            <a:r>
              <a:rPr lang="en-US" sz="2700" dirty="0"/>
              <a:t>How some hardware feature affects performance?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5543550"/>
            <a:ext cx="55435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Ref.  Ch # 4 - Computer Organization Design by Patterson and Hennessey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0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3228"/>
            <a:ext cx="8229600" cy="65127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Why measure performance?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1"/>
            <a:ext cx="8229600" cy="362307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Hardware performance</a:t>
            </a:r>
            <a:r>
              <a:rPr lang="en-US" dirty="0"/>
              <a:t> is key to the effectiveness of an entire system of hardware and software.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How fast the software will run on the computer?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Different performance metrics</a:t>
            </a:r>
            <a:r>
              <a:rPr lang="en-US" dirty="0"/>
              <a:t> may be appropriate for different type of applications.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Different aspects of a computer system</a:t>
            </a:r>
            <a:r>
              <a:rPr lang="en-US" dirty="0"/>
              <a:t> may be the most significant in determining overall performance.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5543550"/>
            <a:ext cx="55435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Ref.  Ch # 4 - Computer Organization Design by Patterson and Hennessey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Defining a metric for performance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5543550"/>
            <a:ext cx="55435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Ref.  Ch # 4 - Computer Organization Design by Patterson and Hennessey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940" y="2057402"/>
            <a:ext cx="7800122" cy="2971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3405DC0-D3FA-4ACB-96B6-63DD1B38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1D75634-52A4-4AA4-9BD2-1436DDB68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78695"/>
            <a:ext cx="6858000" cy="470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31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7FA549F-28EF-4ED5-9839-31D184B8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4479107-F2C6-44AE-A30D-DA87150C5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988489"/>
            <a:ext cx="7200900" cy="488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09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3229"/>
            <a:ext cx="8229600" cy="62324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Execution time or Response time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D1AA79B-A6E5-440A-98FD-4AB6BFD37FE8}"/>
              </a:ext>
            </a:extLst>
          </p:cNvPr>
          <p:cNvSpPr txBox="1"/>
          <p:nvPr/>
        </p:nvSpPr>
        <p:spPr>
          <a:xfrm>
            <a:off x="457200" y="1828802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only consistent and reliable measure of performance is the </a:t>
            </a:r>
            <a:r>
              <a:rPr lang="en-US" b="1" dirty="0">
                <a:solidFill>
                  <a:srgbClr val="FF0000"/>
                </a:solidFill>
              </a:rPr>
              <a:t>execution time of real programs</a:t>
            </a:r>
            <a:r>
              <a:rPr lang="en-US" dirty="0"/>
              <a:t>, all other alternatives eventually become misleading.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75CFC9F-CEDF-47B6-87F7-DF12F345327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108033" y="3161111"/>
            <a:ext cx="1578769" cy="5357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4B726A9-53C2-4139-814C-30E30B51870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622008" y="4686300"/>
            <a:ext cx="4064794" cy="9286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062D005B-F7AC-42B5-BC4A-BFF7FB901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594370"/>
            <a:ext cx="6586538" cy="9715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32E7D39-493A-42C9-9A6D-EF430579D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000500"/>
            <a:ext cx="6550819" cy="685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5360</TotalTime>
  <Words>634</Words>
  <Application>Microsoft Office PowerPoint</Application>
  <PresentationFormat>On-screen Show (4:3)</PresentationFormat>
  <Paragraphs>88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Theme</vt:lpstr>
      <vt:lpstr>EE 204 – Computer Architecture</vt:lpstr>
      <vt:lpstr>Today’s Topic</vt:lpstr>
      <vt:lpstr>What is Performance?</vt:lpstr>
      <vt:lpstr>Why measure performance? (1)</vt:lpstr>
      <vt:lpstr>Why measure performance? (2)</vt:lpstr>
      <vt:lpstr>Defining a metric for performance</vt:lpstr>
      <vt:lpstr>PowerPoint Presentation</vt:lpstr>
      <vt:lpstr>PowerPoint Presentation</vt:lpstr>
      <vt:lpstr>Execution time or Response time</vt:lpstr>
      <vt:lpstr>Response time vs CPU time</vt:lpstr>
      <vt:lpstr>Workloads</vt:lpstr>
      <vt:lpstr>Benchmarks</vt:lpstr>
      <vt:lpstr>Benchmark Suites </vt:lpstr>
      <vt:lpstr>Amdahl’s Law (1)</vt:lpstr>
      <vt:lpstr>Amdahl’s Law – Speedup (1)</vt:lpstr>
      <vt:lpstr>Amdahl’s Law – Speedup (2)</vt:lpstr>
      <vt:lpstr>Amdahl’s Law – Speedup (3)</vt:lpstr>
      <vt:lpstr>Amdahl’s Law – Speedup (4)</vt:lpstr>
      <vt:lpstr>Amdahl’s Law – Examples (1)</vt:lpstr>
      <vt:lpstr>Book Example</vt:lpstr>
      <vt:lpstr>Amdahl’s Law - Wikipedia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Ahsan</cp:lastModifiedBy>
  <cp:revision>173</cp:revision>
  <dcterms:created xsi:type="dcterms:W3CDTF">2006-08-16T00:00:00Z</dcterms:created>
  <dcterms:modified xsi:type="dcterms:W3CDTF">2018-09-11T14:23:37Z</dcterms:modified>
</cp:coreProperties>
</file>