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258" r:id="rId3"/>
    <p:sldId id="302" r:id="rId4"/>
    <p:sldId id="268" r:id="rId5"/>
    <p:sldId id="270" r:id="rId6"/>
    <p:sldId id="304" r:id="rId7"/>
    <p:sldId id="273" r:id="rId8"/>
    <p:sldId id="303" r:id="rId9"/>
    <p:sldId id="305" r:id="rId10"/>
    <p:sldId id="306" r:id="rId11"/>
    <p:sldId id="307" r:id="rId12"/>
    <p:sldId id="272" r:id="rId13"/>
    <p:sldId id="277" r:id="rId14"/>
    <p:sldId id="314" r:id="rId15"/>
    <p:sldId id="315" r:id="rId16"/>
    <p:sldId id="312" r:id="rId17"/>
    <p:sldId id="313" r:id="rId18"/>
    <p:sldId id="316"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DFDCBA7-BECF-4A38-B6D6-1D2A6DF5B455}" type="datetimeFigureOut">
              <a:rPr lang="en-US" smtClean="0"/>
              <a:t>9/13/2018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5E9DFF6-CE08-44EA-A14C-89C913BC8B7E}" type="slidenum">
              <a:rPr lang="en-US" smtClean="0"/>
              <a:t>‹#›</a:t>
            </a:fld>
            <a:endParaRPr lang="en-US"/>
          </a:p>
        </p:txBody>
      </p:sp>
    </p:spTree>
    <p:extLst>
      <p:ext uri="{BB962C8B-B14F-4D97-AF65-F5344CB8AC3E}">
        <p14:creationId xmlns:p14="http://schemas.microsoft.com/office/powerpoint/2010/main" val="219562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3CF16EB-9E6B-433D-A074-59144FF33807}" type="datetimeFigureOut">
              <a:rPr lang="en-US" smtClean="0"/>
              <a:pPr/>
              <a:t>9/13/2018</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A2314CB-C377-4EEF-B792-833F8C32825B}" type="slidenum">
              <a:rPr lang="en-US" smtClean="0"/>
              <a:pPr/>
              <a:t>‹#›</a:t>
            </a:fld>
            <a:endParaRPr lang="en-US"/>
          </a:p>
        </p:txBody>
      </p:sp>
    </p:spTree>
    <p:extLst>
      <p:ext uri="{BB962C8B-B14F-4D97-AF65-F5344CB8AC3E}">
        <p14:creationId xmlns:p14="http://schemas.microsoft.com/office/powerpoint/2010/main" val="202366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BEA732-9533-402A-B375-BE4D976EDCEB}"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1766B-C8FC-4BF0-9452-34DCF5F036DD}"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13D04E-25C3-4086-AACB-D4EE2275FAA4}"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42E66-B7D4-48A6-80C1-CD30C9735471}"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6C785-64BB-42AD-B731-27A24E79DC04}"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751611-0812-4565-9496-CBCBAA45186F}"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480FB9-D417-41BA-80FA-A4261237A173}" type="datetime1">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F5E4DE-740E-43C9-AD6B-A053D7601CB3}" type="datetime1">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EE58B-87D8-437F-9FFB-AFD8BD9E1C76}" type="datetime1">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AEAA1-CEFA-4223-96B5-A88789A3DAC5}"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889C-F187-478D-A5E9-B84C2A02AF8E}"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5C948-E6BF-43DD-8130-2015A8BF2347}" type="datetime1">
              <a:rPr lang="en-US" smtClean="0"/>
              <a:pPr/>
              <a:t>9/13/2018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 204 – Computer Architecture</a:t>
            </a:r>
          </a:p>
        </p:txBody>
      </p:sp>
      <p:sp>
        <p:nvSpPr>
          <p:cNvPr id="3" name="Subtitle 2"/>
          <p:cNvSpPr>
            <a:spLocks noGrp="1"/>
          </p:cNvSpPr>
          <p:nvPr>
            <p:ph type="subTitle" idx="1"/>
          </p:nvPr>
        </p:nvSpPr>
        <p:spPr>
          <a:ln>
            <a:noFill/>
          </a:ln>
        </p:spPr>
        <p:txBody>
          <a:bodyPr>
            <a:normAutofit/>
          </a:bodyPr>
          <a:lstStyle/>
          <a:p>
            <a:r>
              <a:rPr lang="en-US" b="1" dirty="0">
                <a:solidFill>
                  <a:srgbClr val="FF0000"/>
                </a:solidFill>
              </a:rPr>
              <a:t>Lecture # 9</a:t>
            </a:r>
            <a:br>
              <a:rPr lang="en-US" b="1" dirty="0">
                <a:solidFill>
                  <a:srgbClr val="FF0000"/>
                </a:solidFill>
              </a:rPr>
            </a:br>
            <a:endParaRPr lang="en-US" b="1" dirty="0">
              <a:solidFill>
                <a:srgbClr val="FF0000"/>
              </a:solidFill>
            </a:endParaRPr>
          </a:p>
          <a:p>
            <a:endParaRPr lang="en-US" sz="2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4588A17-4EE7-4692-B0D8-3E6E2A586182}"/>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3" name="Picture 2">
            <a:extLst>
              <a:ext uri="{FF2B5EF4-FFF2-40B4-BE49-F238E27FC236}">
                <a16:creationId xmlns="" xmlns:a16="http://schemas.microsoft.com/office/drawing/2014/main" id="{5F921592-62D1-4B6E-A56B-7EC33A8F2D7D}"/>
              </a:ext>
            </a:extLst>
          </p:cNvPr>
          <p:cNvPicPr>
            <a:picLocks noChangeAspect="1"/>
          </p:cNvPicPr>
          <p:nvPr/>
        </p:nvPicPr>
        <p:blipFill>
          <a:blip r:embed="rId2"/>
          <a:stretch>
            <a:fillRect/>
          </a:stretch>
        </p:blipFill>
        <p:spPr>
          <a:xfrm>
            <a:off x="1686086" y="136524"/>
            <a:ext cx="8819827" cy="6219827"/>
          </a:xfrm>
          <a:prstGeom prst="rect">
            <a:avLst/>
          </a:prstGeom>
        </p:spPr>
      </p:pic>
    </p:spTree>
    <p:extLst>
      <p:ext uri="{BB962C8B-B14F-4D97-AF65-F5344CB8AC3E}">
        <p14:creationId xmlns:p14="http://schemas.microsoft.com/office/powerpoint/2010/main" val="192758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E0EB349-BF1D-4CCD-B3EB-178E09B36D60}"/>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3" name="Picture 2">
            <a:extLst>
              <a:ext uri="{FF2B5EF4-FFF2-40B4-BE49-F238E27FC236}">
                <a16:creationId xmlns="" xmlns:a16="http://schemas.microsoft.com/office/drawing/2014/main" id="{661B7516-1746-4420-9FA6-6FC7765DB019}"/>
              </a:ext>
            </a:extLst>
          </p:cNvPr>
          <p:cNvPicPr>
            <a:picLocks noChangeAspect="1"/>
          </p:cNvPicPr>
          <p:nvPr/>
        </p:nvPicPr>
        <p:blipFill>
          <a:blip r:embed="rId2"/>
          <a:stretch>
            <a:fillRect/>
          </a:stretch>
        </p:blipFill>
        <p:spPr>
          <a:xfrm>
            <a:off x="1676400" y="136524"/>
            <a:ext cx="8839199" cy="6249370"/>
          </a:xfrm>
          <a:prstGeom prst="rect">
            <a:avLst/>
          </a:prstGeom>
        </p:spPr>
      </p:pic>
    </p:spTree>
    <p:extLst>
      <p:ext uri="{BB962C8B-B14F-4D97-AF65-F5344CB8AC3E}">
        <p14:creationId xmlns:p14="http://schemas.microsoft.com/office/powerpoint/2010/main" val="125993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74638"/>
            <a:ext cx="10820400" cy="8683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Processor Performance Equation– The BIG Picture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pic>
        <p:nvPicPr>
          <p:cNvPr id="4" name="Picture 3">
            <a:extLst>
              <a:ext uri="{FF2B5EF4-FFF2-40B4-BE49-F238E27FC236}">
                <a16:creationId xmlns="" xmlns:a16="http://schemas.microsoft.com/office/drawing/2014/main" id="{646F3622-FCAC-4159-B517-19191D30B46C}"/>
              </a:ext>
            </a:extLst>
          </p:cNvPr>
          <p:cNvPicPr>
            <a:picLocks noChangeAspect="1"/>
          </p:cNvPicPr>
          <p:nvPr/>
        </p:nvPicPr>
        <p:blipFill>
          <a:blip r:embed="rId2"/>
          <a:stretch>
            <a:fillRect/>
          </a:stretch>
        </p:blipFill>
        <p:spPr>
          <a:xfrm>
            <a:off x="1186045" y="2042109"/>
            <a:ext cx="9819910" cy="27737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Principle of Locality</a:t>
            </a:r>
          </a:p>
        </p:txBody>
      </p:sp>
      <p:sp>
        <p:nvSpPr>
          <p:cNvPr id="3" name="Content Placeholder 2"/>
          <p:cNvSpPr>
            <a:spLocks noGrp="1"/>
          </p:cNvSpPr>
          <p:nvPr>
            <p:ph idx="1"/>
          </p:nvPr>
        </p:nvSpPr>
        <p:spPr/>
        <p:txBody>
          <a:bodyPr>
            <a:normAutofit/>
          </a:bodyPr>
          <a:lstStyle/>
          <a:p>
            <a:r>
              <a:rPr lang="en-US" sz="4000" dirty="0"/>
              <a:t>The principle of locality states that </a:t>
            </a:r>
            <a:r>
              <a:rPr lang="en-US" sz="4000" b="1" dirty="0">
                <a:solidFill>
                  <a:srgbClr val="FF0000"/>
                </a:solidFill>
              </a:rPr>
              <a:t>programs access a relatively small portion of their address space at any instant of time</a:t>
            </a:r>
            <a:r>
              <a:rPr lang="en-US" sz="4000" dirty="0"/>
              <a:t>, just as you accessed a very small portion of the library’s collection.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9764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style>
          <a:lnRef idx="1">
            <a:schemeClr val="accent1"/>
          </a:lnRef>
          <a:fillRef idx="2">
            <a:schemeClr val="accent1"/>
          </a:fillRef>
          <a:effectRef idx="1">
            <a:schemeClr val="accent1"/>
          </a:effectRef>
          <a:fontRef idx="minor">
            <a:schemeClr val="dk1"/>
          </a:fontRef>
        </p:style>
        <p:txBody>
          <a:bodyPr/>
          <a:lstStyle/>
          <a:p>
            <a:r>
              <a:rPr lang="en-US" dirty="0"/>
              <a:t>Types of Locality</a:t>
            </a:r>
          </a:p>
        </p:txBody>
      </p:sp>
      <p:sp>
        <p:nvSpPr>
          <p:cNvPr id="3" name="Content Placeholder 2"/>
          <p:cNvSpPr>
            <a:spLocks noGrp="1"/>
          </p:cNvSpPr>
          <p:nvPr>
            <p:ph idx="1"/>
          </p:nvPr>
        </p:nvSpPr>
        <p:spPr>
          <a:xfrm>
            <a:off x="1981200" y="1371600"/>
            <a:ext cx="8229600" cy="5029200"/>
          </a:xfrm>
        </p:spPr>
        <p:txBody>
          <a:bodyPr>
            <a:normAutofit fontScale="92500" lnSpcReduction="10000"/>
          </a:bodyPr>
          <a:lstStyle/>
          <a:p>
            <a:r>
              <a:rPr lang="en-US" b="1" dirty="0">
                <a:solidFill>
                  <a:srgbClr val="FF0000"/>
                </a:solidFill>
              </a:rPr>
              <a:t>Temporal locality </a:t>
            </a:r>
            <a:r>
              <a:rPr lang="en-US" dirty="0"/>
              <a:t>(locality in time): If an item is referenced, it will tend to be referenced again soon. If you recently brought a book to your desk to look at, you will probably need to look at it again soon.</a:t>
            </a:r>
            <a:br>
              <a:rPr lang="en-US" dirty="0"/>
            </a:br>
            <a:endParaRPr lang="en-US" dirty="0"/>
          </a:p>
          <a:p>
            <a:r>
              <a:rPr lang="en-US" b="1" dirty="0">
                <a:solidFill>
                  <a:srgbClr val="FF0000"/>
                </a:solidFill>
              </a:rPr>
              <a:t>Spatial locality</a:t>
            </a:r>
            <a:r>
              <a:rPr lang="en-US" dirty="0"/>
              <a:t> (locality in space): If an item is referenced, items whose addresses are close by will tend to be referenced soon. For example, books on the same topic are shelved together in the library to increase spatial locality.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92302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Dependability</a:t>
            </a:r>
            <a:endParaRPr lang="en-US" dirty="0"/>
          </a:p>
        </p:txBody>
      </p:sp>
      <p:sp>
        <p:nvSpPr>
          <p:cNvPr id="3" name="Content Placeholder 2"/>
          <p:cNvSpPr>
            <a:spLocks noGrp="1"/>
          </p:cNvSpPr>
          <p:nvPr>
            <p:ph idx="1"/>
          </p:nvPr>
        </p:nvSpPr>
        <p:spPr/>
        <p:txBody>
          <a:bodyPr/>
          <a:lstStyle/>
          <a:p>
            <a:r>
              <a:rPr lang="en-US" dirty="0"/>
              <a:t>Dependability is defined as the quality of being able to be counted on or relied upon</a:t>
            </a:r>
            <a:r>
              <a:rPr lang="en-US" dirty="0" smtClean="0"/>
              <a:t>.</a:t>
            </a:r>
          </a:p>
          <a:p>
            <a:r>
              <a:rPr lang="en-US" i="1" dirty="0"/>
              <a:t>S</a:t>
            </a:r>
            <a:r>
              <a:rPr lang="en-US" i="1" dirty="0" smtClean="0"/>
              <a:t>ervice </a:t>
            </a:r>
            <a:r>
              <a:rPr lang="en-US" i="1" dirty="0"/>
              <a:t>level agreements </a:t>
            </a:r>
            <a:r>
              <a:rPr lang="en-US" dirty="0"/>
              <a:t>(SLAs</a:t>
            </a:r>
            <a:r>
              <a:rPr lang="en-US" dirty="0" smtClean="0"/>
              <a:t>)</a:t>
            </a:r>
            <a:endParaRPr lang="en-US" dirty="0"/>
          </a:p>
          <a:p>
            <a:r>
              <a:rPr lang="en-US" i="1" dirty="0" smtClean="0"/>
              <a:t>Service </a:t>
            </a:r>
            <a:r>
              <a:rPr lang="en-US" i="1" dirty="0"/>
              <a:t>level objectives </a:t>
            </a:r>
            <a:r>
              <a:rPr lang="en-US" dirty="0"/>
              <a:t>(SLOs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6106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Time to Failure (MTTF)</a:t>
            </a:r>
            <a:endParaRPr lang="en-US" dirty="0"/>
          </a:p>
        </p:txBody>
      </p:sp>
      <p:sp>
        <p:nvSpPr>
          <p:cNvPr id="3" name="Content Placeholder 2"/>
          <p:cNvSpPr>
            <a:spLocks noGrp="1"/>
          </p:cNvSpPr>
          <p:nvPr>
            <p:ph idx="1"/>
          </p:nvPr>
        </p:nvSpPr>
        <p:spPr/>
        <p:txBody>
          <a:bodyPr/>
          <a:lstStyle/>
          <a:p>
            <a:r>
              <a:rPr lang="en-US" dirty="0"/>
              <a:t>Mean time to failure (MTTF) is the length of time a device or other product is expected to last in operation. </a:t>
            </a:r>
            <a:endParaRPr lang="en-US" dirty="0" smtClean="0"/>
          </a:p>
          <a:p>
            <a:r>
              <a:rPr lang="en-US" dirty="0" smtClean="0"/>
              <a:t>MTTF </a:t>
            </a:r>
            <a:r>
              <a:rPr lang="en-US" dirty="0"/>
              <a:t>is one of many ways to evaluate the reliability of pieces of hardware or other technology</a:t>
            </a:r>
            <a:r>
              <a:rPr lang="en-US" dirty="0" smtClean="0"/>
              <a:t>.</a:t>
            </a:r>
          </a:p>
          <a:p>
            <a:r>
              <a:rPr lang="en-US" i="1" dirty="0"/>
              <a:t>Mean time between failures </a:t>
            </a:r>
            <a:r>
              <a:rPr lang="en-US" dirty="0"/>
              <a:t>(MTBF) is simply the sum </a:t>
            </a:r>
            <a:r>
              <a:rPr lang="en-US" dirty="0" smtClean="0"/>
              <a:t>of (MTTF </a:t>
            </a:r>
            <a:r>
              <a:rPr lang="en-US" dirty="0"/>
              <a:t>+ </a:t>
            </a:r>
            <a:r>
              <a:rPr lang="en-US" dirty="0" smtClean="0"/>
              <a:t>MTTR)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0172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Availiability</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m:t>Module</m:t>
                      </m:r>
                      <m:r>
                        <m:rPr>
                          <m:nor/>
                        </m:rPr>
                        <a:rPr lang="en-US"/>
                        <m:t> </m:t>
                      </m:r>
                      <m:r>
                        <m:rPr>
                          <m:nor/>
                        </m:rPr>
                        <a:rPr lang="en-US"/>
                        <m:t>availability</m:t>
                      </m:r>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m:t>MTTF</m:t>
                          </m:r>
                        </m:num>
                        <m:den>
                          <m:r>
                            <m:rPr>
                              <m:nor/>
                            </m:rPr>
                            <a:rPr lang="en-US"/>
                            <m:t>MTTF</m:t>
                          </m:r>
                          <m:r>
                            <m:rPr>
                              <m:nor/>
                            </m:rPr>
                            <a:rPr lang="en-US"/>
                            <m:t> +</m:t>
                          </m:r>
                          <m:r>
                            <m:rPr>
                              <m:nor/>
                            </m:rPr>
                            <a:rPr lang="en-US"/>
                            <m:t>MTTR</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0941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style>
          <a:lnRef idx="1">
            <a:schemeClr val="accent1"/>
          </a:lnRef>
          <a:fillRef idx="2">
            <a:schemeClr val="accent1"/>
          </a:fillRef>
          <a:effectRef idx="1">
            <a:schemeClr val="accent1"/>
          </a:effectRef>
          <a:fontRef idx="minor">
            <a:schemeClr val="dk1"/>
          </a:fontRef>
        </p:style>
        <p:txBody>
          <a:bodyPr/>
          <a:lstStyle/>
          <a:p>
            <a:r>
              <a:rPr lang="en-US" dirty="0"/>
              <a:t>Today’s Topic</a:t>
            </a:r>
          </a:p>
        </p:txBody>
      </p:sp>
      <p:sp>
        <p:nvSpPr>
          <p:cNvPr id="3" name="Content Placeholder 2"/>
          <p:cNvSpPr>
            <a:spLocks noGrp="1"/>
          </p:cNvSpPr>
          <p:nvPr>
            <p:ph idx="1"/>
          </p:nvPr>
        </p:nvSpPr>
        <p:spPr>
          <a:xfrm>
            <a:off x="609600" y="1524000"/>
            <a:ext cx="10972800" cy="4648200"/>
          </a:xfrm>
        </p:spPr>
        <p:txBody>
          <a:bodyPr>
            <a:normAutofit fontScale="92500" lnSpcReduction="10000"/>
          </a:bodyPr>
          <a:lstStyle/>
          <a:p>
            <a:r>
              <a:rPr lang="en-US" dirty="0"/>
              <a:t>CPU Performance Equation</a:t>
            </a:r>
          </a:p>
          <a:p>
            <a:pPr lvl="1"/>
            <a:r>
              <a:rPr lang="en-US" dirty="0"/>
              <a:t>Analysis of CPU time</a:t>
            </a:r>
          </a:p>
          <a:p>
            <a:pPr lvl="1"/>
            <a:r>
              <a:rPr lang="en-US" dirty="0"/>
              <a:t>Basic Performance Equation</a:t>
            </a:r>
          </a:p>
          <a:p>
            <a:pPr lvl="1"/>
            <a:r>
              <a:rPr lang="en-US" dirty="0"/>
              <a:t>Analysis of Basic Performance Equation</a:t>
            </a:r>
          </a:p>
          <a:p>
            <a:pPr lvl="1"/>
            <a:r>
              <a:rPr lang="en-US" dirty="0"/>
              <a:t>Calculating Instruction Count</a:t>
            </a:r>
          </a:p>
          <a:p>
            <a:pPr lvl="1"/>
            <a:r>
              <a:rPr lang="en-US" dirty="0"/>
              <a:t>Calculating CPI</a:t>
            </a:r>
          </a:p>
          <a:p>
            <a:pPr lvl="1"/>
            <a:r>
              <a:rPr lang="en-US" dirty="0"/>
              <a:t>Examples</a:t>
            </a:r>
          </a:p>
          <a:p>
            <a:pPr lvl="1"/>
            <a:r>
              <a:rPr lang="en-US" smtClean="0">
                <a:solidFill>
                  <a:srgbClr val="002060"/>
                </a:solidFill>
              </a:rPr>
              <a:t>BIG </a:t>
            </a:r>
            <a:r>
              <a:rPr lang="en-US" dirty="0">
                <a:solidFill>
                  <a:srgbClr val="002060"/>
                </a:solidFill>
              </a:rPr>
              <a:t>Picture – Processor Performance Equation</a:t>
            </a:r>
          </a:p>
          <a:p>
            <a:pPr lvl="1"/>
            <a:r>
              <a:rPr lang="en-US" dirty="0">
                <a:solidFill>
                  <a:srgbClr val="FF0000"/>
                </a:solidFill>
              </a:rPr>
              <a:t>How Basic Performance Equation is affected by Algorithm, Compiler, Programming Language, Instruction Set Architecture? </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E44E371-CAAD-45B4-9264-B5AF7B8243EF}"/>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a:extLst>
              <a:ext uri="{FF2B5EF4-FFF2-40B4-BE49-F238E27FC236}">
                <a16:creationId xmlns="" xmlns:a16="http://schemas.microsoft.com/office/drawing/2014/main" id="{22E59802-A87E-48B7-9B80-62F5EC0A52EF}"/>
              </a:ext>
            </a:extLst>
          </p:cNvPr>
          <p:cNvPicPr>
            <a:picLocks noChangeAspect="1"/>
          </p:cNvPicPr>
          <p:nvPr/>
        </p:nvPicPr>
        <p:blipFill>
          <a:blip r:embed="rId2"/>
          <a:stretch>
            <a:fillRect/>
          </a:stretch>
        </p:blipFill>
        <p:spPr>
          <a:xfrm>
            <a:off x="1469179" y="227192"/>
            <a:ext cx="9253642" cy="6403615"/>
          </a:xfrm>
          <a:prstGeom prst="rect">
            <a:avLst/>
          </a:prstGeom>
        </p:spPr>
      </p:pic>
      <p:sp>
        <p:nvSpPr>
          <p:cNvPr id="6" name="TextBox 5">
            <a:extLst>
              <a:ext uri="{FF2B5EF4-FFF2-40B4-BE49-F238E27FC236}">
                <a16:creationId xmlns="" xmlns:a16="http://schemas.microsoft.com/office/drawing/2014/main" id="{78F7B3B1-DC33-49EA-B985-9846C8F85AB7}"/>
              </a:ext>
            </a:extLst>
          </p:cNvPr>
          <p:cNvSpPr txBox="1"/>
          <p:nvPr/>
        </p:nvSpPr>
        <p:spPr>
          <a:xfrm>
            <a:off x="6781800" y="1371600"/>
            <a:ext cx="4572000" cy="400110"/>
          </a:xfrm>
          <a:prstGeom prst="rect">
            <a:avLst/>
          </a:prstGeom>
          <a:noFill/>
        </p:spPr>
        <p:txBody>
          <a:bodyPr wrap="square" rtlCol="0">
            <a:spAutoFit/>
          </a:bodyPr>
          <a:lstStyle/>
          <a:p>
            <a:r>
              <a:rPr lang="en-US" sz="2000" dirty="0">
                <a:solidFill>
                  <a:srgbClr val="FF0000"/>
                </a:solidFill>
              </a:rPr>
              <a:t>* CPU time also called CPU execution time</a:t>
            </a:r>
          </a:p>
        </p:txBody>
      </p:sp>
    </p:spTree>
    <p:extLst>
      <p:ext uri="{BB962C8B-B14F-4D97-AF65-F5344CB8AC3E}">
        <p14:creationId xmlns:p14="http://schemas.microsoft.com/office/powerpoint/2010/main" val="94303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8204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CPU (Execution) Time and its Factors</a:t>
            </a:r>
          </a:p>
        </p:txBody>
      </p:sp>
      <p:sp>
        <p:nvSpPr>
          <p:cNvPr id="4" name="TextBox 3"/>
          <p:cNvSpPr txBox="1"/>
          <p:nvPr/>
        </p:nvSpPr>
        <p:spPr>
          <a:xfrm>
            <a:off x="2438400" y="6248400"/>
            <a:ext cx="7391400" cy="381000"/>
          </a:xfrm>
          <a:prstGeom prst="rect">
            <a:avLst/>
          </a:prstGeom>
          <a:noFill/>
        </p:spPr>
        <p:txBody>
          <a:bodyPr wrap="square" rtlCol="0">
            <a:spAutoFit/>
          </a:bodyPr>
          <a:lstStyle/>
          <a:p>
            <a:r>
              <a:rPr lang="en-US" dirty="0"/>
              <a:t>Ref.  Ch # 4 - Computer Organization Design by Patterson and Hennessey</a:t>
            </a:r>
          </a:p>
        </p:txBody>
      </p:sp>
      <p:grpSp>
        <p:nvGrpSpPr>
          <p:cNvPr id="5" name="Group 4">
            <a:extLst>
              <a:ext uri="{FF2B5EF4-FFF2-40B4-BE49-F238E27FC236}">
                <a16:creationId xmlns="" xmlns:a16="http://schemas.microsoft.com/office/drawing/2014/main" id="{EF6A9FAC-6626-4BFB-93A7-BA9448D2FCCB}"/>
              </a:ext>
            </a:extLst>
          </p:cNvPr>
          <p:cNvGrpSpPr/>
          <p:nvPr/>
        </p:nvGrpSpPr>
        <p:grpSpPr>
          <a:xfrm>
            <a:off x="1801056" y="1600200"/>
            <a:ext cx="8437488" cy="1676399"/>
            <a:chOff x="1877256" y="1442409"/>
            <a:chExt cx="8437488" cy="1676399"/>
          </a:xfrm>
        </p:grpSpPr>
        <p:pic>
          <p:nvPicPr>
            <p:cNvPr id="4098" name="Picture 2"/>
            <p:cNvPicPr>
              <a:picLocks noChangeAspect="1" noChangeArrowheads="1"/>
            </p:cNvPicPr>
            <p:nvPr/>
          </p:nvPicPr>
          <p:blipFill>
            <a:blip r:embed="rId2" cstate="print"/>
            <a:srcRect/>
            <a:stretch>
              <a:fillRect/>
            </a:stretch>
          </p:blipFill>
          <p:spPr bwMode="auto">
            <a:xfrm>
              <a:off x="1877256" y="1442409"/>
              <a:ext cx="8437488" cy="714375"/>
            </a:xfrm>
            <a:prstGeom prst="rect">
              <a:avLst/>
            </a:prstGeom>
            <a:noFill/>
            <a:ln w="9525">
              <a:noFill/>
              <a:miter lim="800000"/>
              <a:headEnd/>
              <a:tailEnd/>
            </a:ln>
          </p:spPr>
        </p:pic>
        <p:sp>
          <p:nvSpPr>
            <p:cNvPr id="8" name="TextBox 7"/>
            <p:cNvSpPr txBox="1"/>
            <p:nvPr/>
          </p:nvSpPr>
          <p:spPr>
            <a:xfrm>
              <a:off x="7603977" y="1465560"/>
              <a:ext cx="34468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X</a:t>
              </a:r>
            </a:p>
          </p:txBody>
        </p:sp>
        <p:pic>
          <p:nvPicPr>
            <p:cNvPr id="4099" name="Picture 3"/>
            <p:cNvPicPr>
              <a:picLocks noChangeAspect="1" noChangeArrowheads="1"/>
            </p:cNvPicPr>
            <p:nvPr/>
          </p:nvPicPr>
          <p:blipFill>
            <a:blip r:embed="rId3" cstate="print"/>
            <a:srcRect/>
            <a:stretch>
              <a:fillRect/>
            </a:stretch>
          </p:blipFill>
          <p:spPr bwMode="auto">
            <a:xfrm>
              <a:off x="1877256" y="2280608"/>
              <a:ext cx="8378504" cy="838200"/>
            </a:xfrm>
            <a:prstGeom prst="rect">
              <a:avLst/>
            </a:prstGeom>
            <a:noFill/>
            <a:ln w="9525">
              <a:noFill/>
              <a:miter lim="800000"/>
              <a:headEnd/>
              <a:tailEnd/>
            </a:ln>
          </p:spPr>
        </p:pic>
      </p:grpSp>
      <p:sp>
        <p:nvSpPr>
          <p:cNvPr id="10" name="Rectangle 9"/>
          <p:cNvSpPr/>
          <p:nvPr/>
        </p:nvSpPr>
        <p:spPr>
          <a:xfrm>
            <a:off x="609600" y="3581400"/>
            <a:ext cx="10820400" cy="2308324"/>
          </a:xfrm>
          <a:prstGeom prst="rect">
            <a:avLst/>
          </a:prstGeom>
        </p:spPr>
        <p:txBody>
          <a:bodyPr wrap="square">
            <a:spAutoFit/>
          </a:bodyPr>
          <a:lstStyle/>
          <a:p>
            <a:pPr marL="342900" indent="-342900">
              <a:buFont typeface="Wingdings" panose="05000000000000000000" pitchFamily="2" charset="2"/>
              <a:buChar char="Ø"/>
            </a:pPr>
            <a:r>
              <a:rPr lang="en-US" sz="2400" dirty="0"/>
              <a:t>Hardware designer can improve performance by reducing either the length of the clock cycle or the number of clock cycles required for a program. </a:t>
            </a:r>
            <a:br>
              <a:rPr lang="en-US" sz="2400" dirty="0"/>
            </a:br>
            <a:endParaRPr lang="en-US" sz="2400" dirty="0"/>
          </a:p>
          <a:p>
            <a:pPr marL="342900" indent="-342900">
              <a:buFont typeface="Wingdings" panose="05000000000000000000" pitchFamily="2" charset="2"/>
              <a:buChar char="Ø"/>
            </a:pPr>
            <a:r>
              <a:rPr lang="en-US" sz="2400" dirty="0"/>
              <a:t>The designer often faces a trade-off between the number of clock cycles needed for a program and the length of each cycle. </a:t>
            </a:r>
            <a:r>
              <a:rPr lang="en-US" sz="2400" b="1" dirty="0">
                <a:solidFill>
                  <a:srgbClr val="FF0000"/>
                </a:solidFill>
              </a:rPr>
              <a:t>Many techniques that decrease the number of clock cycles also increase the clock cycle time.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Basic Performance Equation</a:t>
            </a:r>
          </a:p>
        </p:txBody>
      </p:sp>
      <p:sp>
        <p:nvSpPr>
          <p:cNvPr id="4" name="TextBox 3"/>
          <p:cNvSpPr txBox="1"/>
          <p:nvPr/>
        </p:nvSpPr>
        <p:spPr>
          <a:xfrm>
            <a:off x="2438400" y="6248400"/>
            <a:ext cx="7391400" cy="381000"/>
          </a:xfrm>
          <a:prstGeom prst="rect">
            <a:avLst/>
          </a:prstGeom>
          <a:noFill/>
        </p:spPr>
        <p:txBody>
          <a:bodyPr wrap="square" rtlCol="0">
            <a:spAutoFit/>
          </a:bodyPr>
          <a:lstStyle/>
          <a:p>
            <a:r>
              <a:rPr lang="en-US" dirty="0"/>
              <a:t>Ref.  Ch # 4 - Computer Organization Design by Patterson and Hennessey</a:t>
            </a:r>
          </a:p>
        </p:txBody>
      </p:sp>
      <p:grpSp>
        <p:nvGrpSpPr>
          <p:cNvPr id="3" name="Group 2">
            <a:extLst>
              <a:ext uri="{FF2B5EF4-FFF2-40B4-BE49-F238E27FC236}">
                <a16:creationId xmlns="" xmlns:a16="http://schemas.microsoft.com/office/drawing/2014/main" id="{6C918A2F-0146-47A0-A664-7DB1DA614F58}"/>
              </a:ext>
            </a:extLst>
          </p:cNvPr>
          <p:cNvGrpSpPr/>
          <p:nvPr/>
        </p:nvGrpSpPr>
        <p:grpSpPr>
          <a:xfrm>
            <a:off x="2144826" y="1558603"/>
            <a:ext cx="7902348" cy="1633240"/>
            <a:chOff x="2133600" y="2971801"/>
            <a:chExt cx="7902348" cy="1633240"/>
          </a:xfrm>
        </p:grpSpPr>
        <p:pic>
          <p:nvPicPr>
            <p:cNvPr id="6147" name="Picture 3"/>
            <p:cNvPicPr>
              <a:picLocks noChangeAspect="1" noChangeArrowheads="1"/>
            </p:cNvPicPr>
            <p:nvPr/>
          </p:nvPicPr>
          <p:blipFill>
            <a:blip r:embed="rId2" cstate="print"/>
            <a:srcRect/>
            <a:stretch>
              <a:fillRect/>
            </a:stretch>
          </p:blipFill>
          <p:spPr bwMode="auto">
            <a:xfrm>
              <a:off x="2133600" y="2995315"/>
              <a:ext cx="7902348" cy="438150"/>
            </a:xfrm>
            <a:prstGeom prst="rect">
              <a:avLst/>
            </a:prstGeom>
            <a:noFill/>
            <a:ln w="9525">
              <a:noFill/>
              <a:miter lim="800000"/>
              <a:headEnd/>
              <a:tailEnd/>
            </a:ln>
          </p:spPr>
        </p:pic>
        <p:sp>
          <p:nvSpPr>
            <p:cNvPr id="10" name="TextBox 9"/>
            <p:cNvSpPr txBox="1"/>
            <p:nvPr/>
          </p:nvSpPr>
          <p:spPr>
            <a:xfrm>
              <a:off x="6477000" y="2971801"/>
              <a:ext cx="3048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X</a:t>
              </a:r>
            </a:p>
          </p:txBody>
        </p:sp>
        <p:sp>
          <p:nvSpPr>
            <p:cNvPr id="14" name="TextBox 13"/>
            <p:cNvSpPr txBox="1"/>
            <p:nvPr/>
          </p:nvSpPr>
          <p:spPr>
            <a:xfrm>
              <a:off x="7391400" y="2971801"/>
              <a:ext cx="3048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X</a:t>
              </a:r>
            </a:p>
          </p:txBody>
        </p:sp>
        <p:pic>
          <p:nvPicPr>
            <p:cNvPr id="6148" name="Picture 4"/>
            <p:cNvPicPr>
              <a:picLocks noChangeAspect="1" noChangeArrowheads="1"/>
            </p:cNvPicPr>
            <p:nvPr/>
          </p:nvPicPr>
          <p:blipFill>
            <a:blip r:embed="rId3" cstate="print"/>
            <a:srcRect/>
            <a:stretch>
              <a:fillRect/>
            </a:stretch>
          </p:blipFill>
          <p:spPr bwMode="auto">
            <a:xfrm>
              <a:off x="3505200" y="3814466"/>
              <a:ext cx="4977694" cy="790575"/>
            </a:xfrm>
            <a:prstGeom prst="rect">
              <a:avLst/>
            </a:prstGeom>
            <a:noFill/>
            <a:ln w="9525">
              <a:noFill/>
              <a:miter lim="800000"/>
              <a:headEnd/>
              <a:tailEnd/>
            </a:ln>
          </p:spPr>
        </p:pic>
        <p:sp>
          <p:nvSpPr>
            <p:cNvPr id="17" name="TextBox 16"/>
            <p:cNvSpPr txBox="1"/>
            <p:nvPr/>
          </p:nvSpPr>
          <p:spPr>
            <a:xfrm>
              <a:off x="7620000" y="3814465"/>
              <a:ext cx="3048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X</a:t>
              </a:r>
            </a:p>
          </p:txBody>
        </p:sp>
      </p:grpSp>
      <p:sp>
        <p:nvSpPr>
          <p:cNvPr id="11" name="Slide Number Placeholder 10"/>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a:extLst>
              <a:ext uri="{FF2B5EF4-FFF2-40B4-BE49-F238E27FC236}">
                <a16:creationId xmlns="" xmlns:a16="http://schemas.microsoft.com/office/drawing/2014/main" id="{4E889C74-AD1D-4CDA-A85F-F6059833F55D}"/>
              </a:ext>
            </a:extLst>
          </p:cNvPr>
          <p:cNvSpPr txBox="1"/>
          <p:nvPr/>
        </p:nvSpPr>
        <p:spPr>
          <a:xfrm>
            <a:off x="899873" y="3482876"/>
            <a:ext cx="10210800" cy="2308324"/>
          </a:xfrm>
          <a:prstGeom prst="rect">
            <a:avLst/>
          </a:prstGeom>
          <a:noFill/>
        </p:spPr>
        <p:txBody>
          <a:bodyPr wrap="square" rtlCol="0">
            <a:spAutoFit/>
          </a:bodyPr>
          <a:lstStyle/>
          <a:p>
            <a:r>
              <a:rPr lang="en-US" sz="3200" dirty="0"/>
              <a:t>Therefore </a:t>
            </a:r>
            <a:r>
              <a:rPr lang="en-US" sz="3200" b="1" dirty="0">
                <a:solidFill>
                  <a:srgbClr val="FF0000"/>
                </a:solidFill>
              </a:rPr>
              <a:t>three factors</a:t>
            </a:r>
            <a:r>
              <a:rPr lang="en-US" sz="3200" dirty="0"/>
              <a:t> effect CPU time:  </a:t>
            </a:r>
          </a:p>
          <a:p>
            <a:endParaRPr lang="en-US" sz="2800" dirty="0"/>
          </a:p>
          <a:p>
            <a:pPr marL="514350" indent="-514350">
              <a:buFont typeface="+mj-lt"/>
              <a:buAutoNum type="arabicParenR"/>
            </a:pPr>
            <a:r>
              <a:rPr lang="en-US" sz="2800" dirty="0"/>
              <a:t>Instruction count of the executing program </a:t>
            </a:r>
          </a:p>
          <a:p>
            <a:pPr marL="514350" indent="-514350">
              <a:buFont typeface="+mj-lt"/>
              <a:buAutoNum type="arabicParenR"/>
            </a:pPr>
            <a:r>
              <a:rPr lang="en-US" sz="2800" dirty="0"/>
              <a:t>CPI (Average Clock cycles Per Instruction. e.g. ADD, MOV, MUL)</a:t>
            </a:r>
          </a:p>
          <a:p>
            <a:pPr marL="514350" indent="-514350">
              <a:buFont typeface="+mj-lt"/>
              <a:buAutoNum type="arabicParenR"/>
            </a:pPr>
            <a:r>
              <a:rPr lang="en-US" sz="2800" dirty="0"/>
              <a:t>Clock cycle time (Clock rate = 1 / Clock cycle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3D1D364-F4C3-463F-85DD-764FEA475EF1}"/>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a:extLst>
              <a:ext uri="{FF2B5EF4-FFF2-40B4-BE49-F238E27FC236}">
                <a16:creationId xmlns="" xmlns:a16="http://schemas.microsoft.com/office/drawing/2014/main" id="{A1BFB61C-5679-4753-B09C-AB337A1D4692}"/>
              </a:ext>
            </a:extLst>
          </p:cNvPr>
          <p:cNvPicPr>
            <a:picLocks noChangeAspect="1"/>
          </p:cNvPicPr>
          <p:nvPr/>
        </p:nvPicPr>
        <p:blipFill>
          <a:blip r:embed="rId2"/>
          <a:stretch>
            <a:fillRect/>
          </a:stretch>
        </p:blipFill>
        <p:spPr>
          <a:xfrm>
            <a:off x="938336" y="228600"/>
            <a:ext cx="10315327" cy="6244883"/>
          </a:xfrm>
          <a:prstGeom prst="rect">
            <a:avLst/>
          </a:prstGeom>
        </p:spPr>
      </p:pic>
    </p:spTree>
    <p:extLst>
      <p:ext uri="{BB962C8B-B14F-4D97-AF65-F5344CB8AC3E}">
        <p14:creationId xmlns:p14="http://schemas.microsoft.com/office/powerpoint/2010/main" val="227359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896600" cy="8683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Calculating Instruction Count</a:t>
            </a:r>
          </a:p>
        </p:txBody>
      </p:sp>
      <p:sp>
        <p:nvSpPr>
          <p:cNvPr id="8" name="Content Placeholder 7"/>
          <p:cNvSpPr>
            <a:spLocks noGrp="1"/>
          </p:cNvSpPr>
          <p:nvPr>
            <p:ph idx="1"/>
          </p:nvPr>
        </p:nvSpPr>
        <p:spPr>
          <a:xfrm>
            <a:off x="609600" y="1371600"/>
            <a:ext cx="10896600" cy="4571999"/>
          </a:xfrm>
        </p:spPr>
        <p:txBody>
          <a:bodyPr>
            <a:normAutofit fontScale="77500" lnSpcReduction="20000"/>
          </a:bodyPr>
          <a:lstStyle/>
          <a:p>
            <a:pPr>
              <a:buFont typeface="Wingdings" panose="05000000000000000000" pitchFamily="2" charset="2"/>
              <a:buChar char="Ø"/>
            </a:pPr>
            <a:r>
              <a:rPr lang="en-US" sz="4000" dirty="0"/>
              <a:t>Use of software tools to profile the execution on actual processor.</a:t>
            </a:r>
          </a:p>
          <a:p>
            <a:pPr marL="0" indent="0">
              <a:buNone/>
            </a:pPr>
            <a:endParaRPr lang="en-US" sz="4000" dirty="0"/>
          </a:p>
          <a:p>
            <a:pPr>
              <a:buFont typeface="Wingdings" panose="05000000000000000000" pitchFamily="2" charset="2"/>
              <a:buChar char="Ø"/>
            </a:pPr>
            <a:r>
              <a:rPr lang="en-US" sz="4000" dirty="0"/>
              <a:t>Different simulation techniques and queuing theory could be used to obtain values for components of the execution (CPU) time. </a:t>
            </a:r>
            <a:br>
              <a:rPr lang="en-US" sz="4000" dirty="0"/>
            </a:br>
            <a:endParaRPr lang="en-US" sz="4000" dirty="0"/>
          </a:p>
          <a:p>
            <a:pPr>
              <a:buFont typeface="Wingdings" panose="05000000000000000000" pitchFamily="2" charset="2"/>
              <a:buChar char="Ø"/>
            </a:pPr>
            <a:r>
              <a:rPr lang="en-US" sz="4000" b="1" dirty="0">
                <a:solidFill>
                  <a:srgbClr val="FF0000"/>
                </a:solidFill>
              </a:rPr>
              <a:t>Modern processors have on-chip hardware counters</a:t>
            </a:r>
            <a:r>
              <a:rPr lang="en-US" sz="4000" dirty="0"/>
              <a:t> to record a variety of measurements, including the number of instructions executed, CPI, and often, the sources of performance loss.</a:t>
            </a:r>
          </a:p>
        </p:txBody>
      </p:sp>
      <p:sp>
        <p:nvSpPr>
          <p:cNvPr id="4" name="TextBox 3"/>
          <p:cNvSpPr txBox="1"/>
          <p:nvPr/>
        </p:nvSpPr>
        <p:spPr>
          <a:xfrm>
            <a:off x="2438400" y="6248400"/>
            <a:ext cx="7391400" cy="381000"/>
          </a:xfrm>
          <a:prstGeom prst="rect">
            <a:avLst/>
          </a:prstGeom>
          <a:noFill/>
        </p:spPr>
        <p:txBody>
          <a:bodyPr wrap="square" rtlCol="0">
            <a:spAutoFit/>
          </a:bodyPr>
          <a:lstStyle/>
          <a:p>
            <a:r>
              <a:rPr lang="en-US" dirty="0"/>
              <a:t>Ref.  Ch # 4 - Computer Organization Design by Patterson and Hennessey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7121FF5-C34A-4EAA-B90E-5F715ED24CBD}"/>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a:extLst>
              <a:ext uri="{FF2B5EF4-FFF2-40B4-BE49-F238E27FC236}">
                <a16:creationId xmlns="" xmlns:a16="http://schemas.microsoft.com/office/drawing/2014/main" id="{28B96FD6-2C53-448E-9D68-92026931A325}"/>
              </a:ext>
            </a:extLst>
          </p:cNvPr>
          <p:cNvPicPr>
            <a:picLocks noChangeAspect="1"/>
          </p:cNvPicPr>
          <p:nvPr/>
        </p:nvPicPr>
        <p:blipFill>
          <a:blip r:embed="rId2"/>
          <a:stretch>
            <a:fillRect/>
          </a:stretch>
        </p:blipFill>
        <p:spPr>
          <a:xfrm>
            <a:off x="609600" y="136739"/>
            <a:ext cx="11280113" cy="6219611"/>
          </a:xfrm>
          <a:prstGeom prst="rect">
            <a:avLst/>
          </a:prstGeom>
        </p:spPr>
      </p:pic>
    </p:spTree>
    <p:extLst>
      <p:ext uri="{BB962C8B-B14F-4D97-AF65-F5344CB8AC3E}">
        <p14:creationId xmlns:p14="http://schemas.microsoft.com/office/powerpoint/2010/main" val="213562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BE152BB-3157-4042-A444-95E32451FF2B}"/>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a:extLst>
              <a:ext uri="{FF2B5EF4-FFF2-40B4-BE49-F238E27FC236}">
                <a16:creationId xmlns="" xmlns:a16="http://schemas.microsoft.com/office/drawing/2014/main" id="{B0A09992-E3D5-4EEC-B1C2-5A70C0B530F7}"/>
              </a:ext>
            </a:extLst>
          </p:cNvPr>
          <p:cNvPicPr>
            <a:picLocks noChangeAspect="1"/>
          </p:cNvPicPr>
          <p:nvPr/>
        </p:nvPicPr>
        <p:blipFill>
          <a:blip r:embed="rId2"/>
          <a:stretch>
            <a:fillRect/>
          </a:stretch>
        </p:blipFill>
        <p:spPr>
          <a:xfrm>
            <a:off x="1176682" y="136524"/>
            <a:ext cx="9838636" cy="6150695"/>
          </a:xfrm>
          <a:prstGeom prst="rect">
            <a:avLst/>
          </a:prstGeom>
        </p:spPr>
      </p:pic>
    </p:spTree>
    <p:extLst>
      <p:ext uri="{BB962C8B-B14F-4D97-AF65-F5344CB8AC3E}">
        <p14:creationId xmlns:p14="http://schemas.microsoft.com/office/powerpoint/2010/main" val="244721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5265</TotalTime>
  <Words>434</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Wingdings</vt:lpstr>
      <vt:lpstr>Office Theme</vt:lpstr>
      <vt:lpstr>EE 204 – Computer Architecture</vt:lpstr>
      <vt:lpstr>Today’s Topic</vt:lpstr>
      <vt:lpstr>PowerPoint Presentation</vt:lpstr>
      <vt:lpstr>CPU (Execution) Time and its Factors</vt:lpstr>
      <vt:lpstr>Basic Performance Equation</vt:lpstr>
      <vt:lpstr>PowerPoint Presentation</vt:lpstr>
      <vt:lpstr>Calculating Instruction Count</vt:lpstr>
      <vt:lpstr>PowerPoint Presentation</vt:lpstr>
      <vt:lpstr>PowerPoint Presentation</vt:lpstr>
      <vt:lpstr>PowerPoint Presentation</vt:lpstr>
      <vt:lpstr>PowerPoint Presentation</vt:lpstr>
      <vt:lpstr>Processor Performance Equation– The BIG Picture</vt:lpstr>
      <vt:lpstr>PowerPoint Presentation</vt:lpstr>
      <vt:lpstr>Principle of Locality</vt:lpstr>
      <vt:lpstr>Types of Locality</vt:lpstr>
      <vt:lpstr>Dependability</vt:lpstr>
      <vt:lpstr>Mean Time to Failure (MTTF)</vt:lpstr>
      <vt:lpstr>Availiability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Abbas Shahid</cp:lastModifiedBy>
  <cp:revision>172</cp:revision>
  <dcterms:created xsi:type="dcterms:W3CDTF">2006-08-16T00:00:00Z</dcterms:created>
  <dcterms:modified xsi:type="dcterms:W3CDTF">2018-09-13T06:52:22Z</dcterms:modified>
</cp:coreProperties>
</file>