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  <p:sldMasterId id="2147483690" r:id="rId2"/>
    <p:sldMasterId id="2147483804" r:id="rId3"/>
    <p:sldMasterId id="2147483920" r:id="rId4"/>
    <p:sldMasterId id="2147486622" r:id="rId5"/>
  </p:sldMasterIdLst>
  <p:notesMasterIdLst>
    <p:notesMasterId r:id="rId19"/>
  </p:notesMasterIdLst>
  <p:sldIdLst>
    <p:sldId id="395" r:id="rId6"/>
    <p:sldId id="438" r:id="rId7"/>
    <p:sldId id="439" r:id="rId8"/>
    <p:sldId id="440" r:id="rId9"/>
    <p:sldId id="441" r:id="rId10"/>
    <p:sldId id="452" r:id="rId11"/>
    <p:sldId id="442" r:id="rId12"/>
    <p:sldId id="443" r:id="rId13"/>
    <p:sldId id="444" r:id="rId14"/>
    <p:sldId id="451" r:id="rId15"/>
    <p:sldId id="445" r:id="rId16"/>
    <p:sldId id="449" r:id="rId17"/>
    <p:sldId id="450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021"/>
    <a:srgbClr val="CC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129" autoAdjust="0"/>
  </p:normalViewPr>
  <p:slideViewPr>
    <p:cSldViewPr>
      <p:cViewPr varScale="1">
        <p:scale>
          <a:sx n="66" d="100"/>
          <a:sy n="66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FAC8EFB-244E-4BAF-AC67-01349A30AA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656533-C8AE-437F-BEEE-DA032EA082E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1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AC8EFB-244E-4BAF-AC67-01349A30AAF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15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1163E8-C04A-4733-8DE8-46C2080E9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39F11-F883-461A-B6CC-F90ED786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792F8-0D74-4E94-A778-C9D48478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69663-AC2C-470A-AD4B-A5474993E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68021-03C3-4202-B6CD-F857FC9A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5D7F4-E6E4-413C-A1D4-DA960CA52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F5827-BCF1-4D49-BA86-C0219AF32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33FD4-8DCB-412E-A8D1-B4F6708DF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8D348-6C27-435B-BD83-72DDB32BF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F92CB-E261-410A-9D3B-B4B7CA7BD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4E312-CF26-4B03-838B-E34E16834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F3FE1-A0A7-41FB-B825-5A22809042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28B24F-5E3C-4016-991D-A8F0B539B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9FCAB-181C-4F81-8BC6-9A930095D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E7FC1-5326-494C-BA38-49AAFF8401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80D80-8628-4FAA-85D1-F2079FA55B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A916F-3A99-4FD0-99CA-A3888868B1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D41D9-E835-40AE-9155-5D61156801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4AA73-CA2E-43EE-B9CF-527D240BE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7CDA0-9291-4863-AE18-66BDAE658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33E0A-EBAE-4931-B14B-A7BBAE455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2C279-09F8-40D0-95FB-FADF46DB78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5C8F-5CA0-4710-B34B-5E46792628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20B6D-3429-4825-B890-EA5EF9FA46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6D2BC2-E197-4EA3-B59F-913664D59E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A071-07AF-4E4C-AE4C-C64744091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10E6C-24CC-4030-8E31-BDB56D6ACA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469304-400A-4F60-8005-9FB4A9B49E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D4727-49B3-4016-A882-713A69318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74494-F337-4AEE-9894-B2BE36D68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E03F0-0C87-4E76-9E19-50C14FBF4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2996-E956-4BCC-B8F6-29091D2E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67A4E-EE79-4870-A218-915487BF4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9945B5-3E33-4C5D-96D0-B837EB7F3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7059A-CED2-42DD-9496-9E26637E3F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78422-F38C-4841-9978-D8F1A9EF5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D909E-B3CD-4597-95CB-24324353C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D1F99-15E0-4BE6-9B89-109EA17845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C3325-4211-4FE3-9A52-DBE248AD0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6CC6C30-35D9-4CF2-A5BA-156B13281A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40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075B8-9EB8-4E18-9DFB-2794268123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6872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FE6F-441B-4E1A-B5CD-EDC95B0EEF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747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6D412-B406-4F8F-824D-151A28A5092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37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1EB325-DA9A-493F-9537-24AFA5709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9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E5C7A-DCC0-49D0-A16F-CD36D559F4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6DF48-C248-456A-9EB1-D93D1771E09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310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2D1990-AAF3-4E1C-B7C0-D246B776A2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737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5EB36-FEC9-498C-A7C6-A16AA27C27B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65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1A6D46A-B594-4654-B8B9-C4F2F8128C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318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B8934-4162-44BE-B510-B9D948C7FD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929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D1A2E-386F-4465-A8D9-728ABD5094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1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F818B-2741-4E15-ABE8-98EBC1BE3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ED2A-88D9-4FA2-A879-261099ECA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E6FFB-7BCF-43EA-9AFA-5559F7B38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15B53-B28C-44AB-8700-0FE4B9D3E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35E8B153-54A5-4036-933D-DFA94EA83A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7" r:id="rId1"/>
    <p:sldLayoutId id="2147486567" r:id="rId2"/>
    <p:sldLayoutId id="2147486568" r:id="rId3"/>
    <p:sldLayoutId id="2147486569" r:id="rId4"/>
    <p:sldLayoutId id="2147486570" r:id="rId5"/>
    <p:sldLayoutId id="2147486571" r:id="rId6"/>
    <p:sldLayoutId id="2147486572" r:id="rId7"/>
    <p:sldLayoutId id="2147486573" r:id="rId8"/>
    <p:sldLayoutId id="2147486574" r:id="rId9"/>
    <p:sldLayoutId id="2147486575" r:id="rId10"/>
    <p:sldLayoutId id="214748657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4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14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0A0B0E8A-7DAA-4913-80C0-319BB73445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8" r:id="rId1"/>
    <p:sldLayoutId id="2147486577" r:id="rId2"/>
    <p:sldLayoutId id="2147486578" r:id="rId3"/>
    <p:sldLayoutId id="2147486579" r:id="rId4"/>
    <p:sldLayoutId id="2147486580" r:id="rId5"/>
    <p:sldLayoutId id="2147486581" r:id="rId6"/>
    <p:sldLayoutId id="2147486582" r:id="rId7"/>
    <p:sldLayoutId id="2147486583" r:id="rId8"/>
    <p:sldLayoutId id="2147486584" r:id="rId9"/>
    <p:sldLayoutId id="2147486585" r:id="rId10"/>
    <p:sldLayoutId id="214748658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/>
      <p:bldP spid="63491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4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6349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94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2072B9DB-FF97-40E1-89C0-E1838B1F52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19" r:id="rId1"/>
    <p:sldLayoutId id="2147486587" r:id="rId2"/>
    <p:sldLayoutId id="2147486588" r:id="rId3"/>
    <p:sldLayoutId id="2147486589" r:id="rId4"/>
    <p:sldLayoutId id="2147486590" r:id="rId5"/>
    <p:sldLayoutId id="2147486591" r:id="rId6"/>
    <p:sldLayoutId id="2147486592" r:id="rId7"/>
    <p:sldLayoutId id="2147486593" r:id="rId8"/>
    <p:sldLayoutId id="2147486594" r:id="rId9"/>
    <p:sldLayoutId id="2147486595" r:id="rId10"/>
    <p:sldLayoutId id="214748659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/>
      <p:bldP spid="194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94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25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3225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3225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95E517F5-A35B-4DDB-A5DC-BCF56258E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620" r:id="rId1"/>
    <p:sldLayoutId id="2147486597" r:id="rId2"/>
    <p:sldLayoutId id="2147486598" r:id="rId3"/>
    <p:sldLayoutId id="2147486599" r:id="rId4"/>
    <p:sldLayoutId id="2147486600" r:id="rId5"/>
    <p:sldLayoutId id="2147486601" r:id="rId6"/>
    <p:sldLayoutId id="2147486602" r:id="rId7"/>
    <p:sldLayoutId id="2147486603" r:id="rId8"/>
    <p:sldLayoutId id="2147486604" r:id="rId9"/>
    <p:sldLayoutId id="2147486605" r:id="rId10"/>
    <p:sldLayoutId id="2147486606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/>
      <p:bldP spid="32256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25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2256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35E8B153-54A5-4036-933D-DFA94EA83A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7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23" r:id="rId1"/>
    <p:sldLayoutId id="2147486624" r:id="rId2"/>
    <p:sldLayoutId id="2147486625" r:id="rId3"/>
    <p:sldLayoutId id="2147486626" r:id="rId4"/>
    <p:sldLayoutId id="2147486627" r:id="rId5"/>
    <p:sldLayoutId id="2147486628" r:id="rId6"/>
    <p:sldLayoutId id="2147486629" r:id="rId7"/>
    <p:sldLayoutId id="2147486630" r:id="rId8"/>
    <p:sldLayoutId id="2147486631" r:id="rId9"/>
    <p:sldLayoutId id="2147486632" r:id="rId10"/>
    <p:sldLayoutId id="21474866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066800"/>
            <a:ext cx="6553200" cy="128905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/>
              <a:t>Instruction Set Principles </a:t>
            </a:r>
            <a:br>
              <a:rPr lang="en-US" sz="4000" b="1" dirty="0"/>
            </a:br>
            <a:r>
              <a:rPr lang="en-US" sz="4000" b="1" dirty="0"/>
              <a:t>			</a:t>
            </a:r>
            <a:r>
              <a:rPr lang="en-US" sz="3600" b="1" dirty="0"/>
              <a:t>Appendix A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3810000"/>
            <a:ext cx="6400800" cy="2133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/>
              <a:t>  </a:t>
            </a:r>
            <a:r>
              <a:rPr lang="en-US" sz="2400" b="1" dirty="0"/>
              <a:t>Classifying 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 Design alternatives available to the                        	instruction set architect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Role of Compiler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  The </a:t>
            </a:r>
            <a:r>
              <a:rPr lang="en-US" sz="2400" b="1" dirty="0" smtClean="0"/>
              <a:t>RISC-V </a:t>
            </a:r>
            <a:r>
              <a:rPr lang="en-US" sz="2400" b="1" dirty="0"/>
              <a:t>ISA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endParaRPr lang="en-US" sz="2800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CA Fall </a:t>
            </a:r>
            <a:r>
              <a:rPr lang="en-US" b="1" dirty="0" smtClean="0">
                <a:solidFill>
                  <a:schemeClr val="tx1"/>
                </a:solidFill>
              </a:rPr>
              <a:t>2018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</a:rPr>
              <a:t>FAST-NU Karachi Campus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FCAD7-3D61-4BA1-A17B-C6FC029DA00B}" type="slidenum">
              <a:rPr lang="en-US" b="1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E101F-5B29-489C-81A7-19FB0EE0AD1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7013" cy="77628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RISC-V </a:t>
            </a:r>
            <a:r>
              <a:rPr lang="en-US" sz="3200" b="1" dirty="0"/>
              <a:t>Control Flow Instructions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C5142C3-C7AE-47DE-85AB-A07EB794D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9" y="2362200"/>
            <a:ext cx="8966736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6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581400" y="6381750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4008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E57FE-A7D7-41B3-841B-0AC57FD81E9F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RISC-V </a:t>
            </a:r>
            <a:r>
              <a:rPr lang="en-US" sz="3200" b="1" dirty="0"/>
              <a:t>ALU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0" y="1600200"/>
            <a:ext cx="8806855" cy="374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1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6DC3-765F-4872-BEF8-F6A98B3E279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Fallacies and Pitfalls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36662"/>
            <a:ext cx="8080375" cy="531653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#1: </a:t>
            </a:r>
            <a:r>
              <a:rPr lang="en-US" sz="2400" b="1" i="1" dirty="0"/>
              <a:t>There is such a thing as a typical program</a:t>
            </a:r>
            <a:r>
              <a:rPr lang="en-US" sz="2400" b="1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Comic Sans MS" pitchFamily="66" charset="0"/>
              </a:rPr>
              <a:t>Programs vary widely in how they use an instructio</a:t>
            </a:r>
            <a:r>
              <a:rPr lang="en-US" sz="2200" b="1" dirty="0">
                <a:latin typeface="Comic Sans MS" pitchFamily="66" charset="0"/>
              </a:rPr>
              <a:t>n </a:t>
            </a:r>
            <a:r>
              <a:rPr lang="en-US" sz="2400" b="1" dirty="0">
                <a:latin typeface="Comic Sans MS" pitchFamily="66" charset="0"/>
              </a:rPr>
              <a:t>set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#2: </a:t>
            </a:r>
            <a:r>
              <a:rPr lang="en-US" sz="2400" b="1" i="1" dirty="0"/>
              <a:t>An architecture with flaws cannot be successful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80x86 is a typical counter-example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Fallacy #3: </a:t>
            </a:r>
            <a:r>
              <a:rPr lang="en-US" sz="2400" b="1" i="1" dirty="0"/>
              <a:t>You can design a flawless architecture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All architecture involve trade-offs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Pitfall #1: </a:t>
            </a:r>
            <a:r>
              <a:rPr lang="en-US" sz="2400" b="1" i="1" dirty="0"/>
              <a:t>Designing a “high-level” instruction set feature 	     specifically oriented to support a high-level 	  	     language structure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/>
              <a:t>		Most often the instructions are overkill</a:t>
            </a:r>
          </a:p>
        </p:txBody>
      </p:sp>
    </p:spTree>
    <p:extLst>
      <p:ext uri="{BB962C8B-B14F-4D97-AF65-F5344CB8AC3E}">
        <p14:creationId xmlns:p14="http://schemas.microsoft.com/office/powerpoint/2010/main" val="37779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58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 Fall </a:t>
            </a:r>
            <a:r>
              <a:rPr lang="en-US" smtClean="0"/>
              <a:t>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F3284E-241F-4589-9E72-14D1F56E4E18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Fallacies and Pitfalls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8156575" cy="4738687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Pitfall #2: </a:t>
            </a:r>
            <a:r>
              <a:rPr lang="en-US" sz="2400" b="1" i="1" dirty="0"/>
              <a:t>Innovating at the instruction set architecture to 	     reduce code size without accounting for the 	   	     compiler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Compilers may not follow the designer’s strategy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q"/>
            </a:pPr>
            <a:r>
              <a:rPr lang="en-US" sz="2400" b="1" dirty="0"/>
              <a:t>Concluding Remarks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ISA changes in 90s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Address size doubles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Optimization of conditional branches via conditional execution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Optimization of cache performance via prefetch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Support for multimedia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Faster floating-point operations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867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2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FCEA38-2980-4E37-87EC-607F89BEE38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24765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/>
              <a:t>Instruction Set Principles and Examples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524000"/>
            <a:ext cx="7772400" cy="4570413"/>
          </a:xfrm>
          <a:noFill/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400" b="1" dirty="0"/>
              <a:t>Putting It All Together: RISC-V</a:t>
            </a:r>
            <a:r>
              <a:rPr lang="en-US" sz="2400" b="1" dirty="0" smtClean="0"/>
              <a:t> </a:t>
            </a:r>
            <a:r>
              <a:rPr lang="en-US" sz="2400" b="1" dirty="0"/>
              <a:t>Architecture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/>
              <a:t>Recommendations of all the previous subsections are </a:t>
            </a:r>
            <a:r>
              <a:rPr lang="en-US" sz="2400" b="1" dirty="0" smtClean="0"/>
              <a:t>considered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dirty="0" smtClean="0"/>
              <a:t>RISC-V can have both 32 and 64 bits instruction set.</a:t>
            </a:r>
            <a:endParaRPr lang="en-US" sz="2400" b="1" dirty="0"/>
          </a:p>
          <a:p>
            <a:pPr eaLnBrk="1" hangingPunct="1">
              <a:buFontTx/>
              <a:buNone/>
            </a:pPr>
            <a:r>
              <a:rPr lang="en-US" sz="2400" b="1" i="1" dirty="0"/>
              <a:t>	   	64-bit GPR machine with Load/Store architecture</a:t>
            </a:r>
            <a:endParaRPr lang="en-US" sz="2400" b="1" dirty="0"/>
          </a:p>
          <a:p>
            <a:pPr eaLnBrk="1" hangingPunct="1">
              <a:buFont typeface="Wingdings" pitchFamily="2" charset="2"/>
              <a:buChar char="Ø"/>
            </a:pPr>
            <a:r>
              <a:rPr lang="en-US" sz="2400" b="1" dirty="0" smtClean="0"/>
              <a:t>RISCV </a:t>
            </a:r>
            <a:r>
              <a:rPr lang="en-US" sz="2400" b="1" dirty="0"/>
              <a:t>emphasizes the basic principles of RISC architecture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		</a:t>
            </a:r>
            <a:r>
              <a:rPr lang="en-US" sz="2400" b="1" dirty="0">
                <a:latin typeface="Comic Sans MS" pitchFamily="66" charset="0"/>
              </a:rPr>
              <a:t>A simple load/store instruction set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Design for pipelining efficiency</a:t>
            </a:r>
          </a:p>
          <a:p>
            <a:pPr eaLnBrk="1" hangingPunct="1"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Efficiency as a compiler target</a:t>
            </a:r>
          </a:p>
          <a:p>
            <a:pPr eaLnBrk="1" hangingPunct="1"/>
            <a:r>
              <a:rPr lang="en-US" sz="2400" b="1" dirty="0"/>
              <a:t>Easy to understand architecture </a:t>
            </a:r>
          </a:p>
          <a:p>
            <a:pPr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717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l="-125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B173A-44CC-4ADF-A8E1-CB1FD992220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The </a:t>
            </a:r>
            <a:r>
              <a:rPr lang="en-US" sz="2800" b="1" dirty="0" smtClean="0"/>
              <a:t>RISC-V </a:t>
            </a:r>
            <a:r>
              <a:rPr lang="en-US" sz="2800" b="1" dirty="0"/>
              <a:t>Architecture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776" y="914400"/>
            <a:ext cx="8077200" cy="53340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Registers for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Thirty two 64-bit Registers – </a:t>
            </a:r>
            <a:r>
              <a:rPr lang="en-US" sz="2400" b="1" i="1" dirty="0"/>
              <a:t>integer registers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 R0, R1, …, R31       Content of R0 = 0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>
                <a:latin typeface="Comic Sans MS" pitchFamily="66" charset="0"/>
              </a:rPr>
              <a:t>Thirty two Floating-Point Registers: F0, F1, .., F31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Can be used both as single precision and double precision registers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Special registers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     	Can transfer to and from the general purpose    	registers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9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Data Types for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8, 16, 32 and 64-bit integers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32 and 64-bit IEEE Floating-Point format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All operands for ALU operations have 64-bit operands</a:t>
            </a:r>
          </a:p>
        </p:txBody>
      </p:sp>
    </p:spTree>
    <p:extLst>
      <p:ext uri="{BB962C8B-B14F-4D97-AF65-F5344CB8AC3E}">
        <p14:creationId xmlns:p14="http://schemas.microsoft.com/office/powerpoint/2010/main" val="419426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3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FCA789-CCE1-499E-A908-7AEAF271038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The </a:t>
            </a:r>
            <a:r>
              <a:rPr lang="en-US" sz="2800" b="1" dirty="0" smtClean="0"/>
              <a:t>RISC-V </a:t>
            </a:r>
            <a:r>
              <a:rPr lang="en-US" sz="2800" b="1" dirty="0"/>
              <a:t>Architecture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90600"/>
            <a:ext cx="8226425" cy="5314950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latin typeface="Comic Sans MS" pitchFamily="66" charset="0"/>
              </a:rPr>
              <a:t>Any other size operands are either sign or zero-extend</a:t>
            </a:r>
            <a:r>
              <a:rPr lang="en-US" sz="2400" b="1" dirty="0"/>
              <a:t>ed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10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Addressing Modes for </a:t>
            </a:r>
            <a:r>
              <a:rPr lang="en-US" sz="2400" b="1" dirty="0" smtClean="0"/>
              <a:t>RISC-V </a:t>
            </a:r>
            <a:r>
              <a:rPr lang="en-US" sz="2400" b="1" dirty="0"/>
              <a:t>Data Transfers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Immediate and displacement modes with </a:t>
            </a:r>
            <a:r>
              <a:rPr lang="en-US" sz="2400" b="1" dirty="0" smtClean="0"/>
              <a:t>12-bit </a:t>
            </a:r>
            <a:r>
              <a:rPr lang="en-US" sz="2400" b="1" dirty="0"/>
              <a:t>fields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Register Indirect mode </a:t>
            </a:r>
            <a:r>
              <a:rPr lang="en-US" sz="2400" b="1" dirty="0" smtClean="0">
                <a:latin typeface="Comic Sans MS" pitchFamily="66" charset="0"/>
              </a:rPr>
              <a:t>addressing </a:t>
            </a:r>
            <a:r>
              <a:rPr lang="en-US" sz="2400" b="1" dirty="0">
                <a:latin typeface="Comic Sans MS" pitchFamily="66" charset="0"/>
              </a:rPr>
              <a:t>can be obtained by </a:t>
            </a:r>
            <a:r>
              <a:rPr lang="en-US" sz="2400" b="1" dirty="0" smtClean="0">
                <a:latin typeface="Comic Sans MS" pitchFamily="66" charset="0"/>
              </a:rPr>
              <a:t>placing zero at 12 bits displacement field. 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Byte addressable memory with 64-bit address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i="1" dirty="0"/>
              <a:t>		A mode bit allows the software to select Little or Big 	Endian Mode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All memory accesses </a:t>
            </a:r>
            <a:r>
              <a:rPr lang="en-US" sz="2400" b="1" dirty="0" smtClean="0"/>
              <a:t>need not to </a:t>
            </a:r>
            <a:r>
              <a:rPr lang="en-US" sz="2400" b="1" dirty="0"/>
              <a:t>be aligned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Instruction Format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900" b="1" dirty="0"/>
              <a:t>	</a:t>
            </a:r>
            <a:r>
              <a:rPr lang="en-US" sz="2400" b="1" dirty="0"/>
              <a:t>All instructions are 32 bit fixed length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/>
              <a:t>		   </a:t>
            </a:r>
            <a:r>
              <a:rPr lang="en-US" sz="2400" b="1" dirty="0">
                <a:latin typeface="Comic Sans MS" pitchFamily="66" charset="0"/>
              </a:rPr>
              <a:t>Primary op-code is </a:t>
            </a:r>
            <a:r>
              <a:rPr lang="en-US" sz="2400" b="1" dirty="0" smtClean="0">
                <a:latin typeface="Comic Sans MS" pitchFamily="66" charset="0"/>
              </a:rPr>
              <a:t>7-bits</a:t>
            </a:r>
            <a:endParaRPr lang="en-US" sz="24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>
                <a:latin typeface="Comic Sans MS" pitchFamily="66" charset="0"/>
              </a:rPr>
              <a:t>		  Addressing mode is encoded in the op-code</a:t>
            </a:r>
          </a:p>
        </p:txBody>
      </p:sp>
    </p:spTree>
    <p:extLst>
      <p:ext uri="{BB962C8B-B14F-4D97-AF65-F5344CB8AC3E}">
        <p14:creationId xmlns:p14="http://schemas.microsoft.com/office/powerpoint/2010/main" val="210474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150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0E9ADA-1A01-445C-AF79-D1A55F5C7D2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Instruction layout for </a:t>
            </a:r>
            <a:r>
              <a:rPr lang="en-US" sz="3200" b="1" dirty="0" smtClean="0"/>
              <a:t>RISC-V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9" y="1419679"/>
            <a:ext cx="8421622" cy="38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5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6" y="1600200"/>
            <a:ext cx="8826167" cy="311337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CA Fall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FAST-NU Karachi Campus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E075B8-9EB8-4E18-9DFB-27942681234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1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140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457200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A544E3-7DDB-46D7-A05F-6F35D647421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2800" b="1" dirty="0"/>
              <a:t>The </a:t>
            </a:r>
            <a:r>
              <a:rPr lang="en-US" sz="2800" b="1" dirty="0" smtClean="0"/>
              <a:t>RISC-V </a:t>
            </a:r>
            <a:r>
              <a:rPr lang="en-US" sz="2800" b="1" dirty="0"/>
              <a:t>Architecture 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852488"/>
            <a:ext cx="8531225" cy="5395912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/>
              <a:t>Operations in </a:t>
            </a:r>
            <a:r>
              <a:rPr lang="en-US" sz="2400" b="1" dirty="0" smtClean="0"/>
              <a:t>RISC-V</a:t>
            </a:r>
            <a:endParaRPr lang="en-US" sz="2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Supports Simple operations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dirty="0"/>
              <a:t>Four classes of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		</a:t>
            </a:r>
            <a:r>
              <a:rPr lang="en-US" sz="2400" b="1" dirty="0">
                <a:latin typeface="Comic Sans MS" pitchFamily="66" charset="0"/>
              </a:rPr>
              <a:t>ALU Operations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Branches and Jumps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Loads and Stores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mic Sans MS" pitchFamily="66" charset="0"/>
              </a:rPr>
              <a:t>			Floating-point Operations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400" b="1" dirty="0"/>
              <a:t>Description language is used to describe operations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v"/>
            </a:pPr>
            <a:r>
              <a:rPr lang="en-US" sz="2400" b="1" dirty="0" smtClean="0"/>
              <a:t>RISC-V </a:t>
            </a:r>
            <a:r>
              <a:rPr lang="en-US" sz="2400" b="1" dirty="0"/>
              <a:t>Control Flow Instructions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All branches are conditional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/>
              <a:t>Set instructions for compare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/>
              <a:t>	     Use condition register to specify  branch conditions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400" b="1" dirty="0">
                <a:latin typeface="Comic Sans MS" pitchFamily="66" charset="0"/>
              </a:rPr>
              <a:t>Jump and Jump-and-Link instructions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i="1" dirty="0">
                <a:latin typeface="Comic Sans MS" pitchFamily="66" charset="0"/>
              </a:rPr>
              <a:t>			</a:t>
            </a:r>
            <a:r>
              <a:rPr lang="en-US" sz="2400" b="1" i="1" dirty="0"/>
              <a:t>R31 is the link register</a:t>
            </a:r>
          </a:p>
        </p:txBody>
      </p:sp>
    </p:spTree>
    <p:extLst>
      <p:ext uri="{BB962C8B-B14F-4D97-AF65-F5344CB8AC3E}">
        <p14:creationId xmlns:p14="http://schemas.microsoft.com/office/powerpoint/2010/main" val="417094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 Fall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83C59-A635-4813-A7BB-06F321AB722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228600"/>
            <a:ext cx="7772400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/>
              <a:t>Subset of the Instructions in </a:t>
            </a:r>
            <a:r>
              <a:rPr lang="en-US" sz="3200" b="1" dirty="0" smtClean="0"/>
              <a:t>RV64G</a:t>
            </a:r>
            <a:endParaRPr lang="en-US" sz="32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8038"/>
            <a:ext cx="6638925" cy="63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9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 Fall </a:t>
            </a:r>
            <a:r>
              <a:rPr lang="en-US" dirty="0" smtClean="0"/>
              <a:t>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9E101F-5B29-489C-81A7-19FB0EE0AD1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847013" cy="776288"/>
          </a:xfrm>
          <a:noFill/>
        </p:spPr>
        <p:txBody>
          <a:bodyPr/>
          <a:lstStyle/>
          <a:p>
            <a:pPr eaLnBrk="1" hangingPunct="1"/>
            <a:r>
              <a:rPr lang="en-US" sz="3200" b="1" dirty="0" smtClean="0"/>
              <a:t>RV64G </a:t>
            </a:r>
            <a:r>
              <a:rPr lang="en-US" sz="3200" b="1" dirty="0"/>
              <a:t>Load/Store Instructions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" y="1390650"/>
            <a:ext cx="8262937" cy="46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7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3">
        <a:dk1>
          <a:srgbClr val="000000"/>
        </a:dk1>
        <a:lt1>
          <a:srgbClr val="6666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B8B8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4">
        <a:dk1>
          <a:srgbClr val="000000"/>
        </a:dk1>
        <a:lt1>
          <a:srgbClr val="00CC99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AAE2CA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5">
        <a:dk1>
          <a:srgbClr val="000000"/>
        </a:dk1>
        <a:lt1>
          <a:srgbClr val="CC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E2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16">
        <a:dk1>
          <a:srgbClr val="2F1311"/>
        </a:dk1>
        <a:lt1>
          <a:srgbClr val="66CCFF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B8E2FF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ck of books design template [1]">
  <a:themeElements>
    <a:clrScheme name="1_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[1]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[1]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Stack of books design template">
  <a:themeElements>
    <a:clrScheme name="1_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3">
        <a:dk1>
          <a:srgbClr val="AFB5D2"/>
        </a:dk1>
        <a:lt1>
          <a:srgbClr val="336699"/>
        </a:lt1>
        <a:dk2>
          <a:srgbClr val="333399"/>
        </a:dk2>
        <a:lt2>
          <a:srgbClr val="0066FF"/>
        </a:lt2>
        <a:accent1>
          <a:srgbClr val="66CCFF"/>
        </a:accent1>
        <a:accent2>
          <a:srgbClr val="99FFCC"/>
        </a:accent2>
        <a:accent3>
          <a:srgbClr val="ADAD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ck of books design template 14">
        <a:dk1>
          <a:srgbClr val="336699"/>
        </a:dk1>
        <a:lt1>
          <a:srgbClr val="00CC99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CA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5">
        <a:dk1>
          <a:srgbClr val="336699"/>
        </a:dk1>
        <a:lt1>
          <a:srgbClr val="00CC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AE2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ck of books design template 16">
        <a:dk1>
          <a:srgbClr val="336699"/>
        </a:dk1>
        <a:lt1>
          <a:srgbClr val="339966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ADCAB8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6494</TotalTime>
  <Words>280</Words>
  <Application>Microsoft Office PowerPoint</Application>
  <PresentationFormat>On-screen Show (4:3)</PresentationFormat>
  <Paragraphs>129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Century Gothic</vt:lpstr>
      <vt:lpstr>Comic Sans MS</vt:lpstr>
      <vt:lpstr>Courier New</vt:lpstr>
      <vt:lpstr>Gill Sans MT</vt:lpstr>
      <vt:lpstr>Verdana</vt:lpstr>
      <vt:lpstr>Wingdings</vt:lpstr>
      <vt:lpstr>Wingdings 2</vt:lpstr>
      <vt:lpstr>Stack of books design template</vt:lpstr>
      <vt:lpstr>Stack of books design template [1]</vt:lpstr>
      <vt:lpstr>1_Stack of books design template [1]</vt:lpstr>
      <vt:lpstr>1_Stack of books design template</vt:lpstr>
      <vt:lpstr>Theme1</vt:lpstr>
      <vt:lpstr>Instruction Set Principles     Appendix A</vt:lpstr>
      <vt:lpstr>Instruction Set Principles and Examples</vt:lpstr>
      <vt:lpstr>The RISC-V Architecture</vt:lpstr>
      <vt:lpstr>The RISC-V Architecture</vt:lpstr>
      <vt:lpstr>Instruction layout for RISC-V</vt:lpstr>
      <vt:lpstr>PowerPoint Presentation</vt:lpstr>
      <vt:lpstr>The RISC-V Architecture </vt:lpstr>
      <vt:lpstr>Subset of the Instructions in RV64G</vt:lpstr>
      <vt:lpstr>RV64G Load/Store Instructions</vt:lpstr>
      <vt:lpstr>RISC-V Control Flow Instructions</vt:lpstr>
      <vt:lpstr>RISC-V ALU Instructions</vt:lpstr>
      <vt:lpstr>Fallacies and Pitfalls</vt:lpstr>
      <vt:lpstr>Fallacies and Pitfalls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Abbas Shahid</cp:lastModifiedBy>
  <cp:revision>435</cp:revision>
  <dcterms:created xsi:type="dcterms:W3CDTF">2007-04-10T07:27:13Z</dcterms:created>
  <dcterms:modified xsi:type="dcterms:W3CDTF">2018-09-26T02:42:48Z</dcterms:modified>
</cp:coreProperties>
</file>