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C36BE-9A46-4902-82DE-7907A34CC3F3}">
  <a:tblStyle styleId="{D01C36BE-9A46-4902-82DE-7907A34CC3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71287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94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25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Google Shape;1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957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15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Google Shape;18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67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Google Shape;19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87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Google Shape;19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9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Google Shape;20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069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2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08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88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Google Shape;22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711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6" name="Google Shape;22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98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1" name="Google Shape;23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145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Google Shape;23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675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1" name="Google Shape;24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321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6" name="Google Shape;24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790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2" name="Google Shape;25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48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Google Shape;25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022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3" name="Google Shape;26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79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Google Shape;26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23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67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5" name="Google Shape;27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323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1" name="Google Shape;28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226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154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Google Shape;293;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74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Google Shape;29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042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5" name="Google Shape;305;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668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1" name="Google Shape;311;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87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7" name="Google Shape;31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8968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Google Shape;32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677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9" name="Google Shape;32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91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061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05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67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07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32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9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 name="Google Shape;1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52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6600"/>
              <a:buFont typeface="Cambria"/>
              <a:buNone/>
              <a:defRPr sz="6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lstStyle>
            <a:lvl1pPr marR="0" lvl="0" algn="l" rtl="0">
              <a:spcBef>
                <a:spcPts val="400"/>
              </a:spcBef>
              <a:spcAft>
                <a:spcPts val="0"/>
              </a:spcAft>
              <a:buClr>
                <a:schemeClr val="accent1"/>
              </a:buClr>
              <a:buSzPts val="2000"/>
              <a:buFont typeface="Arial"/>
              <a:buNone/>
              <a:defRPr sz="2000" b="0" i="0" u="none" strike="noStrike" cap="none">
                <a:solidFill>
                  <a:srgbClr val="8C8B8A"/>
                </a:solidFill>
                <a:latin typeface="Calibri"/>
                <a:ea typeface="Calibri"/>
                <a:cs typeface="Calibri"/>
                <a:sym typeface="Calibri"/>
              </a:defRPr>
            </a:lvl1pPr>
            <a:lvl2pPr marR="0" lvl="1" algn="ctr" rtl="0">
              <a:spcBef>
                <a:spcPts val="400"/>
              </a:spcBef>
              <a:spcAft>
                <a:spcPts val="0"/>
              </a:spcAft>
              <a:buClr>
                <a:schemeClr val="accent2"/>
              </a:buClr>
              <a:buSzPts val="2000"/>
              <a:buFont typeface="Arial"/>
              <a:buNone/>
              <a:defRPr sz="2000" b="0" i="0" u="none" strike="noStrike" cap="none">
                <a:solidFill>
                  <a:srgbClr val="8C8B8A"/>
                </a:solidFill>
                <a:latin typeface="Calibri"/>
                <a:ea typeface="Calibri"/>
                <a:cs typeface="Calibri"/>
                <a:sym typeface="Calibri"/>
              </a:defRPr>
            </a:lvl2pPr>
            <a:lvl3pPr marR="0" lvl="2" algn="ctr" rtl="0">
              <a:spcBef>
                <a:spcPts val="360"/>
              </a:spcBef>
              <a:spcAft>
                <a:spcPts val="0"/>
              </a:spcAft>
              <a:buClr>
                <a:schemeClr val="accent3"/>
              </a:buClr>
              <a:buSzPts val="1800"/>
              <a:buFont typeface="Arial"/>
              <a:buNone/>
              <a:defRPr sz="1800" b="0" i="0" u="none" strike="noStrike" cap="none">
                <a:solidFill>
                  <a:srgbClr val="8C8B8A"/>
                </a:solidFill>
                <a:latin typeface="Calibri"/>
                <a:ea typeface="Calibri"/>
                <a:cs typeface="Calibri"/>
                <a:sym typeface="Calibri"/>
              </a:defRPr>
            </a:lvl3pPr>
            <a:lvl4pPr marR="0" lvl="3" algn="ctr" rtl="0">
              <a:spcBef>
                <a:spcPts val="320"/>
              </a:spcBef>
              <a:spcAft>
                <a:spcPts val="0"/>
              </a:spcAft>
              <a:buClr>
                <a:schemeClr val="accent4"/>
              </a:buClr>
              <a:buSzPts val="1600"/>
              <a:buFont typeface="Arial"/>
              <a:buNone/>
              <a:defRPr sz="1600" b="0" i="0" u="none" strike="noStrike" cap="none">
                <a:solidFill>
                  <a:srgbClr val="8C8B8A"/>
                </a:solidFill>
                <a:latin typeface="Calibri"/>
                <a:ea typeface="Calibri"/>
                <a:cs typeface="Calibri"/>
                <a:sym typeface="Calibri"/>
              </a:defRPr>
            </a:lvl4pPr>
            <a:lvl5pPr marR="0" lvl="4" algn="ctr" rtl="0">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R="0" lvl="5" algn="ctr" rtl="0">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R="0" lvl="6" algn="ctr" rtl="0">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R="0" lvl="7" algn="ctr" rtl="0">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R="0" lvl="8" algn="ctr"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2"/>
              </a:buClr>
              <a:buSzPts val="3600"/>
              <a:buFont typeface="Cambria"/>
              <a:buNone/>
              <a:defRPr sz="3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C8B8A"/>
                </a:solidFill>
                <a:latin typeface="Calibri"/>
                <a:ea typeface="Calibri"/>
                <a:cs typeface="Calibri"/>
                <a:sym typeface="Calibri"/>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C8B8A"/>
                </a:solidFill>
                <a:latin typeface="Calibri"/>
                <a:ea typeface="Calibri"/>
                <a:cs typeface="Calibri"/>
                <a:sym typeface="Calibri"/>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C8B8A"/>
                </a:solidFill>
                <a:latin typeface="Calibri"/>
                <a:ea typeface="Calibri"/>
                <a:cs typeface="Calibri"/>
                <a:sym typeface="Calibri"/>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chemeClr val="dk2"/>
              </a:buClr>
              <a:buSzPts val="2200"/>
              <a:buFont typeface="Cambria"/>
              <a:buNone/>
              <a:defRPr sz="2200" b="1"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chemeClr val="dk2"/>
              </a:buClr>
              <a:buSzPts val="2200"/>
              <a:buFont typeface="Cambria"/>
              <a:buNone/>
              <a:defRPr sz="2200" b="1"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Basit.jasani@nu.edu.p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Ammara.yaseen@nu.edu.pk" TargetMode="External"/><Relationship Id="rId4" Type="http://schemas.openxmlformats.org/officeDocument/2006/relationships/hyperlink" Target="mailto:tooba.ali@nu.edu.pk"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6600"/>
              <a:buFont typeface="Cambria"/>
              <a:buNone/>
            </a:pPr>
            <a:r>
              <a:rPr lang="en-US" sz="6600" b="0" i="0" u="none" strike="noStrike" cap="none">
                <a:solidFill>
                  <a:schemeClr val="dk2"/>
                </a:solidFill>
                <a:latin typeface="Cambria"/>
                <a:ea typeface="Cambria"/>
                <a:cs typeface="Cambria"/>
                <a:sym typeface="Cambria"/>
              </a:rPr>
              <a:t>Database System</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CL 203</a:t>
            </a:r>
            <a:endParaRPr/>
          </a:p>
          <a:p>
            <a:pPr marL="0" marR="0" lvl="0" indent="0" algn="l" rtl="0">
              <a:spcBef>
                <a:spcPts val="56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Lab 01 </a:t>
            </a:r>
            <a:endParaRPr/>
          </a:p>
          <a:p>
            <a:pPr marL="0" marR="0" lvl="0" indent="0" algn="l" rtl="0">
              <a:spcBef>
                <a:spcPts val="56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Introduction and Basics</a:t>
            </a:r>
            <a:endParaRPr/>
          </a:p>
          <a:p>
            <a:pPr marL="0" marR="0" lvl="0" indent="0" algn="l" rtl="0">
              <a:spcBef>
                <a:spcPts val="560"/>
              </a:spcBef>
              <a:spcAft>
                <a:spcPts val="0"/>
              </a:spcAft>
              <a:buClr>
                <a:schemeClr val="accent1"/>
              </a:buClr>
              <a:buSzPts val="2800"/>
              <a:buFont typeface="Arial"/>
              <a:buNone/>
            </a:pPr>
            <a:endParaRPr sz="2800" b="0" i="0" u="none" strike="noStrike" cap="none">
              <a:solidFill>
                <a:srgbClr val="8C8B8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22"/>
          <p:cNvGraphicFramePr/>
          <p:nvPr/>
        </p:nvGraphicFramePr>
        <p:xfrm>
          <a:off x="304801" y="228599"/>
          <a:ext cx="7162800" cy="6172225"/>
        </p:xfrm>
        <a:graphic>
          <a:graphicData uri="http://schemas.openxmlformats.org/drawingml/2006/table">
            <a:tbl>
              <a:tblPr>
                <a:noFill/>
                <a:tableStyleId>{D01C36BE-9A46-4902-82DE-7907A34CC3F3}</a:tableStyleId>
              </a:tblPr>
              <a:tblGrid>
                <a:gridCol w="486800"/>
                <a:gridCol w="3338000"/>
                <a:gridCol w="3338000"/>
              </a:tblGrid>
              <a:tr h="337400">
                <a:tc>
                  <a:txBody>
                    <a:bodyPr/>
                    <a:lstStyle/>
                    <a:p>
                      <a:pPr marL="0" marR="0" lvl="0" indent="0" algn="l" rtl="0">
                        <a:spcBef>
                          <a:spcPts val="0"/>
                        </a:spcBef>
                        <a:spcAft>
                          <a:spcPts val="0"/>
                        </a:spcAft>
                        <a:buNone/>
                      </a:pPr>
                      <a:r>
                        <a:rPr lang="en-US" sz="1400" b="1" u="none" strike="noStrike" cap="none">
                          <a:solidFill>
                            <a:schemeClr val="dk1"/>
                          </a:solidFill>
                        </a:rPr>
                        <a:t>Sl.#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400" b="1" u="none" strike="noStrike" cap="none">
                          <a:solidFill>
                            <a:schemeClr val="dk1"/>
                          </a:solidFill>
                        </a:rPr>
                        <a:t>DBMS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400" b="1" u="none" strike="noStrike" cap="none">
                          <a:solidFill>
                            <a:schemeClr val="dk1"/>
                          </a:solidFill>
                        </a:rPr>
                        <a:t>RDBMS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tr>
              <a:tr h="337400">
                <a:tc>
                  <a:txBody>
                    <a:bodyPr/>
                    <a:lstStyle/>
                    <a:p>
                      <a:pPr marL="0" marR="0" lvl="0" indent="0" algn="l" rtl="0">
                        <a:spcBef>
                          <a:spcPts val="0"/>
                        </a:spcBef>
                        <a:spcAft>
                          <a:spcPts val="0"/>
                        </a:spcAft>
                        <a:buNone/>
                      </a:pPr>
                      <a:r>
                        <a:rPr lang="en-US" sz="1400" u="none" strike="noStrike" cap="none">
                          <a:solidFill>
                            <a:schemeClr val="dk1"/>
                          </a:solidFill>
                        </a:rPr>
                        <a:t>1</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Introduced in 1960s.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Introduced in 1970s.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r h="1528175">
                <a:tc>
                  <a:txBody>
                    <a:bodyPr/>
                    <a:lstStyle/>
                    <a:p>
                      <a:pPr marL="0" marR="0" lvl="0" indent="0" algn="l" rtl="0">
                        <a:spcBef>
                          <a:spcPts val="0"/>
                        </a:spcBef>
                        <a:spcAft>
                          <a:spcPts val="0"/>
                        </a:spcAft>
                        <a:buNone/>
                      </a:pPr>
                      <a:r>
                        <a:rPr lang="en-US" sz="1400" u="none" strike="noStrike" cap="none">
                          <a:solidFill>
                            <a:schemeClr val="dk1"/>
                          </a:solidFill>
                        </a:rPr>
                        <a:t>2</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During introduction it followed the navigational modes (Navigational DBMS) for data storage and fetching.</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This model uses relationship between tables using primary keys, foreign keys and indexes.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r h="1051850">
                <a:tc>
                  <a:txBody>
                    <a:bodyPr/>
                    <a:lstStyle/>
                    <a:p>
                      <a:pPr marL="0" marR="0" lvl="0" indent="0" algn="l" rtl="0">
                        <a:spcBef>
                          <a:spcPts val="0"/>
                        </a:spcBef>
                        <a:spcAft>
                          <a:spcPts val="0"/>
                        </a:spcAft>
                        <a:buNone/>
                      </a:pPr>
                      <a:r>
                        <a:rPr lang="en-US" sz="1400" u="none" strike="noStrike" cap="none">
                          <a:solidFill>
                            <a:schemeClr val="dk1"/>
                          </a:solidFill>
                        </a:rPr>
                        <a:t>3</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Data fetching is slower for complex and large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Comparatively faster because of its relational model.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r h="813700">
                <a:tc>
                  <a:txBody>
                    <a:bodyPr/>
                    <a:lstStyle/>
                    <a:p>
                      <a:pPr marL="0" marR="0" lvl="0" indent="0" algn="l" rtl="0">
                        <a:spcBef>
                          <a:spcPts val="0"/>
                        </a:spcBef>
                        <a:spcAft>
                          <a:spcPts val="0"/>
                        </a:spcAft>
                        <a:buNone/>
                      </a:pPr>
                      <a:r>
                        <a:rPr lang="en-US" sz="1400" u="none" strike="noStrike" cap="none">
                          <a:solidFill>
                            <a:schemeClr val="dk1"/>
                          </a:solidFill>
                        </a:rPr>
                        <a:t>4</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Used for applications using small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Used for complex and large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r h="813700">
                <a:tc>
                  <a:txBody>
                    <a:bodyPr/>
                    <a:lstStyle/>
                    <a:p>
                      <a:pPr marL="0" marR="0" lvl="0" indent="0" algn="l" rtl="0">
                        <a:spcBef>
                          <a:spcPts val="0"/>
                        </a:spcBef>
                        <a:spcAft>
                          <a:spcPts val="0"/>
                        </a:spcAft>
                        <a:buNone/>
                      </a:pPr>
                      <a:r>
                        <a:rPr lang="en-US" sz="1400" u="none" strike="noStrike" cap="none">
                          <a:solidFill>
                            <a:schemeClr val="dk1"/>
                          </a:solidFill>
                        </a:rPr>
                        <a:t>5</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Data Redundancy is common in this model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Keys and indexes are used in the tables to avoid redundancy.</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r h="1290000">
                <a:tc>
                  <a:txBody>
                    <a:bodyPr/>
                    <a:lstStyle/>
                    <a:p>
                      <a:pPr marL="0" marR="0" lvl="0" indent="0" algn="l" rtl="0">
                        <a:spcBef>
                          <a:spcPts val="0"/>
                        </a:spcBef>
                        <a:spcAft>
                          <a:spcPts val="0"/>
                        </a:spcAft>
                        <a:buNone/>
                      </a:pPr>
                      <a:r>
                        <a:rPr lang="en-US" sz="1400" u="none" strike="noStrike" cap="none">
                          <a:solidFill>
                            <a:schemeClr val="dk1"/>
                          </a:solidFill>
                        </a:rPr>
                        <a:t>6</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Example systems are dBase, Microsoft Acces, LibreOffice Base, FoxPro.</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Example systems are SQL Server, Oracle, MySQL, MariaDB, SQLite</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Schema</a:t>
            </a:r>
            <a:endParaRPr/>
          </a:p>
        </p:txBody>
      </p:sp>
      <p:sp>
        <p:nvSpPr>
          <p:cNvPr id="155" name="Google Shape;155;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Set of Relational Tables in a DB</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Table: </a:t>
            </a:r>
            <a:r>
              <a:rPr lang="en-US" sz="2200" b="0" i="0" u="none" strike="noStrike" cap="none">
                <a:solidFill>
                  <a:schemeClr val="dk1"/>
                </a:solidFill>
                <a:latin typeface="Calibri"/>
                <a:ea typeface="Calibri"/>
                <a:cs typeface="Calibri"/>
                <a:sym typeface="Calibri"/>
              </a:rPr>
              <a:t>Basic Unit of storage composed of Rows and Columns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Columns </a:t>
            </a:r>
            <a:r>
              <a:rPr lang="en-US" sz="2200" b="0" i="0" u="none" strike="noStrike" cap="none">
                <a:solidFill>
                  <a:schemeClr val="dk1"/>
                </a:solidFill>
                <a:latin typeface="Calibri"/>
                <a:ea typeface="Calibri"/>
                <a:cs typeface="Calibri"/>
                <a:sym typeface="Calibri"/>
              </a:rPr>
              <a:t>represent attributes of an entity</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Rows </a:t>
            </a:r>
            <a:r>
              <a:rPr lang="en-US" sz="2200" b="0" i="0" u="none" strike="noStrike" cap="none">
                <a:solidFill>
                  <a:schemeClr val="dk1"/>
                </a:solidFill>
                <a:latin typeface="Calibri"/>
                <a:ea typeface="Calibri"/>
                <a:cs typeface="Calibri"/>
                <a:sym typeface="Calibri"/>
              </a:rPr>
              <a:t>represent tuple or a record</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In RDB </a:t>
            </a:r>
            <a:r>
              <a:rPr lang="en-US" sz="2200" b="0" i="0" u="none" strike="noStrike" cap="none">
                <a:solidFill>
                  <a:schemeClr val="dk1"/>
                </a:solidFill>
                <a:latin typeface="Calibri"/>
                <a:ea typeface="Calibri"/>
                <a:cs typeface="Calibri"/>
                <a:sym typeface="Calibri"/>
              </a:rPr>
              <a:t>a Table representing one entity is called a </a:t>
            </a:r>
            <a:r>
              <a:rPr lang="en-US" sz="2200" b="1" i="0" u="none" strike="noStrike" cap="none">
                <a:solidFill>
                  <a:schemeClr val="dk1"/>
                </a:solidFill>
                <a:latin typeface="Calibri"/>
                <a:ea typeface="Calibri"/>
                <a:cs typeface="Calibri"/>
                <a:sym typeface="Calibri"/>
              </a:rPr>
              <a:t>relation </a:t>
            </a:r>
            <a:r>
              <a:rPr lang="en-US" sz="2200" b="0" i="0" u="none" strike="noStrike" cap="none">
                <a:solidFill>
                  <a:schemeClr val="dk1"/>
                </a:solidFill>
                <a:latin typeface="Calibri"/>
                <a:ea typeface="Calibri"/>
                <a:cs typeface="Calibri"/>
                <a:sym typeface="Calibri"/>
              </a:rPr>
              <a:t>and the connection between 2 different tables is a </a:t>
            </a:r>
            <a:r>
              <a:rPr lang="en-US" sz="2200" b="1" i="0" u="none" strike="noStrike" cap="none">
                <a:solidFill>
                  <a:schemeClr val="dk1"/>
                </a:solidFill>
                <a:latin typeface="Calibri"/>
                <a:ea typeface="Calibri"/>
                <a:cs typeface="Calibri"/>
                <a:sym typeface="Calibri"/>
              </a:rPr>
              <a:t>relationship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What is SQL?</a:t>
            </a:r>
            <a:endParaRPr/>
          </a:p>
        </p:txBody>
      </p:sp>
      <p:sp>
        <p:nvSpPr>
          <p:cNvPr id="161" name="Google Shape;161;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Special Purpose Programming Language designed to work upon and manage the data held in RDBMS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rotWithShape="1">
          <a:blip r:embed="rId3">
            <a:alphaModFix/>
          </a:blip>
          <a:srcRect/>
          <a:stretch/>
        </p:blipFill>
        <p:spPr>
          <a:xfrm>
            <a:off x="1190625" y="1336675"/>
            <a:ext cx="819150" cy="723900"/>
          </a:xfrm>
          <a:prstGeom prst="rect">
            <a:avLst/>
          </a:prstGeom>
          <a:noFill/>
          <a:ln>
            <a:noFill/>
          </a:ln>
        </p:spPr>
      </p:pic>
      <p:sp>
        <p:nvSpPr>
          <p:cNvPr id="167" name="Google Shape;167;p25"/>
          <p:cNvSpPr/>
          <p:nvPr/>
        </p:nvSpPr>
        <p:spPr>
          <a:xfrm>
            <a:off x="3308350" y="1501775"/>
            <a:ext cx="741363" cy="393700"/>
          </a:xfrm>
          <a:prstGeom prst="roundRect">
            <a:avLst>
              <a:gd name="adj" fmla="val 16667"/>
            </a:avLst>
          </a:prstGeom>
          <a:gradFill>
            <a:gsLst>
              <a:gs pos="0">
                <a:srgbClr val="92CDDC"/>
              </a:gs>
              <a:gs pos="50000">
                <a:srgbClr val="DAEEF3"/>
              </a:gs>
              <a:gs pos="100000">
                <a:srgbClr val="92CDDC"/>
              </a:gs>
            </a:gsLst>
            <a:lin ang="18900000" scaled="0"/>
          </a:gradFill>
          <a:ln w="12700" cap="flat" cmpd="sng">
            <a:solidFill>
              <a:srgbClr val="92CDDC"/>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SQL</a:t>
            </a:r>
            <a:endParaRPr sz="1800" b="0" i="0" u="none" strike="noStrike" cap="none">
              <a:solidFill>
                <a:schemeClr val="dk1"/>
              </a:solidFill>
              <a:latin typeface="Arial"/>
              <a:ea typeface="Arial"/>
              <a:cs typeface="Arial"/>
              <a:sym typeface="Arial"/>
            </a:endParaRPr>
          </a:p>
        </p:txBody>
      </p:sp>
      <p:sp>
        <p:nvSpPr>
          <p:cNvPr id="168" name="Google Shape;168;p25"/>
          <p:cNvSpPr/>
          <p:nvPr/>
        </p:nvSpPr>
        <p:spPr>
          <a:xfrm>
            <a:off x="7163017" y="1432718"/>
            <a:ext cx="452437" cy="788987"/>
          </a:xfrm>
          <a:prstGeom prst="can">
            <a:avLst>
              <a:gd name="adj" fmla="val 43597"/>
            </a:avLst>
          </a:prstGeom>
          <a:solidFill>
            <a:srgbClr val="FFFFFF"/>
          </a:solidFill>
          <a:ln w="63500" cap="flat" cmpd="sng">
            <a:solidFill>
              <a:srgbClr val="4BACC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DB</a:t>
            </a:r>
            <a:endParaRPr sz="1800" b="0" i="0" u="none" strike="noStrike" cap="none">
              <a:solidFill>
                <a:schemeClr val="dk1"/>
              </a:solidFill>
              <a:latin typeface="Arial"/>
              <a:ea typeface="Arial"/>
              <a:cs typeface="Arial"/>
              <a:sym typeface="Arial"/>
            </a:endParaRPr>
          </a:p>
        </p:txBody>
      </p:sp>
      <p:sp>
        <p:nvSpPr>
          <p:cNvPr id="169" name="Google Shape;169;p25"/>
          <p:cNvSpPr/>
          <p:nvPr/>
        </p:nvSpPr>
        <p:spPr>
          <a:xfrm>
            <a:off x="5011738" y="1501775"/>
            <a:ext cx="957636" cy="500062"/>
          </a:xfrm>
          <a:prstGeom prst="ellipse">
            <a:avLst/>
          </a:prstGeom>
          <a:gradFill>
            <a:gsLst>
              <a:gs pos="0">
                <a:srgbClr val="92CDDC"/>
              </a:gs>
              <a:gs pos="50000">
                <a:srgbClr val="DAEEF3"/>
              </a:gs>
              <a:gs pos="100000">
                <a:srgbClr val="92CDDC"/>
              </a:gs>
            </a:gsLst>
            <a:lin ang="18900000" scaled="0"/>
          </a:gradFill>
          <a:ln w="12700" cap="flat" cmpd="sng">
            <a:solidFill>
              <a:srgbClr val="92CDDC"/>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RDBMS</a:t>
            </a:r>
            <a:endParaRPr sz="1800" b="0" i="0" u="none" strike="noStrike" cap="none">
              <a:solidFill>
                <a:schemeClr val="dk1"/>
              </a:solidFill>
              <a:latin typeface="Arial"/>
              <a:ea typeface="Arial"/>
              <a:cs typeface="Arial"/>
              <a:sym typeface="Arial"/>
            </a:endParaRPr>
          </a:p>
        </p:txBody>
      </p:sp>
      <p:cxnSp>
        <p:nvCxnSpPr>
          <p:cNvPr id="170" name="Google Shape;170;p25"/>
          <p:cNvCxnSpPr/>
          <p:nvPr/>
        </p:nvCxnSpPr>
        <p:spPr>
          <a:xfrm>
            <a:off x="5868988" y="1674812"/>
            <a:ext cx="1087437" cy="0"/>
          </a:xfrm>
          <a:prstGeom prst="straightConnector1">
            <a:avLst/>
          </a:prstGeom>
          <a:noFill/>
          <a:ln w="9525" cap="flat" cmpd="sng">
            <a:solidFill>
              <a:srgbClr val="000000"/>
            </a:solidFill>
            <a:prstDash val="solid"/>
            <a:round/>
            <a:headEnd type="none" w="med" len="med"/>
            <a:tailEnd type="triangle" w="med" len="med"/>
          </a:ln>
        </p:spPr>
      </p:cxnSp>
      <p:cxnSp>
        <p:nvCxnSpPr>
          <p:cNvPr id="171" name="Google Shape;171;p25"/>
          <p:cNvCxnSpPr/>
          <p:nvPr/>
        </p:nvCxnSpPr>
        <p:spPr>
          <a:xfrm rot="10800000">
            <a:off x="5868988" y="1827212"/>
            <a:ext cx="1146175" cy="0"/>
          </a:xfrm>
          <a:prstGeom prst="straightConnector1">
            <a:avLst/>
          </a:prstGeom>
          <a:noFill/>
          <a:ln w="9525" cap="flat" cmpd="sng">
            <a:solidFill>
              <a:srgbClr val="000000"/>
            </a:solidFill>
            <a:prstDash val="solid"/>
            <a:round/>
            <a:headEnd type="none" w="med" len="med"/>
            <a:tailEnd type="triangle" w="med" len="med"/>
          </a:ln>
        </p:spPr>
      </p:cxnSp>
      <p:cxnSp>
        <p:nvCxnSpPr>
          <p:cNvPr id="172" name="Google Shape;172;p25"/>
          <p:cNvCxnSpPr/>
          <p:nvPr/>
        </p:nvCxnSpPr>
        <p:spPr>
          <a:xfrm>
            <a:off x="2279650" y="1684337"/>
            <a:ext cx="1030288" cy="0"/>
          </a:xfrm>
          <a:prstGeom prst="straightConnector1">
            <a:avLst/>
          </a:prstGeom>
          <a:noFill/>
          <a:ln w="9525" cap="flat" cmpd="sng">
            <a:solidFill>
              <a:srgbClr val="000000"/>
            </a:solidFill>
            <a:prstDash val="solid"/>
            <a:round/>
            <a:headEnd type="none" w="med" len="med"/>
            <a:tailEnd type="triangle" w="med" len="med"/>
          </a:ln>
        </p:spPr>
      </p:cxnSp>
      <p:cxnSp>
        <p:nvCxnSpPr>
          <p:cNvPr id="173" name="Google Shape;173;p25"/>
          <p:cNvCxnSpPr/>
          <p:nvPr/>
        </p:nvCxnSpPr>
        <p:spPr>
          <a:xfrm>
            <a:off x="4049713" y="1684337"/>
            <a:ext cx="962025" cy="0"/>
          </a:xfrm>
          <a:prstGeom prst="straightConnector1">
            <a:avLst/>
          </a:prstGeom>
          <a:noFill/>
          <a:ln w="9525" cap="flat" cmpd="sng">
            <a:solidFill>
              <a:srgbClr val="000000"/>
            </a:solidFill>
            <a:prstDash val="solid"/>
            <a:round/>
            <a:headEnd type="none" w="med" len="med"/>
            <a:tailEnd type="triangle" w="med" len="med"/>
          </a:ln>
        </p:spPr>
      </p:cxnSp>
      <p:sp>
        <p:nvSpPr>
          <p:cNvPr id="174" name="Google Shape;174;p25"/>
          <p:cNvSpPr txBox="1"/>
          <p:nvPr/>
        </p:nvSpPr>
        <p:spPr>
          <a:xfrm>
            <a:off x="988218" y="2363137"/>
            <a:ext cx="1223963" cy="156966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 Tells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“What to do”</a:t>
            </a:r>
            <a:r>
              <a:rPr lang="en-US" sz="1600" b="0" i="0" u="none" strike="noStrike" cap="none">
                <a:solidFill>
                  <a:schemeClr val="dk1"/>
                </a:solidFill>
                <a:latin typeface="Calibri"/>
                <a:ea typeface="Calibri"/>
                <a:cs typeface="Calibri"/>
                <a:sym typeface="Calibri"/>
              </a:rPr>
              <a:t> in form of Query Language such as SQL</a:t>
            </a:r>
            <a:endParaRPr sz="1600" b="0" i="0" u="none" strike="noStrike" cap="none">
              <a:solidFill>
                <a:schemeClr val="dk1"/>
              </a:solidFill>
              <a:latin typeface="Arial"/>
              <a:ea typeface="Arial"/>
              <a:cs typeface="Arial"/>
              <a:sym typeface="Arial"/>
            </a:endParaRPr>
          </a:p>
        </p:txBody>
      </p:sp>
      <p:sp>
        <p:nvSpPr>
          <p:cNvPr id="175" name="Google Shape;175;p25"/>
          <p:cNvSpPr txBox="1"/>
          <p:nvPr/>
        </p:nvSpPr>
        <p:spPr>
          <a:xfrm>
            <a:off x="3073183" y="2363137"/>
            <a:ext cx="1225550" cy="181588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SQL interprets commands &amp; queries to make them </a:t>
            </a:r>
            <a:r>
              <a:rPr lang="en-US" sz="1600" b="1" i="0" u="none" strike="noStrike" cap="none">
                <a:solidFill>
                  <a:schemeClr val="dk1"/>
                </a:solidFill>
                <a:latin typeface="Calibri"/>
                <a:ea typeface="Calibri"/>
                <a:cs typeface="Calibri"/>
                <a:sym typeface="Calibri"/>
              </a:rPr>
              <a:t>Understandable</a:t>
            </a:r>
            <a:endParaRPr sz="1600" b="0" i="0" u="none" strike="noStrike" cap="none">
              <a:solidFill>
                <a:schemeClr val="dk1"/>
              </a:solidFill>
              <a:latin typeface="Arial"/>
              <a:ea typeface="Arial"/>
              <a:cs typeface="Arial"/>
              <a:sym typeface="Arial"/>
            </a:endParaRPr>
          </a:p>
        </p:txBody>
      </p:sp>
      <p:sp>
        <p:nvSpPr>
          <p:cNvPr id="176" name="Google Shape;176;p25"/>
          <p:cNvSpPr txBox="1"/>
          <p:nvPr/>
        </p:nvSpPr>
        <p:spPr>
          <a:xfrm>
            <a:off x="6028532" y="2363137"/>
            <a:ext cx="1222375" cy="15652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RDBMS </a:t>
            </a:r>
            <a:r>
              <a:rPr lang="en-US" sz="1600" b="1" i="0" u="none" strike="noStrike" cap="none">
                <a:solidFill>
                  <a:schemeClr val="dk1"/>
                </a:solidFill>
                <a:latin typeface="Calibri"/>
                <a:ea typeface="Calibri"/>
                <a:cs typeface="Calibri"/>
                <a:sym typeface="Calibri"/>
              </a:rPr>
              <a:t>retrieves/modify</a:t>
            </a:r>
            <a:r>
              <a:rPr lang="en-US" sz="1600" b="0" i="0" u="none" strike="noStrike" cap="none">
                <a:solidFill>
                  <a:schemeClr val="dk1"/>
                </a:solidFill>
                <a:latin typeface="Calibri"/>
                <a:ea typeface="Calibri"/>
                <a:cs typeface="Calibri"/>
                <a:sym typeface="Calibri"/>
              </a:rPr>
              <a:t> Data as per Requested by the user</a:t>
            </a:r>
            <a:endParaRPr sz="1600" b="0" i="0" u="none" strike="noStrike" cap="none">
              <a:solidFill>
                <a:schemeClr val="dk1"/>
              </a:solidFill>
              <a:latin typeface="Arial"/>
              <a:ea typeface="Arial"/>
              <a:cs typeface="Arial"/>
              <a:sym typeface="Arial"/>
            </a:endParaRPr>
          </a:p>
        </p:txBody>
      </p:sp>
      <p:sp>
        <p:nvSpPr>
          <p:cNvPr id="177" name="Google Shape;177;p25"/>
          <p:cNvSpPr/>
          <p:nvPr/>
        </p:nvSpPr>
        <p:spPr>
          <a:xfrm>
            <a:off x="42430" y="255658"/>
            <a:ext cx="5926944" cy="707886"/>
          </a:xfrm>
          <a:prstGeom prst="rect">
            <a:avLst/>
          </a:prstGeom>
          <a:noFill/>
          <a:ln>
            <a:noFill/>
          </a:ln>
        </p:spPr>
        <p:txBody>
          <a:bodyPr spcFirstLastPara="1" wrap="square" lIns="91425" tIns="45700" rIns="91425" bIns="45700" anchor="ctr" anchorCtr="0">
            <a:noAutofit/>
          </a:bodyPr>
          <a:lstStyle/>
          <a:p>
            <a:pPr marL="0" marR="0" lvl="0" indent="-1270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In most RDBMS, SQL is used as a </a:t>
            </a:r>
            <a:r>
              <a:rPr lang="en-US" sz="2000" b="1" i="0" u="none" strike="noStrike" cap="none">
                <a:solidFill>
                  <a:schemeClr val="dk1"/>
                </a:solidFill>
                <a:latin typeface="Calibri"/>
                <a:ea typeface="Calibri"/>
                <a:cs typeface="Calibri"/>
                <a:sym typeface="Calibri"/>
              </a:rPr>
              <a:t>language interpreter</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p:txBody>
      </p:sp>
      <p:sp>
        <p:nvSpPr>
          <p:cNvPr id="178" name="Google Shape;178;p25"/>
          <p:cNvSpPr/>
          <p:nvPr/>
        </p:nvSpPr>
        <p:spPr>
          <a:xfrm>
            <a:off x="16002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r>
            <a:br>
              <a:rPr lang="en-US" sz="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9" name="Google Shape;179;p25"/>
          <p:cNvSpPr/>
          <p:nvPr/>
        </p:nvSpPr>
        <p:spPr>
          <a:xfrm>
            <a:off x="11430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80" name="Google Shape;180;p25"/>
          <p:cNvSpPr/>
          <p:nvPr/>
        </p:nvSpPr>
        <p:spPr>
          <a:xfrm>
            <a:off x="11430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5"/>
          <p:cNvSpPr/>
          <p:nvPr/>
        </p:nvSpPr>
        <p:spPr>
          <a:xfrm>
            <a:off x="1143000" y="25828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(Continued..)</a:t>
            </a:r>
            <a:endParaRPr/>
          </a:p>
        </p:txBody>
      </p:sp>
      <p:sp>
        <p:nvSpPr>
          <p:cNvPr id="187" name="Google Shape;187;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It  is a non-procedural Language i.e. User Only tell </a:t>
            </a:r>
            <a:r>
              <a:rPr lang="en-US" sz="2200" b="1" i="0" u="none" strike="noStrike" cap="none">
                <a:solidFill>
                  <a:schemeClr val="dk1"/>
                </a:solidFill>
                <a:latin typeface="Calibri"/>
                <a:ea typeface="Calibri"/>
                <a:cs typeface="Calibri"/>
                <a:sym typeface="Calibri"/>
              </a:rPr>
              <a:t>“What To Do” </a:t>
            </a:r>
            <a:r>
              <a:rPr lang="en-US" sz="2200" b="0" i="0" u="none" strike="noStrike" cap="none">
                <a:solidFill>
                  <a:schemeClr val="dk1"/>
                </a:solidFill>
                <a:latin typeface="Calibri"/>
                <a:ea typeface="Calibri"/>
                <a:cs typeface="Calibri"/>
                <a:sym typeface="Calibri"/>
              </a:rPr>
              <a:t>not</a:t>
            </a:r>
            <a:r>
              <a:rPr lang="en-US" sz="2200" b="1" i="0" u="none" strike="noStrike" cap="none">
                <a:solidFill>
                  <a:schemeClr val="dk1"/>
                </a:solidFill>
                <a:latin typeface="Calibri"/>
                <a:ea typeface="Calibri"/>
                <a:cs typeface="Calibri"/>
                <a:sym typeface="Calibri"/>
              </a:rPr>
              <a:t> “How To Do”</a:t>
            </a:r>
            <a:endParaRPr sz="28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SQL is used for:</a:t>
            </a:r>
            <a:endParaRPr sz="28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Manipulation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Definition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Administration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All are expressed as an SQL statement or command.</a:t>
            </a:r>
            <a:endParaRPr sz="24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PL/SQL</a:t>
            </a:r>
            <a:endParaRPr/>
          </a:p>
        </p:txBody>
      </p:sp>
      <p:sp>
        <p:nvSpPr>
          <p:cNvPr id="193" name="Google Shape;193;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An Oracle Procedural Language which extends SQL by adding application logic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Categories/Classification</a:t>
            </a:r>
            <a:endParaRPr/>
          </a:p>
        </p:txBody>
      </p:sp>
      <p:sp>
        <p:nvSpPr>
          <p:cNvPr id="199" name="Google Shape;199;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DQL: Data Query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Select</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DML: Data Manipulation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Insert, Update, Delete…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DDL: Data Definition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Create, Alter, Drop, Truncate, Rename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DCL: Data Control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Grant, Revoke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Transaction Control</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Commit, Roll Back, Check Point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(DQL) Syntax</a:t>
            </a:r>
            <a:endParaRPr/>
          </a:p>
        </p:txBody>
      </p:sp>
      <p:sp>
        <p:nvSpPr>
          <p:cNvPr id="205" name="Google Shape;20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Demobld: </a:t>
            </a:r>
            <a:r>
              <a:rPr lang="en-US" sz="2200" b="0" i="0" u="none" strike="noStrike" cap="none">
                <a:solidFill>
                  <a:schemeClr val="dk1"/>
                </a:solidFill>
                <a:latin typeface="Calibri"/>
                <a:ea typeface="Calibri"/>
                <a:cs typeface="Calibri"/>
                <a:sym typeface="Calibri"/>
              </a:rPr>
              <a:t>Create demo schema</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Demodrop: </a:t>
            </a:r>
            <a:r>
              <a:rPr lang="en-US" sz="2200" b="0" i="0" u="none" strike="noStrike" cap="none">
                <a:solidFill>
                  <a:schemeClr val="dk1"/>
                </a:solidFill>
                <a:latin typeface="Calibri"/>
                <a:ea typeface="Calibri"/>
                <a:cs typeface="Calibri"/>
                <a:sym typeface="Calibri"/>
              </a:rPr>
              <a:t>Delete demo schema</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Select:</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[Column Name] from [Table Name] </a:t>
            </a:r>
            <a:r>
              <a:rPr lang="en-US" sz="2000" b="0" i="0" u="none" strike="noStrike" cap="none">
                <a:solidFill>
                  <a:schemeClr val="dk1"/>
                </a:solidFill>
                <a:latin typeface="Calibri"/>
                <a:ea typeface="Calibri"/>
                <a:cs typeface="Calibri"/>
                <a:sym typeface="Calibri"/>
              </a:rPr>
              <a:t>Selects a particular column data from a table</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 from [Table Name] </a:t>
            </a:r>
            <a:r>
              <a:rPr lang="en-US" sz="2000" b="0" i="0" u="none" strike="noStrike" cap="none">
                <a:solidFill>
                  <a:schemeClr val="dk1"/>
                </a:solidFill>
                <a:latin typeface="Calibri"/>
                <a:ea typeface="Calibri"/>
                <a:cs typeface="Calibri"/>
                <a:sym typeface="Calibri"/>
              </a:rPr>
              <a:t>Selects all records from a table in a database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Select with Where clause: </a:t>
            </a:r>
            <a:r>
              <a:rPr lang="en-US" sz="2200" b="0" i="0" u="none" strike="noStrike" cap="none">
                <a:solidFill>
                  <a:schemeClr val="dk1"/>
                </a:solidFill>
                <a:latin typeface="Calibri"/>
                <a:ea typeface="Calibri"/>
                <a:cs typeface="Calibri"/>
                <a:sym typeface="Calibri"/>
              </a:rPr>
              <a:t>Limits the selected rows</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[column name] from [table name] where [condition]</a:t>
            </a:r>
            <a:endParaRPr/>
          </a:p>
          <a:p>
            <a:pPr marL="640080" marR="0" lvl="1" indent="-101600" algn="l" rtl="0">
              <a:spcBef>
                <a:spcPts val="400"/>
              </a:spcBef>
              <a:spcAft>
                <a:spcPts val="0"/>
              </a:spcAft>
              <a:buClr>
                <a:schemeClr val="accent2"/>
              </a:buClr>
              <a:buSzPts val="2000"/>
              <a:buFont typeface="Arial"/>
              <a:buNone/>
            </a:pP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Null Values</a:t>
            </a:r>
            <a:endParaRPr/>
          </a:p>
        </p:txBody>
      </p:sp>
      <p:sp>
        <p:nvSpPr>
          <p:cNvPr id="211" name="Google Shape;21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Null is a value that is unavailable, unassigned, inappropriate, inapplicable, or unknown</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null is not the same as zero or blank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Conditions in SQL</a:t>
            </a:r>
            <a:endParaRPr/>
          </a:p>
        </p:txBody>
      </p:sp>
      <p:sp>
        <p:nvSpPr>
          <p:cNvPr id="217" name="Google Shape;21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Between: </a:t>
            </a:r>
            <a:r>
              <a:rPr lang="en-US" sz="2200" b="0" i="0" u="none" strike="noStrike" cap="none">
                <a:solidFill>
                  <a:schemeClr val="dk1"/>
                </a:solidFill>
                <a:latin typeface="Calibri"/>
                <a:ea typeface="Calibri"/>
                <a:cs typeface="Calibri"/>
                <a:sym typeface="Calibri"/>
              </a:rPr>
              <a:t>Between two values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AND: </a:t>
            </a:r>
            <a:r>
              <a:rPr lang="en-US" sz="2200" b="0" i="0" u="none" strike="noStrike" cap="none">
                <a:solidFill>
                  <a:schemeClr val="dk1"/>
                </a:solidFill>
                <a:latin typeface="Calibri"/>
                <a:ea typeface="Calibri"/>
                <a:cs typeface="Calibri"/>
                <a:sym typeface="Calibri"/>
              </a:rPr>
              <a:t>Both values should be true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In (SET): </a:t>
            </a:r>
            <a:r>
              <a:rPr lang="en-US" sz="2200" b="0" i="0" u="none" strike="noStrike" cap="none">
                <a:solidFill>
                  <a:schemeClr val="dk1"/>
                </a:solidFill>
                <a:latin typeface="Calibri"/>
                <a:ea typeface="Calibri"/>
                <a:cs typeface="Calibri"/>
                <a:sym typeface="Calibri"/>
              </a:rPr>
              <a:t>Among a set of values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Like: </a:t>
            </a:r>
            <a:r>
              <a:rPr lang="en-US" sz="2200" b="0" i="0" u="none" strike="noStrike" cap="none">
                <a:solidFill>
                  <a:schemeClr val="dk1"/>
                </a:solidFill>
                <a:latin typeface="Calibri"/>
                <a:ea typeface="Calibri"/>
                <a:cs typeface="Calibri"/>
                <a:sym typeface="Calibri"/>
              </a:rPr>
              <a:t>Like a character pattern</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Is Null: </a:t>
            </a:r>
            <a:r>
              <a:rPr lang="en-US" sz="2200" b="0" i="0" u="none" strike="noStrike" cap="none">
                <a:solidFill>
                  <a:schemeClr val="dk1"/>
                </a:solidFill>
                <a:latin typeface="Calibri"/>
                <a:ea typeface="Calibri"/>
                <a:cs typeface="Calibri"/>
                <a:sym typeface="Calibri"/>
              </a:rPr>
              <a:t>is a null value</a:t>
            </a:r>
            <a:endParaRPr sz="2200" b="1"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7200"/>
              <a:buFont typeface="Cambria"/>
              <a:buNone/>
            </a:pP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Who Am 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Arithmetic Precedence</a:t>
            </a:r>
            <a:endParaRPr/>
          </a:p>
        </p:txBody>
      </p:sp>
      <p:sp>
        <p:nvSpPr>
          <p:cNvPr id="223" name="Google Shape;223;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 +,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Same priority evaluated from left to right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3" descr="3.PNG"/>
          <p:cNvPicPr preferRelativeResize="0">
            <a:picLocks noGrp="1"/>
          </p:cNvPicPr>
          <p:nvPr>
            <p:ph type="body" idx="1"/>
          </p:nvPr>
        </p:nvPicPr>
        <p:blipFill rotWithShape="1">
          <a:blip r:embed="rId3">
            <a:alphaModFix/>
          </a:blip>
          <a:srcRect/>
          <a:stretch/>
        </p:blipFill>
        <p:spPr>
          <a:xfrm>
            <a:off x="152400" y="1629550"/>
            <a:ext cx="8165400" cy="269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4" descr="4.PNG"/>
          <p:cNvPicPr preferRelativeResize="0">
            <a:picLocks noGrp="1"/>
          </p:cNvPicPr>
          <p:nvPr>
            <p:ph type="body" idx="1"/>
          </p:nvPr>
        </p:nvPicPr>
        <p:blipFill rotWithShape="1">
          <a:blip r:embed="rId3">
            <a:alphaModFix/>
          </a:blip>
          <a:srcRect/>
          <a:stretch/>
        </p:blipFill>
        <p:spPr>
          <a:xfrm>
            <a:off x="1752600" y="990600"/>
            <a:ext cx="5529609" cy="50144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5" descr="6.PNG"/>
          <p:cNvPicPr preferRelativeResize="0">
            <a:picLocks noGrp="1"/>
          </p:cNvPicPr>
          <p:nvPr>
            <p:ph type="body" idx="1"/>
          </p:nvPr>
        </p:nvPicPr>
        <p:blipFill rotWithShape="1">
          <a:blip r:embed="rId3">
            <a:alphaModFix/>
          </a:blip>
          <a:srcRect/>
          <a:stretch/>
        </p:blipFill>
        <p:spPr>
          <a:xfrm>
            <a:off x="377725" y="392500"/>
            <a:ext cx="7588500" cy="622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6" descr="7.PNG"/>
          <p:cNvPicPr preferRelativeResize="0">
            <a:picLocks noGrp="1"/>
          </p:cNvPicPr>
          <p:nvPr>
            <p:ph type="body" idx="1"/>
          </p:nvPr>
        </p:nvPicPr>
        <p:blipFill rotWithShape="1">
          <a:blip r:embed="rId3">
            <a:alphaModFix/>
          </a:blip>
          <a:srcRect/>
          <a:stretch/>
        </p:blipFill>
        <p:spPr>
          <a:xfrm>
            <a:off x="609600" y="381000"/>
            <a:ext cx="7606644" cy="563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Simple Schema</a:t>
            </a:r>
            <a:endParaRPr sz="4600" b="0" i="0" u="none" strike="noStrike" cap="none">
              <a:solidFill>
                <a:schemeClr val="dk2"/>
              </a:solidFill>
              <a:latin typeface="Cambria"/>
              <a:ea typeface="Cambria"/>
              <a:cs typeface="Cambria"/>
              <a:sym typeface="Cambria"/>
            </a:endParaRPr>
          </a:p>
        </p:txBody>
      </p:sp>
      <p:pic>
        <p:nvPicPr>
          <p:cNvPr id="249" name="Google Shape;249;p37" descr="lab2.PNG"/>
          <p:cNvPicPr preferRelativeResize="0">
            <a:picLocks noGrp="1"/>
          </p:cNvPicPr>
          <p:nvPr>
            <p:ph type="body" idx="1"/>
          </p:nvPr>
        </p:nvPicPr>
        <p:blipFill rotWithShape="1">
          <a:blip r:embed="rId3">
            <a:alphaModFix/>
          </a:blip>
          <a:srcRect/>
          <a:stretch/>
        </p:blipFill>
        <p:spPr>
          <a:xfrm>
            <a:off x="762000" y="1600200"/>
            <a:ext cx="6705600" cy="472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1" i="0" u="sng" strike="noStrike" cap="none">
                <a:solidFill>
                  <a:schemeClr val="dk2"/>
                </a:solidFill>
                <a:latin typeface="Cambria"/>
                <a:ea typeface="Cambria"/>
                <a:cs typeface="Cambria"/>
                <a:sym typeface="Cambria"/>
              </a:rPr>
              <a:t>Schema</a:t>
            </a:r>
            <a:r>
              <a:rPr lang="en-US" sz="4600" b="0" i="0" u="none" strike="noStrike" cap="none">
                <a:solidFill>
                  <a:schemeClr val="dk2"/>
                </a:solidFill>
                <a:latin typeface="Cambria"/>
                <a:ea typeface="Cambria"/>
                <a:cs typeface="Cambria"/>
                <a:sym typeface="Cambria"/>
              </a:rPr>
              <a:t/>
            </a:r>
            <a:br>
              <a:rPr lang="en-US" sz="4600" b="0" i="0" u="none" strike="noStrike" cap="none">
                <a:solidFill>
                  <a:schemeClr val="dk2"/>
                </a:solidFill>
                <a:latin typeface="Cambria"/>
                <a:ea typeface="Cambria"/>
                <a:cs typeface="Cambria"/>
                <a:sym typeface="Cambria"/>
              </a:rPr>
            </a:br>
            <a:endParaRPr sz="4600" b="0" i="0" u="none" strike="noStrike" cap="none">
              <a:solidFill>
                <a:schemeClr val="dk2"/>
              </a:solidFill>
              <a:latin typeface="Cambria"/>
              <a:ea typeface="Cambria"/>
              <a:cs typeface="Cambria"/>
              <a:sym typeface="Cambria"/>
            </a:endParaRPr>
          </a:p>
        </p:txBody>
      </p:sp>
      <p:sp>
        <p:nvSpPr>
          <p:cNvPr id="255" name="Google Shape;255;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EMP (</a:t>
            </a:r>
            <a:r>
              <a:rPr lang="en-US" sz="2200" b="0" i="0" u="sng" strike="noStrike" cap="none">
                <a:solidFill>
                  <a:schemeClr val="dk1"/>
                </a:solidFill>
                <a:latin typeface="Calibri"/>
                <a:ea typeface="Calibri"/>
                <a:cs typeface="Calibri"/>
                <a:sym typeface="Calibri"/>
              </a:rPr>
              <a:t>empno</a:t>
            </a:r>
            <a:r>
              <a:rPr lang="en-US" sz="2200" b="0" i="0" u="none" strike="noStrike" cap="none">
                <a:solidFill>
                  <a:schemeClr val="dk1"/>
                </a:solidFill>
                <a:latin typeface="Calibri"/>
                <a:ea typeface="Calibri"/>
                <a:cs typeface="Calibri"/>
                <a:sym typeface="Calibri"/>
              </a:rPr>
              <a:t>, ename, job, mgr, hiredate, sal, deptno)</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DEPT (</a:t>
            </a:r>
            <a:r>
              <a:rPr lang="en-US" sz="2200" b="0" i="0" u="sng" strike="noStrike" cap="none">
                <a:solidFill>
                  <a:schemeClr val="dk1"/>
                </a:solidFill>
                <a:latin typeface="Calibri"/>
                <a:ea typeface="Calibri"/>
                <a:cs typeface="Calibri"/>
                <a:sym typeface="Calibri"/>
              </a:rPr>
              <a:t>deptno</a:t>
            </a:r>
            <a:r>
              <a:rPr lang="en-US" sz="2200" b="0" i="0" u="none" strike="noStrike" cap="none">
                <a:solidFill>
                  <a:schemeClr val="dk1"/>
                </a:solidFill>
                <a:latin typeface="Calibri"/>
                <a:ea typeface="Calibri"/>
                <a:cs typeface="Calibri"/>
                <a:sym typeface="Calibri"/>
              </a:rPr>
              <a:t>, dname, loc)</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SALGRADE (</a:t>
            </a:r>
            <a:r>
              <a:rPr lang="en-US" sz="2200" b="0" i="0" u="sng" strike="noStrike" cap="none">
                <a:solidFill>
                  <a:schemeClr val="dk1"/>
                </a:solidFill>
                <a:latin typeface="Calibri"/>
                <a:ea typeface="Calibri"/>
                <a:cs typeface="Calibri"/>
                <a:sym typeface="Calibri"/>
              </a:rPr>
              <a:t>grade</a:t>
            </a:r>
            <a:r>
              <a:rPr lang="en-US" sz="2200" b="0" i="0" u="none" strike="noStrike" cap="none">
                <a:solidFill>
                  <a:schemeClr val="dk1"/>
                </a:solidFill>
                <a:latin typeface="Calibri"/>
                <a:ea typeface="Calibri"/>
                <a:cs typeface="Calibri"/>
                <a:sym typeface="Calibri"/>
              </a:rPr>
              <a:t>, losal, hisal)</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457200" y="2133600"/>
            <a:ext cx="7620000" cy="19351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7200"/>
              <a:buFont typeface="Cambria"/>
              <a:buNone/>
            </a:pPr>
            <a:r>
              <a:rPr lang="en-US" sz="7200" b="0" i="0" u="none" strike="noStrike" cap="none">
                <a:solidFill>
                  <a:schemeClr val="dk2"/>
                </a:solidFill>
                <a:latin typeface="Cambria"/>
                <a:ea typeface="Cambria"/>
                <a:cs typeface="Cambria"/>
                <a:sym typeface="Cambria"/>
              </a:rPr>
              <a:t>Some Basic Queries!!</a:t>
            </a:r>
            <a:endParaRPr sz="7200" b="0" i="0" u="none" strike="noStrike" cap="none">
              <a:solidFill>
                <a:schemeClr val="dk2"/>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1</a:t>
            </a:r>
            <a:endParaRPr sz="4600" b="0" i="0" u="none" strike="noStrike" cap="none">
              <a:solidFill>
                <a:schemeClr val="dk2"/>
              </a:solidFill>
              <a:latin typeface="Cambria"/>
              <a:ea typeface="Cambria"/>
              <a:cs typeface="Cambria"/>
              <a:sym typeface="Cambria"/>
            </a:endParaRPr>
          </a:p>
        </p:txBody>
      </p:sp>
      <p:sp>
        <p:nvSpPr>
          <p:cNvPr id="266" name="Google Shape;266;p4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Retrieve all rows &amp; columns from the emp table.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a:t>
            </a:r>
            <a:r>
              <a:rPr lang="en-US" sz="2200" b="1" i="0" u="none" strike="noStrike" cap="none">
                <a:solidFill>
                  <a:schemeClr val="dk1"/>
                </a:solidFill>
                <a:latin typeface="Calibri"/>
                <a:ea typeface="Calibri"/>
                <a:cs typeface="Calibri"/>
                <a:sym typeface="Calibri"/>
              </a:rPr>
              <a:t> * </a:t>
            </a:r>
            <a:r>
              <a:rPr lang="en-US" sz="2200" b="0" i="0" u="none" strike="noStrike" cap="none">
                <a:solidFill>
                  <a:schemeClr val="dk1"/>
                </a:solidFill>
                <a:latin typeface="Calibri"/>
                <a:ea typeface="Calibri"/>
                <a:cs typeface="Calibri"/>
                <a:sym typeface="Calibri"/>
              </a:rPr>
              <a:t>FROM emp;</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 denote all attributes. See other tables.</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2	</a:t>
            </a:r>
            <a:endParaRPr sz="4600" b="0" i="0" u="none" strike="noStrike" cap="none">
              <a:solidFill>
                <a:schemeClr val="dk2"/>
              </a:solidFill>
              <a:latin typeface="Cambria"/>
              <a:ea typeface="Cambria"/>
              <a:cs typeface="Cambria"/>
              <a:sym typeface="Cambria"/>
            </a:endParaRPr>
          </a:p>
        </p:txBody>
      </p:sp>
      <p:sp>
        <p:nvSpPr>
          <p:cNvPr id="272" name="Google Shape;272;p4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The columns to be selected from a table are specified after the keyword SELECT.</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sal FROM emp;</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Tentative Grading Scheme (May Vary)</a:t>
            </a: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88900" algn="l" rtl="0">
              <a:spcBef>
                <a:spcPts val="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Activities  	30%  </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Project		15%</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Mid 		20%</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Final Exam	35%</a:t>
            </a: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3</a:t>
            </a:r>
            <a:endParaRPr sz="4600" b="0" i="0" u="none" strike="noStrike" cap="none">
              <a:solidFill>
                <a:schemeClr val="dk2"/>
              </a:solidFill>
              <a:latin typeface="Cambria"/>
              <a:ea typeface="Cambria"/>
              <a:cs typeface="Cambria"/>
              <a:sym typeface="Cambria"/>
            </a:endParaRPr>
          </a:p>
        </p:txBody>
      </p:sp>
      <p:sp>
        <p:nvSpPr>
          <p:cNvPr id="278" name="Google Shape;278;p4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The SELECT clause may also contain arithmetic expression, e.g.</a:t>
            </a:r>
            <a:endParaRPr/>
          </a:p>
          <a:p>
            <a:pPr marL="342900" marR="0" lvl="0" indent="-2286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deptno, sal * 2 FROM emp; </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4</a:t>
            </a:r>
            <a:endParaRPr sz="4600" b="0" i="0" u="none" strike="noStrike" cap="none">
              <a:solidFill>
                <a:schemeClr val="dk2"/>
              </a:solidFill>
              <a:latin typeface="Cambria"/>
              <a:ea typeface="Cambria"/>
              <a:cs typeface="Cambria"/>
              <a:sym typeface="Cambria"/>
            </a:endParaRPr>
          </a:p>
        </p:txBody>
      </p:sp>
      <p:sp>
        <p:nvSpPr>
          <p:cNvPr id="284" name="Google Shape;284;p4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Keyword DISTINCT forces elimination of duplicates from the query result.</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DISTINCT job FROM emp;</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5</a:t>
            </a:r>
            <a:endParaRPr sz="4600" b="0" i="0" u="none" strike="noStrike" cap="none">
              <a:solidFill>
                <a:schemeClr val="dk2"/>
              </a:solidFill>
              <a:latin typeface="Cambria"/>
              <a:ea typeface="Cambria"/>
              <a:cs typeface="Cambria"/>
              <a:sym typeface="Cambria"/>
            </a:endParaRPr>
          </a:p>
        </p:txBody>
      </p:sp>
      <p:sp>
        <p:nvSpPr>
          <p:cNvPr id="290" name="Google Shape;290;p4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To sort the result ORDER BY clause is used. It takes one or more attributes listed in the SELECT clause. Asc specifies ascending order (default order) and desc specifies descending order.</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deptno, hiredate FROM emp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ORDER BY deptno asc;</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6</a:t>
            </a:r>
            <a:endParaRPr sz="4600" b="0" i="0" u="none" strike="noStrike" cap="none">
              <a:solidFill>
                <a:schemeClr val="dk2"/>
              </a:solidFill>
              <a:latin typeface="Cambria"/>
              <a:ea typeface="Cambria"/>
              <a:cs typeface="Cambria"/>
              <a:sym typeface="Cambria"/>
            </a:endParaRPr>
          </a:p>
        </p:txBody>
      </p:sp>
      <p:sp>
        <p:nvSpPr>
          <p:cNvPr id="296" name="Google Shape;296;p4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90000"/>
              </a:lnSpc>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To select tuples that satisfy certain condition, WHERE clause is used. WHERE clause condition contains logical expressions connected by </a:t>
            </a:r>
            <a:r>
              <a:rPr lang="en-US" sz="2200" b="1" i="0" u="none" strike="noStrike" cap="none">
                <a:solidFill>
                  <a:schemeClr val="dk1"/>
                </a:solidFill>
                <a:latin typeface="Calibri"/>
                <a:ea typeface="Calibri"/>
                <a:cs typeface="Calibri"/>
                <a:sym typeface="Calibri"/>
              </a:rPr>
              <a:t>and</a:t>
            </a:r>
            <a:r>
              <a:rPr lang="en-US" sz="2200" b="0" i="0" u="none" strike="noStrike" cap="none">
                <a:solidFill>
                  <a:schemeClr val="dk1"/>
                </a:solidFill>
                <a:latin typeface="Calibri"/>
                <a:ea typeface="Calibri"/>
                <a:cs typeface="Calibri"/>
                <a:sym typeface="Calibri"/>
              </a:rPr>
              <a:t>, </a:t>
            </a:r>
            <a:r>
              <a:rPr lang="en-US" sz="2200" b="1" i="0" u="none" strike="noStrike" cap="none">
                <a:solidFill>
                  <a:schemeClr val="dk1"/>
                </a:solidFill>
                <a:latin typeface="Calibri"/>
                <a:ea typeface="Calibri"/>
                <a:cs typeface="Calibri"/>
                <a:sym typeface="Calibri"/>
              </a:rPr>
              <a:t>or</a:t>
            </a:r>
            <a:r>
              <a:rPr lang="en-US" sz="2200" b="0" i="0" u="none" strike="noStrike" cap="none">
                <a:solidFill>
                  <a:schemeClr val="dk1"/>
                </a:solidFill>
                <a:latin typeface="Calibri"/>
                <a:ea typeface="Calibri"/>
                <a:cs typeface="Calibri"/>
                <a:sym typeface="Calibri"/>
              </a:rPr>
              <a:t> and </a:t>
            </a:r>
            <a:r>
              <a:rPr lang="en-US" sz="2200" b="1" i="0" u="none" strike="noStrike" cap="none">
                <a:solidFill>
                  <a:schemeClr val="dk1"/>
                </a:solidFill>
                <a:latin typeface="Calibri"/>
                <a:ea typeface="Calibri"/>
                <a:cs typeface="Calibri"/>
                <a:sym typeface="Calibri"/>
              </a:rPr>
              <a:t>not</a:t>
            </a:r>
            <a:r>
              <a:rPr lang="en-US" sz="2200" b="0" i="0" u="none" strike="noStrike" cap="none">
                <a:solidFill>
                  <a:schemeClr val="dk1"/>
                </a:solidFill>
                <a:latin typeface="Calibri"/>
                <a:ea typeface="Calibri"/>
                <a:cs typeface="Calibri"/>
                <a:sym typeface="Calibri"/>
              </a:rPr>
              <a:t> to form complex conditions. Conditions may also include pattern matching and subqueries.</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name, job title and the salary of those employees whose manager has the number 7698 or 7566 and who earn more than 1500.</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job, sal FROM emp</a:t>
            </a: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(mgr = 7698 or mgr = 7566) and sal &gt; 1500 	</a:t>
            </a:r>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7</a:t>
            </a:r>
            <a:endParaRPr sz="4600" b="0" i="0" u="none" strike="noStrike" cap="none">
              <a:solidFill>
                <a:schemeClr val="dk2"/>
              </a:solidFill>
              <a:latin typeface="Cambria"/>
              <a:ea typeface="Cambria"/>
              <a:cs typeface="Cambria"/>
              <a:sym typeface="Cambria"/>
            </a:endParaRPr>
          </a:p>
        </p:txBody>
      </p:sp>
      <p:sp>
        <p:nvSpPr>
          <p:cNvPr id="302" name="Google Shape;302;p4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name, job and hiredate of employees working in department number 20 or 30.</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job, hiredate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deptno IN (20,30);	</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BONUS QUESTION:  ( 1 mark )</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Can you write it in another way, considering the step 6 example?</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8</a:t>
            </a:r>
            <a:endParaRPr sz="4600" b="0" i="0" u="none" strike="noStrike" cap="none">
              <a:solidFill>
                <a:schemeClr val="dk2"/>
              </a:solidFill>
              <a:latin typeface="Cambria"/>
              <a:ea typeface="Cambria"/>
              <a:cs typeface="Cambria"/>
              <a:sym typeface="Cambria"/>
            </a:endParaRPr>
          </a:p>
        </p:txBody>
      </p:sp>
      <p:sp>
        <p:nvSpPr>
          <p:cNvPr id="308" name="Google Shape;308;p4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the emp_no and name of employee who has no manager.</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mgr IS NULL;</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9</a:t>
            </a:r>
            <a:endParaRPr sz="4600" b="0" i="0" u="none" strike="noStrike" cap="none">
              <a:solidFill>
                <a:schemeClr val="dk2"/>
              </a:solidFill>
              <a:latin typeface="Cambria"/>
              <a:ea typeface="Cambria"/>
              <a:cs typeface="Cambria"/>
              <a:sym typeface="Cambria"/>
            </a:endParaRPr>
          </a:p>
        </p:txBody>
      </p:sp>
      <p:sp>
        <p:nvSpPr>
          <p:cNvPr id="314" name="Google Shape;314;p4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emp_no, name and job of employees whose salary is between 1500 – 2500</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job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sal BETWEEN 1500 AND 2500;</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BONUS QUESTION:  ( 1 mark )</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Can you write it in another way?</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dirty="0" smtClean="0">
                <a:solidFill>
                  <a:schemeClr val="dk2"/>
                </a:solidFill>
                <a:latin typeface="Cambria"/>
                <a:ea typeface="Cambria"/>
                <a:cs typeface="Cambria"/>
                <a:sym typeface="Cambria"/>
              </a:rPr>
              <a:t>10</a:t>
            </a:r>
            <a:r>
              <a:rPr lang="en-US" sz="4600" b="0" i="0" u="none" strike="noStrike" cap="none" dirty="0">
                <a:solidFill>
                  <a:schemeClr val="dk2"/>
                </a:solidFill>
                <a:latin typeface="Cambria"/>
                <a:ea typeface="Cambria"/>
                <a:cs typeface="Cambria"/>
                <a:sym typeface="Cambria"/>
              </a:rPr>
              <a:t>	</a:t>
            </a:r>
            <a:endParaRPr sz="4600" b="0" i="0" u="none" strike="noStrike" cap="none" dirty="0">
              <a:solidFill>
                <a:schemeClr val="dk2"/>
              </a:solidFill>
              <a:latin typeface="Cambria"/>
              <a:ea typeface="Cambria"/>
              <a:cs typeface="Cambria"/>
              <a:sym typeface="Cambria"/>
            </a:endParaRPr>
          </a:p>
        </p:txBody>
      </p:sp>
      <p:sp>
        <p:nvSpPr>
          <p:cNvPr id="320" name="Google Shape;320;p4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For pattern matching </a:t>
            </a:r>
            <a:r>
              <a:rPr lang="en-US" sz="2200" b="1" i="0" u="none" strike="noStrike" cap="none">
                <a:solidFill>
                  <a:schemeClr val="dk1"/>
                </a:solidFill>
                <a:latin typeface="Calibri"/>
                <a:ea typeface="Calibri"/>
                <a:cs typeface="Calibri"/>
                <a:sym typeface="Calibri"/>
              </a:rPr>
              <a:t>like</a:t>
            </a:r>
            <a:r>
              <a:rPr lang="en-US" sz="2200" b="0" i="0" u="none" strike="noStrike" cap="none">
                <a:solidFill>
                  <a:schemeClr val="dk1"/>
                </a:solidFill>
                <a:latin typeface="Calibri"/>
                <a:ea typeface="Calibri"/>
                <a:cs typeface="Calibri"/>
                <a:sym typeface="Calibri"/>
              </a:rPr>
              <a:t> operator is used. Two special characters are used: the percent sign (%) and under score (_). Percent sign means that any string is allowed there, while under score stands for exactly one character. Find name and job of employees whose name contain substring ‘LL’.</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ename like ‘%LL%’;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dirty="0" smtClean="0">
                <a:solidFill>
                  <a:schemeClr val="dk2"/>
                </a:solidFill>
                <a:latin typeface="Cambria"/>
                <a:ea typeface="Cambria"/>
                <a:cs typeface="Cambria"/>
                <a:sym typeface="Cambria"/>
              </a:rPr>
              <a:t>11</a:t>
            </a:r>
            <a:endParaRPr sz="4600" b="0" i="0" u="none" strike="noStrike" cap="none" dirty="0">
              <a:solidFill>
                <a:schemeClr val="dk2"/>
              </a:solidFill>
              <a:latin typeface="Cambria"/>
              <a:ea typeface="Cambria"/>
              <a:cs typeface="Cambria"/>
              <a:sym typeface="Cambria"/>
            </a:endParaRPr>
          </a:p>
        </p:txBody>
      </p:sp>
      <p:sp>
        <p:nvSpPr>
          <p:cNvPr id="326" name="Google Shape;326;p5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Aggregate functions return a single value for a set of column values. Count the number of employees.</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count(*) as Total_Employees FROM emp;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457200" y="5908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1" i="0" u="none" strike="noStrike" cap="none">
                <a:solidFill>
                  <a:schemeClr val="dk2"/>
                </a:solidFill>
                <a:latin typeface="Cambria"/>
                <a:ea typeface="Cambria"/>
                <a:cs typeface="Cambria"/>
                <a:sym typeface="Cambria"/>
              </a:rPr>
              <a:t>Exercises: </a:t>
            </a:r>
            <a:endParaRPr sz="4600" b="0" i="0" u="none" strike="noStrike" cap="none">
              <a:solidFill>
                <a:schemeClr val="dk2"/>
              </a:solidFill>
              <a:latin typeface="Cambria"/>
              <a:ea typeface="Cambria"/>
              <a:cs typeface="Cambria"/>
              <a:sym typeface="Cambria"/>
            </a:endParaRPr>
          </a:p>
        </p:txBody>
      </p:sp>
      <p:sp>
        <p:nvSpPr>
          <p:cNvPr id="332" name="Google Shape;332;p51"/>
          <p:cNvSpPr txBox="1">
            <a:spLocks noGrp="1"/>
          </p:cNvSpPr>
          <p:nvPr>
            <p:ph type="body" idx="1"/>
          </p:nvPr>
        </p:nvSpPr>
        <p:spPr>
          <a:xfrm>
            <a:off x="457199" y="1202099"/>
            <a:ext cx="7953555" cy="5224579"/>
          </a:xfrm>
          <a:prstGeom prst="rect">
            <a:avLst/>
          </a:prstGeom>
          <a:noFill/>
          <a:ln>
            <a:noFill/>
          </a:ln>
        </p:spPr>
        <p:txBody>
          <a:bodyPr spcFirstLastPara="1" wrap="square" lIns="91425" tIns="45700" rIns="91425" bIns="45700" anchor="t" anchorCtr="0">
            <a:noAutofit/>
          </a:bodyPr>
          <a:lstStyle/>
          <a:p>
            <a:pPr marL="342900" marR="0" lvl="0" indent="-228600" algn="l" rtl="0">
              <a:lnSpc>
                <a:spcPct val="80000"/>
              </a:lnSpc>
              <a:spcBef>
                <a:spcPts val="0"/>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Display the name, job, and salary for all employees whose job is Clerk or Analyst and their salary are not equal to Rs.1000, Rs.3000, or Rs.5000. Display in descending order of salary. (4 rows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Calculate the average salary of all the employees. (2073.21429</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all the employees names, their department numbers and hire date with </a:t>
            </a:r>
            <a:r>
              <a:rPr lang="en-US" sz="1704" b="0" i="0" u="none" strike="noStrike" cap="none" dirty="0" smtClean="0">
                <a:solidFill>
                  <a:schemeClr val="dk1"/>
                </a:solidFill>
                <a:latin typeface="Calibri"/>
                <a:ea typeface="Calibri"/>
                <a:cs typeface="Calibri"/>
                <a:sym typeface="Calibri"/>
              </a:rPr>
              <a:t>ascending </a:t>
            </a:r>
            <a:r>
              <a:rPr lang="en-US" sz="1704" b="0" i="0" u="none" strike="noStrike" cap="none" dirty="0">
                <a:solidFill>
                  <a:schemeClr val="dk1"/>
                </a:solidFill>
                <a:latin typeface="Calibri"/>
                <a:ea typeface="Calibri"/>
                <a:cs typeface="Calibri"/>
                <a:sym typeface="Calibri"/>
              </a:rPr>
              <a:t>order of </a:t>
            </a:r>
            <a:r>
              <a:rPr lang="en-US" sz="1704" b="0" i="0" u="none" strike="noStrike" cap="none" dirty="0" err="1">
                <a:solidFill>
                  <a:schemeClr val="dk1"/>
                </a:solidFill>
                <a:latin typeface="Calibri"/>
                <a:ea typeface="Calibri"/>
                <a:cs typeface="Calibri"/>
                <a:sym typeface="Calibri"/>
              </a:rPr>
              <a:t>dept</a:t>
            </a:r>
            <a:r>
              <a:rPr lang="en-US" sz="1704" b="0" i="0" u="none" strike="noStrike" cap="none" dirty="0">
                <a:solidFill>
                  <a:schemeClr val="dk1"/>
                </a:solidFill>
                <a:latin typeface="Calibri"/>
                <a:ea typeface="Calibri"/>
                <a:cs typeface="Calibri"/>
                <a:sym typeface="Calibri"/>
              </a:rPr>
              <a:t> numbers and descending order of hire date within a particular dept. (multiple columns in ORDER BY clause). </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smtClean="0">
                <a:solidFill>
                  <a:schemeClr val="dk1"/>
                </a:solidFill>
                <a:latin typeface="Calibri"/>
                <a:ea typeface="Calibri"/>
                <a:cs typeface="Calibri"/>
                <a:sym typeface="Calibri"/>
              </a:rPr>
              <a:t>Find </a:t>
            </a:r>
            <a:r>
              <a:rPr lang="en-US" sz="1704" b="0" i="0" u="none" strike="noStrike" cap="none" dirty="0" err="1">
                <a:solidFill>
                  <a:schemeClr val="dk1"/>
                </a:solidFill>
                <a:latin typeface="Calibri"/>
                <a:ea typeface="Calibri"/>
                <a:cs typeface="Calibri"/>
                <a:sym typeface="Calibri"/>
              </a:rPr>
              <a:t>emp_no</a:t>
            </a:r>
            <a:r>
              <a:rPr lang="en-US" sz="1704" b="0" i="0" u="none" strike="noStrike" cap="none" dirty="0">
                <a:solidFill>
                  <a:schemeClr val="dk1"/>
                </a:solidFill>
                <a:latin typeface="Calibri"/>
                <a:ea typeface="Calibri"/>
                <a:cs typeface="Calibri"/>
                <a:sym typeface="Calibri"/>
              </a:rPr>
              <a:t>, name, salary and hire date of the employees who were hired in the first half year of 1981. Sort the output in ascending order of </a:t>
            </a:r>
            <a:r>
              <a:rPr lang="en-US" sz="1704" b="0" i="0" u="none" strike="noStrike" cap="none" dirty="0" err="1">
                <a:solidFill>
                  <a:schemeClr val="dk1"/>
                </a:solidFill>
                <a:latin typeface="Calibri"/>
                <a:ea typeface="Calibri"/>
                <a:cs typeface="Calibri"/>
                <a:sym typeface="Calibri"/>
              </a:rPr>
              <a:t>hiredate</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smtClean="0">
                <a:solidFill>
                  <a:schemeClr val="dk1"/>
                </a:solidFill>
                <a:latin typeface="Calibri"/>
                <a:ea typeface="Calibri"/>
                <a:cs typeface="Calibri"/>
                <a:sym typeface="Calibri"/>
              </a:rPr>
              <a:t>How </a:t>
            </a:r>
            <a:r>
              <a:rPr lang="en-US" sz="1704" b="0" i="0" u="none" strike="noStrike" cap="none" dirty="0">
                <a:solidFill>
                  <a:schemeClr val="dk1"/>
                </a:solidFill>
                <a:latin typeface="Calibri"/>
                <a:ea typeface="Calibri"/>
                <a:cs typeface="Calibri"/>
                <a:sym typeface="Calibri"/>
              </a:rPr>
              <a:t>many different job titles are stored in the relation </a:t>
            </a:r>
            <a:r>
              <a:rPr lang="en-US" sz="1704" b="1" i="0" u="none" strike="noStrike" cap="none" dirty="0" err="1">
                <a:solidFill>
                  <a:schemeClr val="dk1"/>
                </a:solidFill>
                <a:latin typeface="Calibri"/>
                <a:ea typeface="Calibri"/>
                <a:cs typeface="Calibri"/>
                <a:sym typeface="Calibri"/>
              </a:rPr>
              <a:t>emp</a:t>
            </a:r>
            <a:r>
              <a:rPr lang="en-US" sz="1704" b="0" i="0" u="none" strike="noStrike" cap="none" dirty="0">
                <a:solidFill>
                  <a:schemeClr val="dk1"/>
                </a:solidFill>
                <a:latin typeface="Calibri"/>
                <a:ea typeface="Calibri"/>
                <a:cs typeface="Calibri"/>
                <a:sym typeface="Calibri"/>
              </a:rPr>
              <a:t>? (5</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the minimum and maximum salary in relation </a:t>
            </a:r>
            <a:r>
              <a:rPr lang="en-US" sz="1704" b="1" i="0" u="none" strike="noStrike" cap="none" dirty="0">
                <a:solidFill>
                  <a:schemeClr val="dk1"/>
                </a:solidFill>
                <a:latin typeface="Calibri"/>
                <a:ea typeface="Calibri"/>
                <a:cs typeface="Calibri"/>
                <a:sym typeface="Calibri"/>
              </a:rPr>
              <a:t>emp</a:t>
            </a:r>
            <a:r>
              <a:rPr lang="en-US" sz="1704" b="0" i="0" u="none" strike="noStrike" cap="none" dirty="0">
                <a:solidFill>
                  <a:schemeClr val="dk1"/>
                </a:solidFill>
                <a:latin typeface="Calibri"/>
                <a:ea typeface="Calibri"/>
                <a:cs typeface="Calibri"/>
                <a:sym typeface="Calibri"/>
              </a:rPr>
              <a:t>. (800, 5000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Sum all the salaries of employees working in the SALES department. (9400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Compute the difference between the minimum and maximum salary. (4200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all employees whose name contains A in the third position. (3 names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How many employees earn more than </a:t>
            </a:r>
            <a:r>
              <a:rPr lang="en-US" sz="1704" b="0" i="0" u="none" strike="noStrike" cap="none" dirty="0" err="1">
                <a:solidFill>
                  <a:schemeClr val="dk1"/>
                </a:solidFill>
                <a:latin typeface="Calibri"/>
                <a:ea typeface="Calibri"/>
                <a:cs typeface="Calibri"/>
                <a:sym typeface="Calibri"/>
              </a:rPr>
              <a:t>Rs</a:t>
            </a:r>
            <a:r>
              <a:rPr lang="en-US" sz="1704" b="0" i="0" u="none" strike="noStrike" cap="none" dirty="0">
                <a:solidFill>
                  <a:schemeClr val="dk1"/>
                </a:solidFill>
                <a:latin typeface="Calibri"/>
                <a:ea typeface="Calibri"/>
                <a:cs typeface="Calibri"/>
                <a:sym typeface="Calibri"/>
              </a:rPr>
              <a:t>. 2000. (6 </a:t>
            </a:r>
            <a:r>
              <a:rPr lang="en-US" sz="1704" b="0" i="0" u="none" strike="noStrike" cap="none" dirty="0" err="1">
                <a:solidFill>
                  <a:schemeClr val="dk1"/>
                </a:solidFill>
                <a:latin typeface="Calibri"/>
                <a:ea typeface="Calibri"/>
                <a:cs typeface="Calibri"/>
                <a:sym typeface="Calibri"/>
              </a:rPr>
              <a:t>emps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Find total number of salesman and the sum of their salaries. (14, </a:t>
            </a:r>
            <a:r>
              <a:rPr lang="en-US" sz="1704" b="0" i="0" u="none" strike="noStrike" cap="none" dirty="0" smtClean="0">
                <a:solidFill>
                  <a:schemeClr val="dk1"/>
                </a:solidFill>
                <a:latin typeface="Calibri"/>
                <a:ea typeface="Calibri"/>
                <a:cs typeface="Calibri"/>
                <a:sym typeface="Calibri"/>
              </a:rPr>
              <a:t>29025</a:t>
            </a:r>
            <a:r>
              <a:rPr lang="en-US" sz="1704"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Contacting me</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Email: </a:t>
            </a:r>
            <a:endParaRPr/>
          </a:p>
          <a:p>
            <a:pPr marL="411480" marR="0" lvl="1" indent="0" algn="l" rtl="0">
              <a:spcBef>
                <a:spcPts val="400"/>
              </a:spcBef>
              <a:spcAft>
                <a:spcPts val="0"/>
              </a:spcAft>
              <a:buClr>
                <a:schemeClr val="accent2"/>
              </a:buClr>
              <a:buSzPts val="2000"/>
              <a:buFont typeface="Arial"/>
              <a:buNone/>
            </a:pPr>
            <a:endParaRPr sz="20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sng" strike="noStrike" cap="none">
                <a:solidFill>
                  <a:schemeClr val="hlink"/>
                </a:solidFill>
                <a:latin typeface="Calibri"/>
                <a:ea typeface="Calibri"/>
                <a:cs typeface="Calibri"/>
                <a:sym typeface="Calibri"/>
                <a:hlinkClick r:id="rId3"/>
              </a:rPr>
              <a:t>Basit.jasani@nu.edu.pk</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u="sng">
                <a:solidFill>
                  <a:schemeClr val="hlink"/>
                </a:solidFill>
                <a:hlinkClick r:id="rId4"/>
              </a:rPr>
              <a:t>tooba.ali@nu.edu.pk</a:t>
            </a:r>
            <a:endParaRPr/>
          </a:p>
          <a:p>
            <a:pPr marL="640080" marR="0" lvl="1" indent="-228600" algn="l" rtl="0">
              <a:spcBef>
                <a:spcPts val="400"/>
              </a:spcBef>
              <a:spcAft>
                <a:spcPts val="0"/>
              </a:spcAft>
              <a:buClr>
                <a:schemeClr val="accent2"/>
              </a:buClr>
              <a:buSzPts val="2000"/>
              <a:buFont typeface="Arial"/>
              <a:buChar char="•"/>
            </a:pPr>
            <a:r>
              <a:rPr lang="en-US" u="sng">
                <a:solidFill>
                  <a:schemeClr val="hlink"/>
                </a:solidFill>
                <a:hlinkClick r:id="rId5"/>
              </a:rPr>
              <a:t>Ammara.yaseen@nu.edu.pk</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	</a:t>
            </a:r>
            <a:endParaRPr/>
          </a:p>
          <a:p>
            <a:pPr marL="411480" marR="0" lvl="1" indent="0" algn="l" rtl="0">
              <a:spcBef>
                <a:spcPts val="400"/>
              </a:spcBef>
              <a:spcAft>
                <a:spcPts val="0"/>
              </a:spcAft>
              <a:buClr>
                <a:schemeClr val="accent2"/>
              </a:buClr>
              <a:buSzPts val="2000"/>
              <a:buFont typeface="Arial"/>
              <a:buNone/>
            </a:pP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Room: PHD Room (Next to Room 109)</a:t>
            </a:r>
            <a:r>
              <a:rPr lang="en-US"/>
              <a:t>, PHD Room (Basement)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1" i="0" u="none" strike="noStrike" cap="none">
                <a:solidFill>
                  <a:schemeClr val="dk2"/>
                </a:solidFill>
                <a:latin typeface="Cambria"/>
                <a:ea typeface="Cambria"/>
                <a:cs typeface="Cambria"/>
                <a:sym typeface="Cambria"/>
              </a:rPr>
              <a:t>References:</a:t>
            </a:r>
            <a:endParaRPr sz="4600" b="0" i="0" u="none" strike="noStrike" cap="none">
              <a:solidFill>
                <a:schemeClr val="dk2"/>
              </a:solidFill>
              <a:latin typeface="Cambria"/>
              <a:ea typeface="Cambria"/>
              <a:cs typeface="Cambria"/>
              <a:sym typeface="Cambria"/>
            </a:endParaRPr>
          </a:p>
        </p:txBody>
      </p:sp>
      <p:sp>
        <p:nvSpPr>
          <p:cNvPr id="338" name="Google Shape;338;p5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80000"/>
              </a:lnSpc>
              <a:spcBef>
                <a:spcPts val="0"/>
              </a:spcBef>
              <a:spcAft>
                <a:spcPts val="0"/>
              </a:spcAft>
              <a:buClr>
                <a:schemeClr val="accent1"/>
              </a:buClr>
              <a:buSzPts val="1210"/>
              <a:buFont typeface="Arial"/>
              <a:buNone/>
            </a:pPr>
            <a:r>
              <a:rPr lang="en-US" sz="1210" b="1" i="0" u="none" strike="noStrike" cap="none">
                <a:solidFill>
                  <a:schemeClr val="dk1"/>
                </a:solidFill>
                <a:latin typeface="Calibri"/>
                <a:ea typeface="Calibri"/>
                <a:cs typeface="Calibri"/>
                <a:sym typeface="Calibri"/>
              </a:rPr>
              <a:t> </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Operators and functions available in Oracle:</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numbers:</a:t>
            </a:r>
            <a:r>
              <a:rPr lang="en-US" sz="1210" b="0" i="0" u="none" strike="noStrike" cap="none">
                <a:solidFill>
                  <a:schemeClr val="dk1"/>
                </a:solidFill>
                <a:latin typeface="Calibri"/>
                <a:ea typeface="Calibri"/>
                <a:cs typeface="Calibri"/>
                <a:sym typeface="Calibri"/>
              </a:rPr>
              <a:t> abs, cos, sin, exp, log, power, mod, sqrt, +, -, *,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strings:</a:t>
            </a:r>
            <a:r>
              <a:rPr lang="en-US" sz="1210" b="0" i="0" u="none" strike="noStrike" cap="none">
                <a:solidFill>
                  <a:schemeClr val="dk1"/>
                </a:solidFill>
                <a:latin typeface="Calibri"/>
                <a:ea typeface="Calibri"/>
                <a:cs typeface="Calibri"/>
                <a:sym typeface="Calibri"/>
              </a:rPr>
              <a:t> concat( str1, str2 ), lower(column/expr), upper(column/expr), replace(str, search_str, replacement_str), concat(column1/expr1, column2/expr2), substr(str, m, n), length(column/expr), initcap(column/expr),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dates:</a:t>
            </a:r>
            <a:r>
              <a:rPr lang="en-US" sz="1210" b="0" i="0" u="none" strike="noStrike" cap="none">
                <a:solidFill>
                  <a:schemeClr val="dk1"/>
                </a:solidFill>
                <a:latin typeface="Calibri"/>
                <a:ea typeface="Calibri"/>
                <a:cs typeface="Calibri"/>
                <a:sym typeface="Calibri"/>
              </a:rPr>
              <a:t> add_months(date,n), month_between(date1, date2), next_day(date,’char’), last_day(date),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Comparison operators:</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 or &lt;&gt;, &lt;, &gt;, &lt;=, =&gt;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Set Conditions: WHERE &lt;column&gt; [NOT] IN (&lt;list of values&gt;)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Null Value: WHERE &lt;column&gt; IS [NOT] NULL</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Domain Conditions: WHERE &lt;column&gt; [NOT] BETWEEN &lt;lower bound&gt; AND &lt;upper bound&gt;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Aggregate Functions:</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count</a:t>
            </a:r>
            <a:r>
              <a:rPr lang="en-US" sz="1210" b="0" i="0" u="none" strike="noStrike" cap="none">
                <a:solidFill>
                  <a:schemeClr val="dk1"/>
                </a:solidFill>
                <a:latin typeface="Calibri"/>
                <a:ea typeface="Calibri"/>
                <a:cs typeface="Calibri"/>
                <a:sym typeface="Calibri"/>
              </a:rPr>
              <a:t>: used for counting rows</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max</a:t>
            </a:r>
            <a:r>
              <a:rPr lang="en-US" sz="1210" b="0" i="0" u="none" strike="noStrike" cap="none">
                <a:solidFill>
                  <a:schemeClr val="dk1"/>
                </a:solidFill>
                <a:latin typeface="Calibri"/>
                <a:ea typeface="Calibri"/>
                <a:cs typeface="Calibri"/>
                <a:sym typeface="Calibri"/>
              </a:rPr>
              <a:t>: maximum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min</a:t>
            </a:r>
            <a:r>
              <a:rPr lang="en-US" sz="1210" b="0" i="0" u="none" strike="noStrike" cap="none">
                <a:solidFill>
                  <a:schemeClr val="dk1"/>
                </a:solidFill>
                <a:latin typeface="Calibri"/>
                <a:ea typeface="Calibri"/>
                <a:cs typeface="Calibri"/>
                <a:sym typeface="Calibri"/>
              </a:rPr>
              <a:t>: minimum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sum</a:t>
            </a:r>
            <a:r>
              <a:rPr lang="en-US" sz="1210" b="0" i="0" u="none" strike="noStrike" cap="none">
                <a:solidFill>
                  <a:schemeClr val="dk1"/>
                </a:solidFill>
                <a:latin typeface="Calibri"/>
                <a:ea typeface="Calibri"/>
                <a:cs typeface="Calibri"/>
                <a:sym typeface="Calibri"/>
              </a:rPr>
              <a:t>: computes the sum of values (only applicable to the data type </a:t>
            </a:r>
            <a:r>
              <a:rPr lang="en-US" sz="1210" b="1" i="0" u="none" strike="noStrike" cap="none">
                <a:solidFill>
                  <a:schemeClr val="dk1"/>
                </a:solidFill>
                <a:latin typeface="Calibri"/>
                <a:ea typeface="Calibri"/>
                <a:cs typeface="Calibri"/>
                <a:sym typeface="Calibri"/>
              </a:rPr>
              <a:t>number</a:t>
            </a:r>
            <a:r>
              <a:rPr lang="en-US" sz="1210" b="0" i="0" u="none" strike="noStrike" cap="none">
                <a:solidFill>
                  <a:schemeClr val="dk1"/>
                </a:solidFill>
                <a:latin typeface="Calibri"/>
                <a:ea typeface="Calibri"/>
                <a:cs typeface="Calibri"/>
                <a:sym typeface="Calibri"/>
              </a:rPr>
              <a: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avg</a:t>
            </a:r>
            <a:r>
              <a:rPr lang="en-US" sz="1210" b="0" i="0" u="none" strike="noStrike" cap="none">
                <a:solidFill>
                  <a:schemeClr val="dk1"/>
                </a:solidFill>
                <a:latin typeface="Calibri"/>
                <a:ea typeface="Calibri"/>
                <a:cs typeface="Calibri"/>
                <a:sym typeface="Calibri"/>
              </a:rPr>
              <a:t>: computes average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Note:</a:t>
            </a:r>
            <a:r>
              <a:rPr lang="en-US" sz="1210" b="0" i="0" u="none" strike="noStrike" cap="none">
                <a:solidFill>
                  <a:schemeClr val="dk1"/>
                </a:solidFill>
                <a:latin typeface="Calibri"/>
                <a:ea typeface="Calibri"/>
                <a:cs typeface="Calibri"/>
                <a:sym typeface="Calibri"/>
              </a:rPr>
              <a:t> </a:t>
            </a:r>
            <a:r>
              <a:rPr lang="en-US" sz="1210" b="1" i="0" u="none" strike="noStrike" cap="none">
                <a:solidFill>
                  <a:schemeClr val="dk1"/>
                </a:solidFill>
                <a:latin typeface="Calibri"/>
                <a:ea typeface="Calibri"/>
                <a:cs typeface="Calibri"/>
                <a:sym typeface="Calibri"/>
              </a:rPr>
              <a:t>avg</a:t>
            </a:r>
            <a:r>
              <a:rPr lang="en-US" sz="1210" b="0" i="0" u="none" strike="noStrike" cap="none">
                <a:solidFill>
                  <a:schemeClr val="dk1"/>
                </a:solidFill>
                <a:latin typeface="Calibri"/>
                <a:ea typeface="Calibri"/>
                <a:cs typeface="Calibri"/>
                <a:sym typeface="Calibri"/>
              </a:rPr>
              <a:t>, </a:t>
            </a:r>
            <a:r>
              <a:rPr lang="en-US" sz="1210" b="1" i="0" u="none" strike="noStrike" cap="none">
                <a:solidFill>
                  <a:schemeClr val="dk1"/>
                </a:solidFill>
                <a:latin typeface="Calibri"/>
                <a:ea typeface="Calibri"/>
                <a:cs typeface="Calibri"/>
                <a:sym typeface="Calibri"/>
              </a:rPr>
              <a:t>min</a:t>
            </a:r>
            <a:r>
              <a:rPr lang="en-US" sz="1210" b="0" i="0" u="none" strike="noStrike" cap="none">
                <a:solidFill>
                  <a:schemeClr val="dk1"/>
                </a:solidFill>
                <a:latin typeface="Calibri"/>
                <a:ea typeface="Calibri"/>
                <a:cs typeface="Calibri"/>
                <a:sym typeface="Calibri"/>
              </a:rPr>
              <a:t> and </a:t>
            </a:r>
            <a:r>
              <a:rPr lang="en-US" sz="1210" b="1" i="0" u="none" strike="noStrike" cap="none">
                <a:solidFill>
                  <a:schemeClr val="dk1"/>
                </a:solidFill>
                <a:latin typeface="Calibri"/>
                <a:ea typeface="Calibri"/>
                <a:cs typeface="Calibri"/>
                <a:sym typeface="Calibri"/>
              </a:rPr>
              <a:t>max</a:t>
            </a:r>
            <a:r>
              <a:rPr lang="en-US" sz="1210" b="0" i="0" u="none" strike="noStrike" cap="none">
                <a:solidFill>
                  <a:schemeClr val="dk1"/>
                </a:solidFill>
                <a:latin typeface="Calibri"/>
                <a:ea typeface="Calibri"/>
                <a:cs typeface="Calibri"/>
                <a:sym typeface="Calibri"/>
              </a:rPr>
              <a:t> ignore tuples that have a null value for the specified attribute, but </a:t>
            </a:r>
            <a:r>
              <a:rPr lang="en-US" sz="1210" b="1" i="0" u="none" strike="noStrike" cap="none">
                <a:solidFill>
                  <a:schemeClr val="dk1"/>
                </a:solidFill>
                <a:latin typeface="Calibri"/>
                <a:ea typeface="Calibri"/>
                <a:cs typeface="Calibri"/>
                <a:sym typeface="Calibri"/>
              </a:rPr>
              <a:t>count</a:t>
            </a:r>
            <a:r>
              <a:rPr lang="en-US" sz="1210" b="0" i="0" u="none" strike="noStrike" cap="none">
                <a:solidFill>
                  <a:schemeClr val="dk1"/>
                </a:solidFill>
                <a:latin typeface="Calibri"/>
                <a:ea typeface="Calibri"/>
                <a:cs typeface="Calibri"/>
                <a:sym typeface="Calibri"/>
              </a:rPr>
              <a:t> considers null values.</a:t>
            </a:r>
            <a:endParaRPr sz="121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Any Idea??</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Conventional Data saving in ancient times?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What is a Database?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What is DBMS?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Name some DBMSs?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Why is Database used?</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DATABASE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“Collection of inter-related data in an organized manner”</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DBMS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program that manages Database”</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381000" y="2880360"/>
            <a:ext cx="1981200" cy="1920240"/>
          </a:xfrm>
          <a:prstGeom prst="ellipse">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DBMS</a:t>
            </a:r>
            <a:endParaRPr sz="2800" b="1" i="0" u="none" strike="noStrike" cap="none">
              <a:solidFill>
                <a:srgbClr val="4F81BD"/>
              </a:solidFill>
              <a:latin typeface="Cambria"/>
              <a:ea typeface="Cambria"/>
              <a:cs typeface="Cambria"/>
              <a:sym typeface="Cambria"/>
            </a:endParaRPr>
          </a:p>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Eg. Sql Server,Oracke,My sql,DB2</a:t>
            </a:r>
            <a:endParaRPr sz="4000" b="0" i="0" u="none" strike="noStrike" cap="none">
              <a:solidFill>
                <a:schemeClr val="dk1"/>
              </a:solidFill>
              <a:latin typeface="Arial"/>
              <a:ea typeface="Arial"/>
              <a:cs typeface="Arial"/>
              <a:sym typeface="Arial"/>
            </a:endParaRPr>
          </a:p>
        </p:txBody>
      </p:sp>
      <p:sp>
        <p:nvSpPr>
          <p:cNvPr id="121" name="Google Shape;121;p19"/>
          <p:cNvSpPr/>
          <p:nvPr/>
        </p:nvSpPr>
        <p:spPr>
          <a:xfrm>
            <a:off x="3232888" y="2395853"/>
            <a:ext cx="2103120" cy="745809"/>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STORES</a:t>
            </a:r>
            <a:endParaRPr sz="4000" b="0" i="0" u="none" strike="noStrike" cap="none">
              <a:solidFill>
                <a:schemeClr val="dk1"/>
              </a:solidFill>
              <a:latin typeface="Arial"/>
              <a:ea typeface="Arial"/>
              <a:cs typeface="Arial"/>
              <a:sym typeface="Arial"/>
            </a:endParaRPr>
          </a:p>
        </p:txBody>
      </p:sp>
      <p:sp>
        <p:nvSpPr>
          <p:cNvPr id="122" name="Google Shape;122;p19"/>
          <p:cNvSpPr/>
          <p:nvPr/>
        </p:nvSpPr>
        <p:spPr>
          <a:xfrm>
            <a:off x="3320761" y="3602831"/>
            <a:ext cx="2103120" cy="627697"/>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RETREIVES</a:t>
            </a:r>
            <a:endParaRPr sz="4800" b="0" i="0" u="none" strike="noStrike" cap="none">
              <a:solidFill>
                <a:schemeClr val="dk1"/>
              </a:solidFill>
              <a:latin typeface="Arial"/>
              <a:ea typeface="Arial"/>
              <a:cs typeface="Arial"/>
              <a:sym typeface="Arial"/>
            </a:endParaRPr>
          </a:p>
        </p:txBody>
      </p:sp>
      <p:sp>
        <p:nvSpPr>
          <p:cNvPr id="123" name="Google Shape;123;p19"/>
          <p:cNvSpPr/>
          <p:nvPr/>
        </p:nvSpPr>
        <p:spPr>
          <a:xfrm>
            <a:off x="3352800" y="4702549"/>
            <a:ext cx="2103120" cy="937577"/>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MODIFIES</a:t>
            </a:r>
            <a:endParaRPr sz="4000" b="0" i="0" u="none" strike="noStrike" cap="none">
              <a:solidFill>
                <a:schemeClr val="dk1"/>
              </a:solidFill>
              <a:latin typeface="Arial"/>
              <a:ea typeface="Arial"/>
              <a:cs typeface="Arial"/>
              <a:sym typeface="Arial"/>
            </a:endParaRPr>
          </a:p>
        </p:txBody>
      </p:sp>
      <p:sp>
        <p:nvSpPr>
          <p:cNvPr id="124" name="Google Shape;124;p19"/>
          <p:cNvSpPr/>
          <p:nvPr/>
        </p:nvSpPr>
        <p:spPr>
          <a:xfrm>
            <a:off x="6583680" y="2956560"/>
            <a:ext cx="1798320" cy="1920240"/>
          </a:xfrm>
          <a:prstGeom prst="flowChartMagneticDisk">
            <a:avLst/>
          </a:prstGeom>
          <a:solidFill>
            <a:srgbClr val="FFFFFF"/>
          </a:solidFill>
          <a:ln w="317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DB</a:t>
            </a:r>
            <a:endParaRPr sz="2800" b="1" i="0" u="none" strike="noStrike" cap="none">
              <a:solidFill>
                <a:srgbClr val="4F81BD"/>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cxnSp>
        <p:nvCxnSpPr>
          <p:cNvPr id="125" name="Google Shape;125;p19"/>
          <p:cNvCxnSpPr/>
          <p:nvPr/>
        </p:nvCxnSpPr>
        <p:spPr>
          <a:xfrm rot="10800000" flipH="1">
            <a:off x="2484119" y="2956559"/>
            <a:ext cx="748769" cy="553402"/>
          </a:xfrm>
          <a:prstGeom prst="straightConnector1">
            <a:avLst/>
          </a:prstGeom>
          <a:noFill/>
          <a:ln w="9525" cap="flat" cmpd="sng">
            <a:solidFill>
              <a:srgbClr val="000000"/>
            </a:solidFill>
            <a:prstDash val="solid"/>
            <a:round/>
            <a:headEnd type="none" w="med" len="med"/>
            <a:tailEnd type="triangle" w="med" len="med"/>
          </a:ln>
        </p:spPr>
      </p:cxnSp>
      <p:cxnSp>
        <p:nvCxnSpPr>
          <p:cNvPr id="126" name="Google Shape;126;p19"/>
          <p:cNvCxnSpPr/>
          <p:nvPr/>
        </p:nvCxnSpPr>
        <p:spPr>
          <a:xfrm flipH="1">
            <a:off x="2484117" y="3870959"/>
            <a:ext cx="836643" cy="45719"/>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9"/>
          <p:cNvCxnSpPr/>
          <p:nvPr/>
        </p:nvCxnSpPr>
        <p:spPr>
          <a:xfrm>
            <a:off x="2438225" y="4230528"/>
            <a:ext cx="882536" cy="646272"/>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9"/>
          <p:cNvCxnSpPr/>
          <p:nvPr/>
        </p:nvCxnSpPr>
        <p:spPr>
          <a:xfrm>
            <a:off x="5336008" y="2823915"/>
            <a:ext cx="1140992" cy="686045"/>
          </a:xfrm>
          <a:prstGeom prst="straightConnector1">
            <a:avLst/>
          </a:prstGeom>
          <a:noFill/>
          <a:ln w="9525" cap="flat" cmpd="sng">
            <a:solidFill>
              <a:srgbClr val="000000"/>
            </a:solidFill>
            <a:prstDash val="solid"/>
            <a:round/>
            <a:headEnd type="none" w="med" len="med"/>
            <a:tailEnd type="triangle" w="med" len="med"/>
          </a:ln>
        </p:spPr>
      </p:cxnSp>
      <p:cxnSp>
        <p:nvCxnSpPr>
          <p:cNvPr id="129" name="Google Shape;129;p19"/>
          <p:cNvCxnSpPr/>
          <p:nvPr/>
        </p:nvCxnSpPr>
        <p:spPr>
          <a:xfrm flipH="1">
            <a:off x="5455920" y="3840480"/>
            <a:ext cx="1127760" cy="45719"/>
          </a:xfrm>
          <a:prstGeom prst="straightConnector1">
            <a:avLst/>
          </a:prstGeom>
          <a:noFill/>
          <a:ln w="9525" cap="flat" cmpd="sng">
            <a:solidFill>
              <a:srgbClr val="000000"/>
            </a:solidFill>
            <a:prstDash val="solid"/>
            <a:round/>
            <a:headEnd type="none" w="med" len="med"/>
            <a:tailEnd type="triangle" w="med" len="med"/>
          </a:ln>
        </p:spPr>
      </p:cxnSp>
      <p:cxnSp>
        <p:nvCxnSpPr>
          <p:cNvPr id="130" name="Google Shape;130;p19"/>
          <p:cNvCxnSpPr/>
          <p:nvPr/>
        </p:nvCxnSpPr>
        <p:spPr>
          <a:xfrm flipH="1">
            <a:off x="5532120" y="4470082"/>
            <a:ext cx="1021080" cy="701255"/>
          </a:xfrm>
          <a:prstGeom prst="straightConnector1">
            <a:avLst/>
          </a:prstGeom>
          <a:noFill/>
          <a:ln w="9525" cap="flat" cmpd="sng">
            <a:solidFill>
              <a:srgbClr val="000000"/>
            </a:solidFill>
            <a:prstDash val="solid"/>
            <a:round/>
            <a:headEnd type="triangle" w="med" len="med"/>
            <a:tailEnd type="triangle" w="med" len="med"/>
          </a:ln>
        </p:spPr>
      </p:cxnSp>
      <p:sp>
        <p:nvSpPr>
          <p:cNvPr id="131" name="Google Shape;131;p19"/>
          <p:cNvSpPr/>
          <p:nvPr/>
        </p:nvSpPr>
        <p:spPr>
          <a:xfrm>
            <a:off x="1053276" y="609600"/>
            <a:ext cx="2192844" cy="1174640"/>
          </a:xfrm>
          <a:prstGeom prst="rect">
            <a:avLst/>
          </a:prstGeom>
          <a:noFill/>
          <a:ln>
            <a:noFill/>
          </a:ln>
        </p:spPr>
        <p:txBody>
          <a:bodyPr spcFirstLastPara="1" wrap="square" lIns="0" tIns="126950" rIns="0" bIns="0" anchor="ctr" anchorCtr="0">
            <a:noAutofit/>
          </a:bodyPr>
          <a:lstStyle/>
          <a:p>
            <a:pPr marL="0" marR="0" lvl="0" indent="0" algn="l"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Role of DBMS</a:t>
            </a:r>
            <a:endParaRPr sz="2800" b="1" i="0" u="none" strike="noStrike" cap="none">
              <a:solidFill>
                <a:srgbClr val="4F81BD"/>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sp>
        <p:nvSpPr>
          <p:cNvPr id="132" name="Google Shape;132;p19"/>
          <p:cNvSpPr/>
          <p:nvPr/>
        </p:nvSpPr>
        <p:spPr>
          <a:xfrm>
            <a:off x="1447800" y="2823916"/>
            <a:ext cx="184731" cy="70788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RDB</a:t>
            </a:r>
            <a:endParaRPr/>
          </a:p>
        </p:txBody>
      </p:sp>
      <p:sp>
        <p:nvSpPr>
          <p:cNvPr id="138" name="Google Shape;13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88900" algn="l" rtl="0">
              <a:spcBef>
                <a:spcPts val="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What is a Relational Database?</a:t>
            </a:r>
            <a:endParaRPr sz="22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“Collection of relations (tables) or 2-dimensional Tables”</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Key Points</a:t>
            </a:r>
            <a:endParaRPr/>
          </a:p>
        </p:txBody>
      </p:sp>
      <p:sp>
        <p:nvSpPr>
          <p:cNvPr id="144" name="Google Shape;144;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90000"/>
              </a:lnSpc>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table is a basic storage structure unit of an RDBMS</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Easy to use</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Flexible in structure</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Security and Authorization methods are well defined</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Protect Data integrity</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Can be accessed and modifies by executing structured query language statements</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Uses a set of relational Operators</a:t>
            </a:r>
            <a:r>
              <a:rPr lang="en-US" sz="2200" b="1" i="0" u="none" strike="noStrike" cap="none">
                <a:solidFill>
                  <a:schemeClr val="dk1"/>
                </a:solidFill>
                <a:latin typeface="Calibri"/>
                <a:ea typeface="Calibri"/>
                <a:cs typeface="Calibri"/>
                <a:sym typeface="Calibri"/>
              </a:rPr>
              <a:t>(Selection,Join)</a:t>
            </a:r>
            <a:r>
              <a:rPr lang="en-US" sz="2200" b="0" i="0" u="none" strike="noStrike" cap="none">
                <a:solidFill>
                  <a:schemeClr val="dk1"/>
                </a:solidFill>
                <a:latin typeface="Calibri"/>
                <a:ea typeface="Calibri"/>
                <a:cs typeface="Calibri"/>
                <a:sym typeface="Calibri"/>
              </a:rPr>
              <a:t> and a set operation </a:t>
            </a:r>
            <a:r>
              <a:rPr lang="en-US" sz="2200" b="1" i="0" u="none" strike="noStrike" cap="none">
                <a:solidFill>
                  <a:schemeClr val="dk1"/>
                </a:solidFill>
                <a:latin typeface="Calibri"/>
                <a:ea typeface="Calibri"/>
                <a:cs typeface="Calibri"/>
                <a:sym typeface="Calibri"/>
              </a:rPr>
              <a:t>Union, Intersection  </a:t>
            </a:r>
            <a:r>
              <a:rPr lang="en-US" sz="2200" b="0" i="0" u="none" strike="noStrike" cap="none">
                <a:solidFill>
                  <a:schemeClr val="dk1"/>
                </a:solidFill>
                <a:latin typeface="Calibri"/>
                <a:ea typeface="Calibri"/>
                <a:cs typeface="Calibri"/>
                <a:sym typeface="Calibri"/>
              </a:rPr>
              <a:t>etc</a:t>
            </a: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Contains a collection of tables with </a:t>
            </a:r>
            <a:r>
              <a:rPr lang="en-US" sz="2200" b="1" i="0" u="none" strike="noStrike" cap="none">
                <a:solidFill>
                  <a:schemeClr val="dk1"/>
                </a:solidFill>
                <a:latin typeface="Calibri"/>
                <a:ea typeface="Calibri"/>
                <a:cs typeface="Calibri"/>
                <a:sym typeface="Calibri"/>
              </a:rPr>
              <a:t>No Physical Pointers</a:t>
            </a:r>
            <a:r>
              <a:rPr lang="en-US" sz="2200" b="0" i="0" u="none" strike="noStrike" cap="none">
                <a:solidFill>
                  <a:schemeClr val="dk1"/>
                </a:solidFill>
                <a:latin typeface="Calibri"/>
                <a:ea typeface="Calibri"/>
                <a:cs typeface="Calibri"/>
                <a:sym typeface="Calibri"/>
              </a:rPr>
              <a:t> as we use </a:t>
            </a:r>
            <a:r>
              <a:rPr lang="en-US" sz="2200" b="1" i="0" u="none" strike="noStrike" cap="none">
                <a:solidFill>
                  <a:schemeClr val="dk1"/>
                </a:solidFill>
                <a:latin typeface="Calibri"/>
                <a:ea typeface="Calibri"/>
                <a:cs typeface="Calibri"/>
                <a:sym typeface="Calibri"/>
              </a:rPr>
              <a:t>Primary Key &amp; Foreign Key </a:t>
            </a:r>
            <a:r>
              <a:rPr lang="en-US" sz="2200" b="0" i="0" u="none" strike="noStrike" cap="none">
                <a:solidFill>
                  <a:schemeClr val="dk1"/>
                </a:solidFill>
                <a:latin typeface="Calibri"/>
                <a:ea typeface="Calibri"/>
                <a:cs typeface="Calibri"/>
                <a:sym typeface="Calibri"/>
              </a:rPr>
              <a:t>to access and relate data</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Keeps logical representation of data independent of its physical storage characteristics</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On-screen Show (4:3)</PresentationFormat>
  <Paragraphs>252</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Cambria</vt:lpstr>
      <vt:lpstr>Adjacency</vt:lpstr>
      <vt:lpstr>Database System</vt:lpstr>
      <vt:lpstr>      Who Am I?</vt:lpstr>
      <vt:lpstr>Tentative Grading Scheme (May Vary)</vt:lpstr>
      <vt:lpstr>Contacting me</vt:lpstr>
      <vt:lpstr>Any Idea??</vt:lpstr>
      <vt:lpstr>PowerPoint Presentation</vt:lpstr>
      <vt:lpstr>PowerPoint Presentation</vt:lpstr>
      <vt:lpstr>RDB</vt:lpstr>
      <vt:lpstr>Key Points</vt:lpstr>
      <vt:lpstr>PowerPoint Presentation</vt:lpstr>
      <vt:lpstr>Schema</vt:lpstr>
      <vt:lpstr>What is SQL?</vt:lpstr>
      <vt:lpstr>PowerPoint Presentation</vt:lpstr>
      <vt:lpstr>SQL (Continued..)</vt:lpstr>
      <vt:lpstr>PL/SQL</vt:lpstr>
      <vt:lpstr>SQL Categories/Classification</vt:lpstr>
      <vt:lpstr>SQL (DQL) Syntax</vt:lpstr>
      <vt:lpstr>Null Values</vt:lpstr>
      <vt:lpstr>Conditions in SQL</vt:lpstr>
      <vt:lpstr>Arithmetic Precedence</vt:lpstr>
      <vt:lpstr>PowerPoint Presentation</vt:lpstr>
      <vt:lpstr>PowerPoint Presentation</vt:lpstr>
      <vt:lpstr>PowerPoint Presentation</vt:lpstr>
      <vt:lpstr>PowerPoint Presentation</vt:lpstr>
      <vt:lpstr>Simple Schema</vt:lpstr>
      <vt:lpstr>Schema </vt:lpstr>
      <vt:lpstr>Some Basic Queries!!</vt:lpstr>
      <vt:lpstr>1</vt:lpstr>
      <vt:lpstr>2 </vt:lpstr>
      <vt:lpstr>3</vt:lpstr>
      <vt:lpstr>4</vt:lpstr>
      <vt:lpstr>5</vt:lpstr>
      <vt:lpstr>6</vt:lpstr>
      <vt:lpstr>7</vt:lpstr>
      <vt:lpstr>8</vt:lpstr>
      <vt:lpstr>9</vt:lpstr>
      <vt:lpstr>10 </vt:lpstr>
      <vt:lpstr>11</vt:lpstr>
      <vt:lpstr>Exercises: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cp:lastModifiedBy>basit jasani</cp:lastModifiedBy>
  <cp:revision>2</cp:revision>
  <dcterms:modified xsi:type="dcterms:W3CDTF">2018-08-29T06:42:25Z</dcterms:modified>
</cp:coreProperties>
</file>