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 varScale="1">
        <p:scale>
          <a:sx n="110" d="100"/>
          <a:sy n="110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 203</a:t>
            </a:r>
          </a:p>
          <a:p>
            <a:r>
              <a:rPr lang="en-US" dirty="0" smtClean="0"/>
              <a:t>Lab 02</a:t>
            </a:r>
          </a:p>
          <a:p>
            <a:r>
              <a:rPr lang="en-US" dirty="0" smtClean="0"/>
              <a:t>Functions</a:t>
            </a:r>
            <a:r>
              <a:rPr lang="en-US" dirty="0"/>
              <a:t>, </a:t>
            </a:r>
            <a:r>
              <a:rPr lang="en-US" dirty="0" smtClean="0"/>
              <a:t>Dates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78" y="1417638"/>
            <a:ext cx="7325444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Functions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66" y="1752600"/>
            <a:ext cx="7431668" cy="42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count No of Rows in a Table using COUNT()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COUNT(*) FROM EMP;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Simple Computation:</a:t>
            </a:r>
          </a:p>
          <a:p>
            <a:pPr lvl="1"/>
            <a:r>
              <a:rPr lang="en-US" dirty="0" smtClean="0"/>
              <a:t>SELECT 2*6 FROM dual;</a:t>
            </a:r>
          </a:p>
          <a:p>
            <a:endParaRPr lang="en-US" b="1" dirty="0" smtClean="0"/>
          </a:p>
          <a:p>
            <a:r>
              <a:rPr lang="en-US" b="1" dirty="0" smtClean="0"/>
              <a:t>Dual: </a:t>
            </a:r>
            <a:r>
              <a:rPr lang="en-US" dirty="0" smtClean="0"/>
              <a:t>Dummy Table</a:t>
            </a:r>
          </a:p>
          <a:p>
            <a:endParaRPr lang="en-US" b="1" dirty="0" smtClean="0"/>
          </a:p>
          <a:p>
            <a:r>
              <a:rPr lang="en-US" b="1" dirty="0" smtClean="0"/>
              <a:t>Date Arithmetic:</a:t>
            </a:r>
          </a:p>
          <a:p>
            <a:pPr lvl="1"/>
            <a:r>
              <a:rPr lang="en-US" dirty="0" smtClean="0"/>
              <a:t>Select TO_DATE (’31-jul-2012’) + 2 FROM DUAL;</a:t>
            </a:r>
          </a:p>
          <a:p>
            <a:pPr lvl="1"/>
            <a:r>
              <a:rPr lang="en-US" dirty="0" smtClean="0"/>
              <a:t>Select TO_DATE (’02-AUG-2012’) – TO_DATE (’31-JUL-2012’)  FROM dual;</a:t>
            </a:r>
          </a:p>
          <a:p>
            <a:endParaRPr lang="en-US" b="1" dirty="0" smtClean="0"/>
          </a:p>
          <a:p>
            <a:r>
              <a:rPr lang="en-US" b="1" dirty="0" err="1" smtClean="0"/>
              <a:t>To_Date</a:t>
            </a:r>
            <a:r>
              <a:rPr lang="en-US" b="1" dirty="0" smtClean="0"/>
              <a:t>:</a:t>
            </a:r>
            <a:r>
              <a:rPr lang="en-US" dirty="0" smtClean="0"/>
              <a:t> A function that converts string into date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10 * 12 / 3 – 1 FROM DUAL;</a:t>
            </a:r>
          </a:p>
          <a:p>
            <a:endParaRPr lang="en-US" dirty="0" smtClean="0"/>
          </a:p>
          <a:p>
            <a:r>
              <a:rPr lang="en-US" dirty="0" smtClean="0"/>
              <a:t>Result will be?</a:t>
            </a:r>
          </a:p>
          <a:p>
            <a:endParaRPr lang="en-US" dirty="0" smtClean="0"/>
          </a:p>
          <a:p>
            <a:r>
              <a:rPr lang="en-US" dirty="0" smtClean="0"/>
              <a:t>Now Applying parenthesis:</a:t>
            </a:r>
          </a:p>
          <a:p>
            <a:pPr lvl="1"/>
            <a:r>
              <a:rPr lang="en-US" dirty="0" smtClean="0"/>
              <a:t>SELECT 10 * ( 12 / 3 -1) FROM DUAL;</a:t>
            </a:r>
          </a:p>
          <a:p>
            <a:endParaRPr lang="en-US" dirty="0" smtClean="0"/>
          </a:p>
          <a:p>
            <a:r>
              <a:rPr lang="en-US" dirty="0" smtClean="0"/>
              <a:t>Result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Column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Optional Keyword: </a:t>
            </a:r>
            <a:r>
              <a:rPr lang="en-US" dirty="0" smtClean="0"/>
              <a:t>AS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Requires: </a:t>
            </a:r>
            <a:r>
              <a:rPr lang="en-US" dirty="0" smtClean="0"/>
              <a:t>“” (Double Quotations)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/>
              <a:t>Select column_name1 </a:t>
            </a:r>
            <a:r>
              <a:rPr lang="en-US" b="1" dirty="0" smtClean="0"/>
              <a:t>AS</a:t>
            </a:r>
            <a:r>
              <a:rPr lang="en-US" dirty="0" smtClean="0"/>
              <a:t> Column_Alias1, Column_name2 Column_Alias2 FROM TABLE_NAME;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refrain from duplicate rows/records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   DISTINCT   COLUMN_NAME FROM TABLE_NAME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Show names of all jobs in a department.</a:t>
            </a:r>
            <a:endParaRPr lang="en-US" dirty="0" smtClean="0"/>
          </a:p>
          <a:p>
            <a:pPr lvl="1"/>
            <a:r>
              <a:rPr lang="en-US" dirty="0" smtClean="0"/>
              <a:t>SELECT DISTINCT JOB FROM EMP ;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Display no of jobs in a department</a:t>
            </a:r>
            <a:endParaRPr lang="en-US" dirty="0" smtClean="0"/>
          </a:p>
          <a:p>
            <a:pPr lvl="1"/>
            <a:r>
              <a:rPr lang="en-US" dirty="0" smtClean="0"/>
              <a:t>SELECT COUNT(DISTINCT JOB) FROM EMP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87222"/>
              </p:ext>
            </p:extLst>
          </p:nvPr>
        </p:nvGraphicFramePr>
        <p:xfrm>
          <a:off x="228600" y="1447800"/>
          <a:ext cx="8001000" cy="4876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4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Equal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&lt;&gt;  or  !=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Equal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&gt;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 or equal to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&gt;=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 or Equal to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ANY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Compares one value with any value in a list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6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>
                          <a:effectLst/>
                        </a:rPr>
                        <a:t>ALL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461260" algn="l"/>
                        </a:tabLst>
                      </a:pPr>
                      <a:r>
                        <a:rPr lang="en-US" sz="1600" dirty="0">
                          <a:effectLst/>
                        </a:rPr>
                        <a:t>Compares one value with all values in a list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Select Employees whose department number is not equal to 10: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deptno</a:t>
            </a:r>
            <a:r>
              <a:rPr lang="en-US" dirty="0" smtClean="0"/>
              <a:t> &lt;&gt; 10;</a:t>
            </a:r>
          </a:p>
          <a:p>
            <a:r>
              <a:rPr lang="en-US" b="1" dirty="0" smtClean="0"/>
              <a:t>Select Employees whose dept no is &gt; 10 or 20:</a:t>
            </a:r>
          </a:p>
          <a:p>
            <a:pPr lvl="1"/>
            <a:r>
              <a:rPr lang="en-US" dirty="0" smtClean="0"/>
              <a:t>SELECT  *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deptno</a:t>
            </a:r>
            <a:r>
              <a:rPr lang="en-US" dirty="0" smtClean="0"/>
              <a:t>&gt; ANY (10,20);</a:t>
            </a:r>
          </a:p>
          <a:p>
            <a:r>
              <a:rPr lang="en-US" b="1" dirty="0" smtClean="0"/>
              <a:t>In simple words, we can write this query as:</a:t>
            </a:r>
          </a:p>
          <a:p>
            <a:pPr lvl="1"/>
            <a:r>
              <a:rPr lang="en-US" dirty="0" smtClean="0"/>
              <a:t>Select * from dept where </a:t>
            </a:r>
            <a:r>
              <a:rPr lang="en-US" dirty="0" err="1" smtClean="0"/>
              <a:t>deptno</a:t>
            </a:r>
            <a:r>
              <a:rPr lang="en-US" dirty="0" smtClean="0"/>
              <a:t> &gt; 10 OR </a:t>
            </a:r>
            <a:r>
              <a:rPr lang="en-US" dirty="0" err="1" smtClean="0"/>
              <a:t>deptno</a:t>
            </a:r>
            <a:r>
              <a:rPr lang="en-US" dirty="0" smtClean="0"/>
              <a:t> &gt; 20</a:t>
            </a:r>
          </a:p>
          <a:p>
            <a:r>
              <a:rPr lang="en-US" b="1" dirty="0" smtClean="0"/>
              <a:t>Select all employees who have dept no &gt; 10 and 20</a:t>
            </a:r>
          </a:p>
          <a:p>
            <a:pPr lvl="1"/>
            <a:r>
              <a:rPr lang="en-US" dirty="0" smtClean="0"/>
              <a:t>Select * FROM dept WHERE </a:t>
            </a:r>
            <a:r>
              <a:rPr lang="en-US" dirty="0" err="1" smtClean="0"/>
              <a:t>deptno</a:t>
            </a:r>
            <a:r>
              <a:rPr lang="en-US" dirty="0" smtClean="0"/>
              <a:t> &gt; All (10,20);</a:t>
            </a:r>
          </a:p>
          <a:p>
            <a:r>
              <a:rPr lang="en-US" b="1" dirty="0" smtClean="0"/>
              <a:t>This query is equivalent to:</a:t>
            </a:r>
          </a:p>
          <a:p>
            <a:pPr lvl="1"/>
            <a:r>
              <a:rPr lang="en-US" dirty="0" smtClean="0"/>
              <a:t>Select * from department where </a:t>
            </a:r>
            <a:r>
              <a:rPr lang="en-US" dirty="0" err="1" smtClean="0"/>
              <a:t>deptno</a:t>
            </a:r>
            <a:r>
              <a:rPr lang="en-US" dirty="0" smtClean="0"/>
              <a:t> &gt; 10 AND </a:t>
            </a:r>
            <a:r>
              <a:rPr lang="en-US" dirty="0" err="1" smtClean="0"/>
              <a:t>deptno</a:t>
            </a:r>
            <a:r>
              <a:rPr lang="en-US" dirty="0" smtClean="0"/>
              <a:t> &gt;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Like Operator: </a:t>
            </a:r>
            <a:r>
              <a:rPr lang="en-US" dirty="0" smtClean="0"/>
              <a:t>Used in pattern matching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b="1" dirty="0" smtClean="0"/>
              <a:t>Underscore Character (_)</a:t>
            </a:r>
            <a:r>
              <a:rPr lang="en-US" dirty="0" smtClean="0"/>
              <a:t> Matches one character in a specific position</a:t>
            </a:r>
          </a:p>
          <a:p>
            <a:pPr lvl="1"/>
            <a:r>
              <a:rPr lang="en-US" b="1" dirty="0" smtClean="0"/>
              <a:t>Percent Character (%) </a:t>
            </a:r>
            <a:r>
              <a:rPr lang="en-US" dirty="0" smtClean="0"/>
              <a:t>Matches any number of characters beginning at the specified position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LIKE pattern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96962"/>
          </a:xfrm>
        </p:spPr>
        <p:txBody>
          <a:bodyPr/>
          <a:lstStyle/>
          <a:p>
            <a:r>
              <a:rPr lang="en-US" b="1" dirty="0"/>
              <a:t>ORACLE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924800" cy="22098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Functions are a very powerful feature of SQL and can be used </a:t>
            </a:r>
            <a:r>
              <a:rPr lang="en-US" dirty="0" smtClean="0"/>
              <a:t>to do the </a:t>
            </a:r>
            <a:r>
              <a:rPr lang="en-US" dirty="0"/>
              <a:t>following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Perform calculations on data</a:t>
            </a:r>
          </a:p>
          <a:p>
            <a:r>
              <a:rPr lang="en-US" dirty="0"/>
              <a:t>Modify individual data items</a:t>
            </a:r>
          </a:p>
          <a:p>
            <a:r>
              <a:rPr lang="en-US" dirty="0"/>
              <a:t>Manipulate output for groups of rows</a:t>
            </a:r>
          </a:p>
          <a:p>
            <a:r>
              <a:rPr lang="en-US" dirty="0"/>
              <a:t>Format dates and numbers for display</a:t>
            </a:r>
          </a:p>
          <a:p>
            <a:r>
              <a:rPr lang="en-US" dirty="0"/>
              <a:t>Convert column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List the employee names starting with ‘K’ and ending with ‘S’.</a:t>
            </a:r>
            <a:endParaRPr lang="en-US" dirty="0" smtClean="0"/>
          </a:p>
          <a:p>
            <a:pPr lvl="1"/>
            <a:r>
              <a:rPr lang="en-US" dirty="0" smtClean="0"/>
              <a:t>SELECT ENAME FROM EMP WHERE ENAME LIKE ’K%S’</a:t>
            </a:r>
          </a:p>
          <a:p>
            <a:pPr lvl="1"/>
            <a:endParaRPr lang="en-US" dirty="0" smtClean="0"/>
          </a:p>
          <a:p>
            <a:pPr lvl="0"/>
            <a:r>
              <a:rPr lang="en-US" b="1" dirty="0" smtClean="0"/>
              <a:t>List the employees whose names having a character set ‘</a:t>
            </a:r>
            <a:r>
              <a:rPr lang="en-US" b="1" dirty="0" err="1" smtClean="0"/>
              <a:t>ll</a:t>
            </a:r>
            <a:r>
              <a:rPr lang="en-US" b="1" dirty="0" smtClean="0"/>
              <a:t>’ together.</a:t>
            </a:r>
            <a:endParaRPr lang="en-US" dirty="0" smtClean="0"/>
          </a:p>
          <a:p>
            <a:pPr lvl="1"/>
            <a:r>
              <a:rPr lang="en-US" dirty="0" smtClean="0"/>
              <a:t>SELECT * FROM EMP WHERE ENAME  LIKE ‘%LL%’;</a:t>
            </a:r>
          </a:p>
          <a:p>
            <a:r>
              <a:rPr lang="en-US" dirty="0" smtClean="0"/>
              <a:t>Similarly, use NOT LIKE keyword to reverse the rows retrieved by previous query.</a:t>
            </a:r>
          </a:p>
          <a:p>
            <a:endParaRPr lang="en-US" dirty="0" smtClean="0"/>
          </a:p>
          <a:p>
            <a:pPr lvl="0"/>
            <a:r>
              <a:rPr lang="en-US" b="1" dirty="0" smtClean="0"/>
              <a:t>List the employees whose Employee number not starting with digit78.</a:t>
            </a:r>
            <a:endParaRPr lang="en-US" dirty="0" smtClean="0"/>
          </a:p>
          <a:p>
            <a:pPr lvl="1"/>
            <a:r>
              <a:rPr lang="en-US" dirty="0" smtClean="0"/>
              <a:t>SELECT * FROM EMP WHERE EMPNO NOT LIKE ‘78%’;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Rownum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certain number of rows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WHERE ROWNUM &lt;= number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SELECT EMPNO, ENAME, DEPTNO FROM EMP WHERE ROWNUM &lt;= 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used to select only those rows whose column value is in a list that you specify.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 IN (value1,value2,...)</a:t>
            </a:r>
          </a:p>
          <a:p>
            <a:pPr lvl="0"/>
            <a:r>
              <a:rPr lang="en-US" b="1" dirty="0" smtClean="0"/>
              <a:t>List the employees who are working for the Department number 10 or20.</a:t>
            </a:r>
            <a:endParaRPr lang="en-US" dirty="0" smtClean="0"/>
          </a:p>
          <a:p>
            <a:pPr lvl="1"/>
            <a:r>
              <a:rPr lang="en-US" dirty="0" smtClean="0"/>
              <a:t>SELECT * FROM EMP WHERE DEPTNO IN (10,20);</a:t>
            </a:r>
          </a:p>
          <a:p>
            <a:r>
              <a:rPr lang="en-US" dirty="0" smtClean="0"/>
              <a:t>Similarly, use NOT IN keyword for the reverse of this query Output</a:t>
            </a:r>
          </a:p>
          <a:p>
            <a:pPr lvl="0"/>
            <a:r>
              <a:rPr lang="en-US" b="1" dirty="0" smtClean="0"/>
              <a:t>List all the </a:t>
            </a:r>
            <a:r>
              <a:rPr lang="en-US" b="1" dirty="0" err="1" smtClean="0"/>
              <a:t>emps</a:t>
            </a:r>
            <a:r>
              <a:rPr lang="en-US" b="1" dirty="0" smtClean="0"/>
              <a:t> except ‘PRESIDENT’ &amp; ‘MGR”</a:t>
            </a:r>
            <a:endParaRPr lang="en-US" dirty="0" smtClean="0"/>
          </a:p>
          <a:p>
            <a:pPr lvl="1"/>
            <a:r>
              <a:rPr lang="en-US" dirty="0" smtClean="0"/>
              <a:t>Select * FROM EMP WHERE JOB NOT IN (‘PRESIDENT’,’MANAGER’);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a range of data between two values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column_name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 value1  AND  value2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b="1" dirty="0" smtClean="0"/>
              <a:t>List the </a:t>
            </a:r>
            <a:r>
              <a:rPr lang="en-US" b="1" dirty="0" err="1" smtClean="0"/>
              <a:t>emps</a:t>
            </a:r>
            <a:r>
              <a:rPr lang="en-US" b="1" dirty="0" smtClean="0"/>
              <a:t> Who Annual </a:t>
            </a:r>
            <a:r>
              <a:rPr lang="en-US" b="1" dirty="0" err="1" smtClean="0"/>
              <a:t>sal</a:t>
            </a:r>
            <a:r>
              <a:rPr lang="en-US" b="1" dirty="0" smtClean="0"/>
              <a:t> ranging from 30000 and 50000.</a:t>
            </a:r>
            <a:endParaRPr lang="en-US" dirty="0" smtClean="0"/>
          </a:p>
          <a:p>
            <a:r>
              <a:rPr lang="en-US" dirty="0" smtClean="0"/>
              <a:t>SELECT  * FROM EMP WHERE  SAL*12 BETWEEN 30000 AND 50000;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sort the retrieved rows based on a column value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r>
              <a:rPr lang="en-US" dirty="0" smtClean="0"/>
              <a:t> ORDER BY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List the employees who joined on 1-MAY-81,3-DEC-81,17-DEC-81,19-JAN-80 in </a:t>
            </a:r>
            <a:r>
              <a:rPr lang="en-US" b="1" dirty="0" err="1" smtClean="0"/>
              <a:t>asc</a:t>
            </a:r>
            <a:r>
              <a:rPr lang="en-US" b="1" dirty="0" smtClean="0"/>
              <a:t> order of seniority.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 * FROM EMP WHERE TO_CHAR(HIREDATE,’DD-MON-YY’) IN (‘1-MAY-81’,’3-DEC-81’’17-DEC-81’’19-JAN-80’) ORDER BY HIREDATE;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We can sort data in </a:t>
            </a:r>
            <a:r>
              <a:rPr lang="en-US" b="1" dirty="0" smtClean="0"/>
              <a:t>Ascending and Descending Order </a:t>
            </a:r>
          </a:p>
          <a:p>
            <a:endParaRPr lang="en-US" dirty="0" smtClean="0"/>
          </a:p>
          <a:p>
            <a:r>
              <a:rPr lang="en-US" dirty="0" smtClean="0"/>
              <a:t>SELECT * FROM EMP ORDER BY ENAME </a:t>
            </a:r>
            <a:r>
              <a:rPr lang="en-US" b="1" dirty="0" smtClean="0"/>
              <a:t>[Order];</a:t>
            </a:r>
          </a:p>
          <a:p>
            <a:r>
              <a:rPr lang="en-US" b="1" dirty="0" smtClean="0"/>
              <a:t>[Order]</a:t>
            </a:r>
          </a:p>
          <a:p>
            <a:pPr lvl="1"/>
            <a:r>
              <a:rPr lang="en-US" b="1" dirty="0" err="1" smtClean="0"/>
              <a:t>Asc</a:t>
            </a:r>
            <a:r>
              <a:rPr lang="en-US" b="1" dirty="0" smtClean="0"/>
              <a:t>: </a:t>
            </a:r>
            <a:r>
              <a:rPr lang="en-US" dirty="0" smtClean="0"/>
              <a:t>for ascending order</a:t>
            </a:r>
          </a:p>
          <a:p>
            <a:pPr lvl="1"/>
            <a:r>
              <a:rPr lang="en-US" b="1" dirty="0" err="1" smtClean="0"/>
              <a:t>Desc</a:t>
            </a:r>
            <a:r>
              <a:rPr lang="en-US" b="1" dirty="0" smtClean="0"/>
              <a:t>: </a:t>
            </a:r>
            <a:r>
              <a:rPr lang="en-US" dirty="0" smtClean="0"/>
              <a:t>for descending order</a:t>
            </a:r>
          </a:p>
          <a:p>
            <a:endParaRPr lang="en-US" dirty="0" smtClean="0"/>
          </a:p>
          <a:p>
            <a:r>
              <a:rPr lang="en-US" dirty="0" smtClean="0"/>
              <a:t>The default is </a:t>
            </a:r>
            <a:r>
              <a:rPr lang="en-US" b="1" dirty="0" err="1" smtClean="0"/>
              <a:t>Asc</a:t>
            </a: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Display all the unique job groups in the descending order?</a:t>
            </a:r>
            <a:endParaRPr lang="en-US" dirty="0" smtClean="0"/>
          </a:p>
          <a:p>
            <a:pPr lvl="1"/>
            <a:r>
              <a:rPr lang="en-US" dirty="0" smtClean="0"/>
              <a:t>SELECT  DISTINCT JOB FROM EMP ORDER BY JOB DESC;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SELECT </a:t>
            </a:r>
            <a:r>
              <a:rPr lang="en-US" b="1" dirty="0" err="1" smtClean="0"/>
              <a:t>ename,NVL</a:t>
            </a:r>
            <a:r>
              <a:rPr lang="en-US" b="1" dirty="0" smtClean="0"/>
              <a:t>(comm,0),NVL2(</a:t>
            </a:r>
            <a:r>
              <a:rPr lang="en-US" b="1" dirty="0" err="1" smtClean="0"/>
              <a:t>comm,sal+comm,sal</a:t>
            </a:r>
            <a:r>
              <a:rPr lang="en-US" b="1" dirty="0" smtClean="0"/>
              <a:t>)as Income FROM </a:t>
            </a:r>
            <a:r>
              <a:rPr lang="en-US" b="1" dirty="0" err="1" smtClean="0"/>
              <a:t>emp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NVL converts a NULL value to an actual value in this </a:t>
            </a:r>
            <a:r>
              <a:rPr lang="en-US" dirty="0" err="1" smtClean="0"/>
              <a:t>e.g</a:t>
            </a:r>
            <a:r>
              <a:rPr lang="en-US" dirty="0" smtClean="0"/>
              <a:t> to zero</a:t>
            </a:r>
          </a:p>
          <a:p>
            <a:endParaRPr lang="en-US" dirty="0" smtClean="0"/>
          </a:p>
          <a:p>
            <a:r>
              <a:rPr lang="en-US" dirty="0" smtClean="0"/>
              <a:t>NVL2: if commission is not null then return salary + commission else if commission is Null then return salary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98" y="1524000"/>
            <a:ext cx="7848600" cy="5029200"/>
          </a:xfrm>
        </p:spPr>
        <p:txBody>
          <a:bodyPr>
            <a:normAutofit fontScale="2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5600" dirty="0"/>
              <a:t>Print an employee name(first letter capital) and job title (lower Case</a:t>
            </a:r>
            <a:r>
              <a:rPr lang="en-US" sz="5600" dirty="0" smtClean="0"/>
              <a:t>).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/>
              <a:t>Display the employee number, name (IN UPPER CASE) and department number </a:t>
            </a:r>
            <a:r>
              <a:rPr lang="en-US" sz="5600" dirty="0" smtClean="0"/>
              <a:t>for employee Blake.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/>
              <a:t>Comparing the hire dates for all employees who started in 1982, display the </a:t>
            </a:r>
            <a:r>
              <a:rPr lang="en-US" sz="5600" dirty="0" smtClean="0"/>
              <a:t>employee number</a:t>
            </a:r>
            <a:r>
              <a:rPr lang="en-US" sz="5600" dirty="0"/>
              <a:t>, </a:t>
            </a:r>
            <a:r>
              <a:rPr lang="en-US" sz="5600" dirty="0" err="1"/>
              <a:t>hiredate</a:t>
            </a:r>
            <a:r>
              <a:rPr lang="en-US" sz="5600" dirty="0"/>
              <a:t>, and month started using the ROUND and TRUNC </a:t>
            </a:r>
            <a:r>
              <a:rPr lang="en-US" sz="5600" dirty="0" smtClean="0"/>
              <a:t>functions.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To </a:t>
            </a:r>
            <a:r>
              <a:rPr lang="en-US" sz="5600" dirty="0"/>
              <a:t>display the employee number, the month number and year of hiring.</a:t>
            </a:r>
            <a:endParaRPr lang="en-US" sz="56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List ANNUAL salary of all employees along with their names and job type.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List the employees in the ascending order of their salaries.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Display </a:t>
            </a:r>
            <a:r>
              <a:rPr lang="en-US" sz="5600" dirty="0"/>
              <a:t>the salary of employee SCOTT with $ sign </a:t>
            </a:r>
            <a:r>
              <a:rPr lang="en-US" sz="5600" dirty="0" smtClean="0"/>
              <a:t>preceded.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List the employees information whose daily salary is more than Rs.100.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/>
              <a:t>D</a:t>
            </a:r>
            <a:r>
              <a:rPr lang="en-US" sz="5600" dirty="0" smtClean="0"/>
              <a:t>isplay </a:t>
            </a:r>
            <a:r>
              <a:rPr lang="en-US" sz="5600" dirty="0"/>
              <a:t>the employee number, name, salary, salary increase by 15% expressed as </a:t>
            </a:r>
            <a:r>
              <a:rPr lang="en-US" sz="5600" dirty="0" smtClean="0"/>
              <a:t>a whole </a:t>
            </a:r>
            <a:r>
              <a:rPr lang="en-US" sz="5600" dirty="0"/>
              <a:t>number (labeled as New Salary), the difference between old salary and new </a:t>
            </a:r>
            <a:r>
              <a:rPr lang="en-US" sz="5600" dirty="0" smtClean="0"/>
              <a:t>salary (labeled </a:t>
            </a:r>
            <a:r>
              <a:rPr lang="en-US" sz="5600" dirty="0"/>
              <a:t>as Increment).</a:t>
            </a:r>
            <a:endParaRPr lang="en-US" sz="56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Write a query that displays the employee name and commission amounts. If an employee doesn’t earn commission, put “No commission”.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Display each employee name, </a:t>
            </a:r>
            <a:r>
              <a:rPr lang="en-US" sz="5600" dirty="0" err="1" smtClean="0"/>
              <a:t>hiredate</a:t>
            </a:r>
            <a:r>
              <a:rPr lang="en-US" sz="5600" dirty="0" smtClean="0"/>
              <a:t>, and the day of the week on which the employee started, Label the column day.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/>
              <a:t>Display the employee’s name (labeled name) with the first letter capitalized and all </a:t>
            </a:r>
            <a:r>
              <a:rPr lang="en-US" sz="5600" dirty="0" smtClean="0"/>
              <a:t>other letters </a:t>
            </a:r>
            <a:r>
              <a:rPr lang="en-US" sz="5600" dirty="0"/>
              <a:t>lowercase and the length of their name (labeled length), for all employees </a:t>
            </a:r>
            <a:r>
              <a:rPr lang="en-US" sz="5600" dirty="0" smtClean="0"/>
              <a:t>whose name </a:t>
            </a:r>
            <a:r>
              <a:rPr lang="en-US" sz="5600" dirty="0"/>
              <a:t>starts with J, A or M</a:t>
            </a:r>
            <a:endParaRPr lang="en-US" sz="56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Display the name of the employee who are working in the company for the past 35 years.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5600" dirty="0" smtClean="0"/>
              <a:t>Display the total salary being paid to all employees.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Single-row functions</a:t>
            </a:r>
          </a:p>
          <a:p>
            <a:r>
              <a:rPr lang="en-US" dirty="0"/>
              <a:t>Multiple-row functions/Group Functions/Aggregate Functions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77724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6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Single 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1) Numeric Functions</a:t>
            </a:r>
            <a:endParaRPr lang="en-US" dirty="0"/>
          </a:p>
          <a:p>
            <a:pPr>
              <a:buNone/>
            </a:pPr>
            <a:r>
              <a:rPr lang="en-US" dirty="0"/>
              <a:t>	These are functions that accept numeric input and return numeric values.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2) Character or Text Functions</a:t>
            </a:r>
            <a:endParaRPr lang="en-US" dirty="0"/>
          </a:p>
          <a:p>
            <a:pPr>
              <a:buNone/>
            </a:pPr>
            <a:r>
              <a:rPr lang="en-US" dirty="0"/>
              <a:t>	These are functions that accept character input and can return both character and number values.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3) Date Functions</a:t>
            </a:r>
            <a:endParaRPr lang="en-US" dirty="0"/>
          </a:p>
          <a:p>
            <a:pPr>
              <a:buNone/>
            </a:pPr>
            <a:r>
              <a:rPr lang="en-US" dirty="0"/>
              <a:t>	These are functions that take values that are of </a:t>
            </a:r>
            <a:r>
              <a:rPr lang="en-US" dirty="0" err="1"/>
              <a:t>datatype</a:t>
            </a:r>
            <a:r>
              <a:rPr lang="en-US" dirty="0"/>
              <a:t> DATE as input and return values of </a:t>
            </a:r>
            <a:r>
              <a:rPr lang="en-US" dirty="0" err="1"/>
              <a:t>datatype</a:t>
            </a:r>
            <a:r>
              <a:rPr lang="en-US" dirty="0"/>
              <a:t> DATE, except for the MONTHS_BETWEEN function, which returns a number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4) Conversion Functions</a:t>
            </a:r>
            <a:endParaRPr lang="en-US" dirty="0"/>
          </a:p>
          <a:p>
            <a:pPr>
              <a:buNone/>
            </a:pPr>
            <a:r>
              <a:rPr lang="en-US" dirty="0"/>
              <a:t>	These are functions that help us to convert a value in one form to another form. For Example: a null value into an actual value, or a value from one </a:t>
            </a:r>
            <a:r>
              <a:rPr lang="en-US" dirty="0" err="1"/>
              <a:t>datatype</a:t>
            </a:r>
            <a:r>
              <a:rPr lang="en-US" dirty="0"/>
              <a:t> to another </a:t>
            </a:r>
            <a:r>
              <a:rPr lang="en-US" dirty="0" err="1"/>
              <a:t>datatype</a:t>
            </a:r>
            <a:r>
              <a:rPr lang="en-US" dirty="0"/>
              <a:t> like NVL, TO_CHAR, TO_NUMBER, TO_DATE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7620000" cy="44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03" y="1524000"/>
            <a:ext cx="752529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17639"/>
            <a:ext cx="7620000" cy="49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620000" cy="46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9"/>
            <a:ext cx="7620000" cy="49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939</TotalTime>
  <Words>1140</Words>
  <Application>Microsoft Office PowerPoint</Application>
  <PresentationFormat>On-screen Show (4:3)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Adjacency</vt:lpstr>
      <vt:lpstr>Database System</vt:lpstr>
      <vt:lpstr>ORACLE BUILT-IN FUNCTIONS</vt:lpstr>
      <vt:lpstr>Types of Functions</vt:lpstr>
      <vt:lpstr>Types of Single Row Functions</vt:lpstr>
      <vt:lpstr>Numeric Functions</vt:lpstr>
      <vt:lpstr>Numeric Functions Example</vt:lpstr>
      <vt:lpstr>Character Functions</vt:lpstr>
      <vt:lpstr>Character Functions Example</vt:lpstr>
      <vt:lpstr>Date Functions</vt:lpstr>
      <vt:lpstr>Conversion Functions</vt:lpstr>
      <vt:lpstr>Conversion Functions Example</vt:lpstr>
      <vt:lpstr>Count Operator</vt:lpstr>
      <vt:lpstr>Arithmetic Operators</vt:lpstr>
      <vt:lpstr>Operator Precedence</vt:lpstr>
      <vt:lpstr>Using Column aliases</vt:lpstr>
      <vt:lpstr>Distinct Keyword</vt:lpstr>
      <vt:lpstr>Comparison Operators</vt:lpstr>
      <vt:lpstr>Comparison Operators (Continued..)</vt:lpstr>
      <vt:lpstr>Conditions in SQL</vt:lpstr>
      <vt:lpstr>Like Operator (Continued..)</vt:lpstr>
      <vt:lpstr>Rownum Operator</vt:lpstr>
      <vt:lpstr>IN Operator</vt:lpstr>
      <vt:lpstr>Between Operator</vt:lpstr>
      <vt:lpstr>Order By Clause</vt:lpstr>
      <vt:lpstr>Order By (Continued…)</vt:lpstr>
      <vt:lpstr>Conversion Of NULL values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MzB</dc:creator>
  <cp:lastModifiedBy>basit jasani</cp:lastModifiedBy>
  <cp:revision>84</cp:revision>
  <dcterms:created xsi:type="dcterms:W3CDTF">2006-08-16T00:00:00Z</dcterms:created>
  <dcterms:modified xsi:type="dcterms:W3CDTF">2018-08-29T07:24:14Z</dcterms:modified>
</cp:coreProperties>
</file>