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22" r:id="rId3"/>
    <p:sldId id="323" r:id="rId4"/>
    <p:sldId id="282" r:id="rId5"/>
    <p:sldId id="283" r:id="rId6"/>
    <p:sldId id="313" r:id="rId7"/>
    <p:sldId id="284" r:id="rId8"/>
    <p:sldId id="285" r:id="rId9"/>
    <p:sldId id="286" r:id="rId10"/>
    <p:sldId id="32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94660"/>
  </p:normalViewPr>
  <p:slideViewPr>
    <p:cSldViewPr>
      <p:cViewPr varScale="1">
        <p:scale>
          <a:sx n="110" d="100"/>
          <a:sy n="110" d="100"/>
        </p:scale>
        <p:origin x="154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9/17/2018</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9/17/2018</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System</a:t>
            </a:r>
            <a:endParaRPr lang="en-US" dirty="0"/>
          </a:p>
        </p:txBody>
      </p:sp>
      <p:sp>
        <p:nvSpPr>
          <p:cNvPr id="3" name="Subtitle 2"/>
          <p:cNvSpPr>
            <a:spLocks noGrp="1"/>
          </p:cNvSpPr>
          <p:nvPr>
            <p:ph type="subTitle" idx="1"/>
          </p:nvPr>
        </p:nvSpPr>
        <p:spPr>
          <a:xfrm>
            <a:off x="685800" y="4572000"/>
            <a:ext cx="6553200" cy="1219200"/>
          </a:xfrm>
        </p:spPr>
        <p:txBody>
          <a:bodyPr>
            <a:normAutofit/>
          </a:bodyPr>
          <a:lstStyle/>
          <a:p>
            <a:r>
              <a:rPr lang="en-US" dirty="0" smtClean="0"/>
              <a:t>CL 203</a:t>
            </a:r>
          </a:p>
          <a:p>
            <a:r>
              <a:rPr lang="en-US" dirty="0" smtClean="0"/>
              <a:t>Lab 04</a:t>
            </a:r>
          </a:p>
          <a:p>
            <a:r>
              <a:rPr lang="en-US" dirty="0" smtClean="0"/>
              <a:t>Subqueries </a:t>
            </a:r>
            <a:r>
              <a:rPr lang="en-US" dirty="0"/>
              <a:t>and Groups Of </a:t>
            </a:r>
            <a:r>
              <a:rPr lang="en-US" dirty="0" smtClean="0"/>
              <a:t>Data </a:t>
            </a:r>
          </a:p>
          <a:p>
            <a:endParaRPr lang="en-US" dirty="0"/>
          </a:p>
        </p:txBody>
      </p:sp>
    </p:spTree>
    <p:extLst>
      <p:ext uri="{BB962C8B-B14F-4D97-AF65-F5344CB8AC3E}">
        <p14:creationId xmlns:p14="http://schemas.microsoft.com/office/powerpoint/2010/main" val="129075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1447800"/>
          </a:xfrm>
        </p:spPr>
        <p:txBody>
          <a:bodyPr/>
          <a:lstStyle/>
          <a:p>
            <a:r>
              <a:rPr lang="en-US" dirty="0" smtClean="0"/>
              <a:t>Exercises </a:t>
            </a:r>
            <a:endParaRPr lang="en-US" dirty="0"/>
          </a:p>
        </p:txBody>
      </p:sp>
      <p:sp>
        <p:nvSpPr>
          <p:cNvPr id="3" name="Content Placeholder 2"/>
          <p:cNvSpPr>
            <a:spLocks noGrp="1"/>
          </p:cNvSpPr>
          <p:nvPr>
            <p:ph idx="1"/>
          </p:nvPr>
        </p:nvSpPr>
        <p:spPr/>
        <p:txBody>
          <a:bodyPr>
            <a:normAutofit fontScale="77500" lnSpcReduction="20000"/>
          </a:bodyPr>
          <a:lstStyle/>
          <a:p>
            <a:pPr marL="571500" indent="-457200">
              <a:buNone/>
            </a:pPr>
            <a:endParaRPr lang="en-US" dirty="0" smtClean="0"/>
          </a:p>
          <a:p>
            <a:pPr marL="571500" indent="-457200">
              <a:buFont typeface="+mj-lt"/>
              <a:buAutoNum type="arabicPeriod"/>
            </a:pPr>
            <a:r>
              <a:rPr lang="en-US" dirty="0" smtClean="0"/>
              <a:t>Retrieve </a:t>
            </a:r>
            <a:r>
              <a:rPr lang="en-US" dirty="0" smtClean="0"/>
              <a:t>all employees who are working in department 10 and who earn at least as much as any (i.e. at least one) employee working in department 30.</a:t>
            </a:r>
          </a:p>
          <a:p>
            <a:pPr marL="571500" indent="-457200">
              <a:buFont typeface="+mj-lt"/>
              <a:buAutoNum type="arabicPeriod"/>
            </a:pPr>
            <a:r>
              <a:rPr lang="en-US" dirty="0" smtClean="0"/>
              <a:t>List all employees who are not working in department 30 and who earn more than all employees working in department 30.</a:t>
            </a:r>
          </a:p>
          <a:p>
            <a:pPr marL="571500" indent="-457200">
              <a:buFont typeface="+mj-lt"/>
              <a:buAutoNum type="arabicPeriod"/>
            </a:pPr>
            <a:r>
              <a:rPr lang="en-US" dirty="0" smtClean="0"/>
              <a:t>List all department that have no employee.</a:t>
            </a:r>
          </a:p>
          <a:p>
            <a:pPr marL="571500" indent="-457200">
              <a:buFont typeface="+mj-lt"/>
              <a:buAutoNum type="arabicPeriod"/>
            </a:pPr>
            <a:r>
              <a:rPr lang="en-US" dirty="0" smtClean="0"/>
              <a:t>Write a query to display the name, department number, and salary of any employee whose department number and salary match the department number and salary of any employee who earns a commission.</a:t>
            </a:r>
          </a:p>
          <a:p>
            <a:pPr marL="571500" indent="-457200">
              <a:buFont typeface="+mj-lt"/>
              <a:buAutoNum type="arabicPeriod"/>
            </a:pPr>
            <a:r>
              <a:rPr lang="en-US" dirty="0"/>
              <a:t>Display department number and total number of employees within each </a:t>
            </a:r>
            <a:r>
              <a:rPr lang="en-US" dirty="0" smtClean="0"/>
              <a:t>department</a:t>
            </a:r>
            <a:endParaRPr lang="en-US" dirty="0"/>
          </a:p>
          <a:p>
            <a:pPr marL="571500" indent="-457200">
              <a:buFont typeface="+mj-lt"/>
              <a:buAutoNum type="arabicPeriod"/>
            </a:pPr>
            <a:r>
              <a:rPr lang="en-US" dirty="0"/>
              <a:t>Display department no. and max. salary of those departments whose max. salary is greater than $</a:t>
            </a:r>
            <a:r>
              <a:rPr lang="en-US" dirty="0" smtClean="0"/>
              <a:t>2900</a:t>
            </a:r>
            <a:endParaRPr lang="en-US" dirty="0"/>
          </a:p>
          <a:p>
            <a:pPr marL="571500" indent="-457200">
              <a:buFont typeface="+mj-lt"/>
              <a:buAutoNum type="arabicPeriod"/>
            </a:pPr>
            <a:r>
              <a:rPr lang="en-US" dirty="0"/>
              <a:t>List the job title and total monthly salary for each job except SALES, with a total payroll exceeding $5000. Order the output in descending order of sum of salaries. </a:t>
            </a:r>
          </a:p>
          <a:p>
            <a:pPr marL="571500" indent="-457200">
              <a:buFont typeface="+mj-lt"/>
              <a:buAutoNum type="arabicPeriod"/>
            </a:pPr>
            <a:r>
              <a:rPr lang="en-US" dirty="0"/>
              <a:t>Display the department numbers with more than 3 employees in each </a:t>
            </a:r>
            <a:r>
              <a:rPr lang="en-US" dirty="0" smtClean="0"/>
              <a:t>department.</a:t>
            </a:r>
          </a:p>
          <a:p>
            <a:pPr marL="571500" indent="-457200">
              <a:buFont typeface="+mj-lt"/>
              <a:buAutoNum type="arabicPeriod"/>
            </a:pPr>
            <a:endParaRPr lang="en-US" dirty="0" smtClean="0"/>
          </a:p>
          <a:p>
            <a:pPr marL="571500" indent="-457200">
              <a:buFont typeface="+mj-lt"/>
              <a:buAutoNum type="arabicPeriod"/>
            </a:pPr>
            <a:endParaRPr lang="en-US" dirty="0" smtClean="0"/>
          </a:p>
          <a:p>
            <a:pPr marL="571500" indent="-457200">
              <a:buFont typeface="+mj-lt"/>
              <a:buAutoNum type="arabicPeriod"/>
            </a:pPr>
            <a:endParaRPr lang="en-US" dirty="0" smtClean="0"/>
          </a:p>
          <a:p>
            <a:pPr marL="571500" indent="-457200">
              <a:buFont typeface="+mj-lt"/>
              <a:buAutoNum type="arabicPeriod"/>
            </a:pPr>
            <a:endParaRPr lang="en-US" dirty="0" smtClean="0"/>
          </a:p>
          <a:p>
            <a:pPr>
              <a:buNone/>
            </a:pPr>
            <a:endParaRPr lang="en-US" dirty="0"/>
          </a:p>
        </p:txBody>
      </p:sp>
    </p:spTree>
    <p:extLst>
      <p:ext uri="{BB962C8B-B14F-4D97-AF65-F5344CB8AC3E}">
        <p14:creationId xmlns:p14="http://schemas.microsoft.com/office/powerpoint/2010/main" val="3041420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Subqueries</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A query result can also be used in a condition of a where clause. Such query is called a </a:t>
            </a:r>
            <a:r>
              <a:rPr lang="en-US" dirty="0" err="1" smtClean="0"/>
              <a:t>subquery</a:t>
            </a:r>
            <a:r>
              <a:rPr lang="en-US" dirty="0" smtClean="0"/>
              <a:t>.</a:t>
            </a:r>
          </a:p>
          <a:p>
            <a:pPr>
              <a:buNone/>
            </a:pPr>
            <a:endParaRPr lang="en-US" dirty="0" smtClean="0"/>
          </a:p>
          <a:p>
            <a:pPr>
              <a:buNone/>
            </a:pPr>
            <a:r>
              <a:rPr lang="en-US" dirty="0" smtClean="0"/>
              <a:t>	Q- </a:t>
            </a:r>
            <a:r>
              <a:rPr lang="en-US" b="1" dirty="0" smtClean="0"/>
              <a:t>List all employees who are working in a department located </a:t>
            </a:r>
            <a:r>
              <a:rPr lang="en-US" b="1" smtClean="0"/>
              <a:t>in Dallas.</a:t>
            </a:r>
            <a:endParaRPr lang="en-US" b="1" dirty="0" smtClean="0"/>
          </a:p>
          <a:p>
            <a:pPr>
              <a:buNone/>
            </a:pPr>
            <a:r>
              <a:rPr lang="en-US" dirty="0" smtClean="0"/>
              <a:t>	</a:t>
            </a:r>
          </a:p>
          <a:p>
            <a:pPr>
              <a:buNone/>
            </a:pPr>
            <a:r>
              <a:rPr lang="en-US" dirty="0" smtClean="0"/>
              <a:t>	SELECT * FROM </a:t>
            </a:r>
            <a:r>
              <a:rPr lang="en-US" dirty="0" err="1" smtClean="0"/>
              <a:t>emp</a:t>
            </a:r>
            <a:endParaRPr lang="en-US" dirty="0" smtClean="0"/>
          </a:p>
          <a:p>
            <a:pPr>
              <a:buNone/>
            </a:pPr>
            <a:r>
              <a:rPr lang="en-US" dirty="0" smtClean="0"/>
              <a:t>	WHERE </a:t>
            </a:r>
            <a:r>
              <a:rPr lang="en-US" dirty="0" err="1" smtClean="0"/>
              <a:t>deptno</a:t>
            </a:r>
            <a:r>
              <a:rPr lang="en-US" dirty="0" smtClean="0"/>
              <a:t> in (SELECT </a:t>
            </a:r>
            <a:r>
              <a:rPr lang="en-US" dirty="0" err="1" smtClean="0"/>
              <a:t>deptno</a:t>
            </a:r>
            <a:r>
              <a:rPr lang="en-US" dirty="0" smtClean="0"/>
              <a:t> FROM dept WHERE loc = ‘DALLAS’);</a:t>
            </a:r>
            <a:endParaRPr lang="en-US" dirty="0"/>
          </a:p>
        </p:txBody>
      </p:sp>
    </p:spTree>
    <p:extLst>
      <p:ext uri="{BB962C8B-B14F-4D97-AF65-F5344CB8AC3E}">
        <p14:creationId xmlns:p14="http://schemas.microsoft.com/office/powerpoint/2010/main" val="41701585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Sub queries</a:t>
            </a:r>
            <a:endParaRPr lang="en-US" dirty="0"/>
          </a:p>
        </p:txBody>
      </p:sp>
      <p:sp>
        <p:nvSpPr>
          <p:cNvPr id="3" name="Content Placeholder 2"/>
          <p:cNvSpPr>
            <a:spLocks noGrp="1"/>
          </p:cNvSpPr>
          <p:nvPr>
            <p:ph idx="1"/>
          </p:nvPr>
        </p:nvSpPr>
        <p:spPr/>
        <p:txBody>
          <a:bodyPr>
            <a:normAutofit/>
          </a:bodyPr>
          <a:lstStyle/>
          <a:p>
            <a:r>
              <a:rPr lang="en-US" dirty="0" smtClean="0"/>
              <a:t>In where clause conditions, </a:t>
            </a:r>
            <a:r>
              <a:rPr lang="en-US" dirty="0" err="1" smtClean="0"/>
              <a:t>subqueries</a:t>
            </a:r>
            <a:r>
              <a:rPr lang="en-US" dirty="0" smtClean="0"/>
              <a:t> can be combined arbitrarily by using the logical connectives and </a:t>
            </a:r>
            <a:r>
              <a:rPr lang="en-US" dirty="0" err="1" smtClean="0"/>
              <a:t>and</a:t>
            </a:r>
            <a:r>
              <a:rPr lang="en-US" dirty="0" smtClean="0"/>
              <a:t> or. </a:t>
            </a:r>
          </a:p>
          <a:p>
            <a:endParaRPr lang="en-US" dirty="0" smtClean="0"/>
          </a:p>
          <a:p>
            <a:r>
              <a:rPr lang="en-US" dirty="0" smtClean="0"/>
              <a:t>E.g. </a:t>
            </a:r>
            <a:r>
              <a:rPr lang="en-US" b="1" dirty="0" smtClean="0"/>
              <a:t>List employees whose job title is the same as that of employee 7369 and whose salary is greater than that of employee 7876</a:t>
            </a:r>
            <a:r>
              <a:rPr lang="en-US" dirty="0" smtClean="0"/>
              <a:t>.</a:t>
            </a:r>
          </a:p>
          <a:p>
            <a:endParaRPr lang="en-US" dirty="0" smtClean="0"/>
          </a:p>
          <a:p>
            <a:r>
              <a:rPr lang="en-US" dirty="0" smtClean="0"/>
              <a:t>SELECT </a:t>
            </a:r>
            <a:r>
              <a:rPr lang="en-US" dirty="0" err="1" smtClean="0"/>
              <a:t>ename</a:t>
            </a:r>
            <a:r>
              <a:rPr lang="en-US" dirty="0" smtClean="0"/>
              <a:t>, job FROM </a:t>
            </a:r>
            <a:r>
              <a:rPr lang="en-US" dirty="0" err="1" smtClean="0"/>
              <a:t>emp</a:t>
            </a:r>
            <a:r>
              <a:rPr lang="en-US" dirty="0" smtClean="0"/>
              <a:t> WHERE job = (SELECT job FROM </a:t>
            </a:r>
            <a:r>
              <a:rPr lang="en-US" dirty="0" err="1" smtClean="0"/>
              <a:t>emp</a:t>
            </a:r>
            <a:r>
              <a:rPr lang="en-US" dirty="0" smtClean="0"/>
              <a:t> WHERE </a:t>
            </a:r>
            <a:r>
              <a:rPr lang="en-US" dirty="0" err="1" smtClean="0"/>
              <a:t>empno</a:t>
            </a:r>
            <a:r>
              <a:rPr lang="en-US" dirty="0" smtClean="0"/>
              <a:t> = 7369) AND </a:t>
            </a:r>
            <a:r>
              <a:rPr lang="en-US" dirty="0" err="1" smtClean="0"/>
              <a:t>sal</a:t>
            </a:r>
            <a:r>
              <a:rPr lang="en-US" dirty="0" smtClean="0"/>
              <a:t> = (SELECT </a:t>
            </a:r>
            <a:r>
              <a:rPr lang="en-US" dirty="0" err="1" smtClean="0"/>
              <a:t>sal</a:t>
            </a:r>
            <a:r>
              <a:rPr lang="en-US" dirty="0" smtClean="0"/>
              <a:t> FROM </a:t>
            </a:r>
            <a:r>
              <a:rPr lang="en-US" dirty="0" err="1" smtClean="0"/>
              <a:t>emp</a:t>
            </a:r>
            <a:r>
              <a:rPr lang="en-US" dirty="0" smtClean="0"/>
              <a:t> WHERE </a:t>
            </a:r>
            <a:r>
              <a:rPr lang="en-US" dirty="0" err="1" smtClean="0"/>
              <a:t>empno</a:t>
            </a:r>
            <a:r>
              <a:rPr lang="en-US" dirty="0" smtClean="0"/>
              <a:t> = 7876);</a:t>
            </a:r>
            <a:endParaRPr lang="en-US" dirty="0"/>
          </a:p>
        </p:txBody>
      </p:sp>
    </p:spTree>
    <p:extLst>
      <p:ext uri="{BB962C8B-B14F-4D97-AF65-F5344CB8AC3E}">
        <p14:creationId xmlns:p14="http://schemas.microsoft.com/office/powerpoint/2010/main" val="2347305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By Statement</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The GROUP BY statement is used in conjunction with the aggregate functions to group the result-set by one or more columns.</a:t>
            </a:r>
          </a:p>
          <a:p>
            <a:pPr>
              <a:buNone/>
            </a:pPr>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SQL GROUP BY Syntax</a:t>
            </a:r>
            <a:br>
              <a:rPr lang="en-US" dirty="0" smtClean="0"/>
            </a:br>
            <a:endParaRPr lang="en-US" dirty="0"/>
          </a:p>
        </p:txBody>
      </p:sp>
      <p:sp>
        <p:nvSpPr>
          <p:cNvPr id="3" name="Content Placeholder 2"/>
          <p:cNvSpPr>
            <a:spLocks noGrp="1"/>
          </p:cNvSpPr>
          <p:nvPr>
            <p:ph idx="1"/>
          </p:nvPr>
        </p:nvSpPr>
        <p:spPr/>
        <p:txBody>
          <a:bodyPr>
            <a:normAutofit/>
          </a:bodyPr>
          <a:lstStyle/>
          <a:p>
            <a:endParaRPr lang="en-US" dirty="0" smtClean="0"/>
          </a:p>
          <a:p>
            <a:pPr>
              <a:buNone/>
            </a:pPr>
            <a:r>
              <a:rPr lang="en-US" dirty="0" smtClean="0"/>
              <a:t>	</a:t>
            </a:r>
          </a:p>
          <a:p>
            <a:pPr>
              <a:buNone/>
            </a:pPr>
            <a:endParaRPr lang="en-US" dirty="0" smtClean="0"/>
          </a:p>
          <a:p>
            <a:pPr>
              <a:buNone/>
            </a:pPr>
            <a:r>
              <a:rPr lang="en-US" dirty="0" smtClean="0"/>
              <a:t>	SELECT </a:t>
            </a:r>
            <a:r>
              <a:rPr lang="en-US" dirty="0" err="1" smtClean="0"/>
              <a:t>column_name</a:t>
            </a:r>
            <a:r>
              <a:rPr lang="en-US" dirty="0" smtClean="0"/>
              <a:t>, </a:t>
            </a:r>
            <a:r>
              <a:rPr lang="en-US" dirty="0" err="1" smtClean="0"/>
              <a:t>aggregate_function</a:t>
            </a:r>
            <a:r>
              <a:rPr lang="en-US" dirty="0" smtClean="0"/>
              <a:t>(</a:t>
            </a:r>
            <a:r>
              <a:rPr lang="en-US" dirty="0" err="1" smtClean="0"/>
              <a:t>column_name</a:t>
            </a:r>
            <a:r>
              <a:rPr lang="en-US" dirty="0" smtClean="0"/>
              <a:t>)</a:t>
            </a:r>
            <a:br>
              <a:rPr lang="en-US" dirty="0" smtClean="0"/>
            </a:br>
            <a:r>
              <a:rPr lang="en-US" dirty="0" smtClean="0"/>
              <a:t>FROM </a:t>
            </a:r>
            <a:r>
              <a:rPr lang="en-US" dirty="0" err="1" smtClean="0"/>
              <a:t>table_name</a:t>
            </a:r>
            <a:r>
              <a:rPr lang="en-US" dirty="0" smtClean="0"/>
              <a:t/>
            </a:r>
            <a:br>
              <a:rPr lang="en-US" dirty="0" smtClean="0"/>
            </a:br>
            <a:r>
              <a:rPr lang="en-US" dirty="0" smtClean="0"/>
              <a:t>WHERE </a:t>
            </a:r>
            <a:r>
              <a:rPr lang="en-US" dirty="0" err="1" smtClean="0"/>
              <a:t>column_name</a:t>
            </a:r>
            <a:r>
              <a:rPr lang="en-US" dirty="0" smtClean="0"/>
              <a:t> operator value</a:t>
            </a:r>
            <a:br>
              <a:rPr lang="en-US" dirty="0" smtClean="0"/>
            </a:br>
            <a:r>
              <a:rPr lang="en-US" dirty="0" smtClean="0"/>
              <a:t>GROUP BY </a:t>
            </a:r>
            <a:r>
              <a:rPr lang="en-US" dirty="0" err="1" smtClean="0"/>
              <a:t>column_name</a:t>
            </a: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249362"/>
          </a:xfrm>
        </p:spPr>
        <p:txBody>
          <a:bodyPr/>
          <a:lstStyle/>
          <a:p>
            <a:r>
              <a:rPr lang="en-US" dirty="0" smtClean="0"/>
              <a:t/>
            </a:r>
            <a:br>
              <a:rPr lang="en-US" dirty="0" smtClean="0"/>
            </a:br>
            <a:r>
              <a:rPr lang="en-US" dirty="0" smtClean="0"/>
              <a:t>Group By Examples</a:t>
            </a:r>
            <a:endParaRPr lang="en-US" dirty="0"/>
          </a:p>
        </p:txBody>
      </p:sp>
      <p:sp>
        <p:nvSpPr>
          <p:cNvPr id="3" name="Content Placeholder 2"/>
          <p:cNvSpPr>
            <a:spLocks noGrp="1"/>
          </p:cNvSpPr>
          <p:nvPr>
            <p:ph idx="1"/>
          </p:nvPr>
        </p:nvSpPr>
        <p:spPr>
          <a:xfrm>
            <a:off x="457200" y="1752600"/>
            <a:ext cx="7620000" cy="4648200"/>
          </a:xfrm>
        </p:spPr>
        <p:txBody>
          <a:bodyPr/>
          <a:lstStyle/>
          <a:p>
            <a:endParaRPr lang="en-US" dirty="0" smtClean="0"/>
          </a:p>
          <a:p>
            <a:r>
              <a:rPr lang="en-US" b="1" dirty="0" smtClean="0"/>
              <a:t>To show the department-wise average salary </a:t>
            </a:r>
          </a:p>
          <a:p>
            <a:pPr>
              <a:buNone/>
            </a:pPr>
            <a:r>
              <a:rPr lang="en-US" dirty="0" smtClean="0"/>
              <a:t>	</a:t>
            </a:r>
          </a:p>
          <a:p>
            <a:pPr>
              <a:buNone/>
            </a:pPr>
            <a:r>
              <a:rPr lang="en-US" dirty="0" smtClean="0"/>
              <a:t>SELECT </a:t>
            </a:r>
            <a:r>
              <a:rPr lang="en-US" dirty="0" err="1" smtClean="0"/>
              <a:t>deptno</a:t>
            </a:r>
            <a:r>
              <a:rPr lang="en-US" dirty="0" smtClean="0"/>
              <a:t>, AVG(</a:t>
            </a:r>
            <a:r>
              <a:rPr lang="en-US" dirty="0" err="1" smtClean="0"/>
              <a:t>sal</a:t>
            </a:r>
            <a:r>
              <a:rPr lang="en-US" dirty="0" smtClean="0"/>
              <a:t>) AVERAGE_SALARY</a:t>
            </a:r>
          </a:p>
          <a:p>
            <a:pPr>
              <a:buNone/>
            </a:pPr>
            <a:r>
              <a:rPr lang="en-US" dirty="0" smtClean="0"/>
              <a:t>FROM </a:t>
            </a:r>
            <a:r>
              <a:rPr lang="en-US" dirty="0" err="1" smtClean="0"/>
              <a:t>emp</a:t>
            </a:r>
            <a:r>
              <a:rPr lang="en-US" dirty="0" smtClean="0"/>
              <a:t> GROUP BY </a:t>
            </a:r>
            <a:r>
              <a:rPr lang="en-US" dirty="0" err="1" smtClean="0"/>
              <a:t>deptno</a:t>
            </a:r>
            <a:r>
              <a:rPr lang="en-US" dirty="0" smtClean="0"/>
              <a:t>;</a:t>
            </a:r>
          </a:p>
          <a:p>
            <a:endParaRPr lang="en-US" dirty="0" smtClean="0"/>
          </a:p>
          <a:p>
            <a:endParaRPr lang="en-US" dirty="0" smtClean="0"/>
          </a:p>
          <a:p>
            <a:r>
              <a:rPr lang="en-US" b="1" dirty="0" smtClean="0"/>
              <a:t>To show the job-wise total salary for each department</a:t>
            </a:r>
          </a:p>
          <a:p>
            <a:endParaRPr lang="en-US" b="1" dirty="0" smtClean="0"/>
          </a:p>
          <a:p>
            <a:pPr>
              <a:buNone/>
            </a:pPr>
            <a:r>
              <a:rPr lang="en-US" dirty="0" smtClean="0"/>
              <a:t>SELECT </a:t>
            </a:r>
            <a:r>
              <a:rPr lang="en-US" dirty="0" err="1" smtClean="0"/>
              <a:t>deptno</a:t>
            </a:r>
            <a:r>
              <a:rPr lang="en-US" dirty="0" smtClean="0"/>
              <a:t>, job, sum(</a:t>
            </a:r>
            <a:r>
              <a:rPr lang="en-US" dirty="0" err="1" smtClean="0"/>
              <a:t>sal</a:t>
            </a:r>
            <a:r>
              <a:rPr lang="en-US" dirty="0" smtClean="0"/>
              <a:t>) FROM </a:t>
            </a:r>
            <a:r>
              <a:rPr lang="en-US" dirty="0" err="1" smtClean="0"/>
              <a:t>emp</a:t>
            </a:r>
            <a:r>
              <a:rPr lang="en-US" dirty="0" smtClean="0"/>
              <a:t> </a:t>
            </a:r>
          </a:p>
          <a:p>
            <a:pPr>
              <a:buNone/>
            </a:pPr>
            <a:r>
              <a:rPr lang="en-US" dirty="0" smtClean="0"/>
              <a:t>GROUP BY </a:t>
            </a:r>
            <a:r>
              <a:rPr lang="en-US" dirty="0" err="1" smtClean="0"/>
              <a:t>deptno</a:t>
            </a:r>
            <a:r>
              <a:rPr lang="en-US" dirty="0" smtClean="0"/>
              <a:t>, job;</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249362"/>
          </a:xfrm>
        </p:spPr>
        <p:txBody>
          <a:bodyPr/>
          <a:lstStyle/>
          <a:p>
            <a:r>
              <a:rPr lang="en-US" dirty="0" smtClean="0"/>
              <a:t>Having Clause</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In the same way that we use the WHERE clause to restrict  the rows that we select,  the HAVING clause is used to restrict groups. First the group function is applied and the groups matching the HAVING clause are displayed.</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lstStyle/>
          <a:p>
            <a:pPr>
              <a:buNone/>
            </a:pPr>
            <a:r>
              <a:rPr lang="en-US" dirty="0" smtClean="0"/>
              <a:t>SELECT column, </a:t>
            </a:r>
            <a:r>
              <a:rPr lang="en-US" dirty="0" err="1" smtClean="0"/>
              <a:t>group_function</a:t>
            </a:r>
            <a:endParaRPr lang="en-US" dirty="0" smtClean="0"/>
          </a:p>
          <a:p>
            <a:pPr>
              <a:buNone/>
            </a:pPr>
            <a:r>
              <a:rPr lang="en-US" dirty="0" smtClean="0"/>
              <a:t>FROM table</a:t>
            </a:r>
          </a:p>
          <a:p>
            <a:pPr>
              <a:buNone/>
            </a:pPr>
            <a:r>
              <a:rPr lang="en-US" dirty="0" smtClean="0"/>
              <a:t>[WHERE condition]</a:t>
            </a:r>
          </a:p>
          <a:p>
            <a:pPr>
              <a:buNone/>
            </a:pPr>
            <a:r>
              <a:rPr lang="en-US" dirty="0" smtClean="0"/>
              <a:t>[GROUP BY  </a:t>
            </a:r>
            <a:r>
              <a:rPr lang="en-US" dirty="0" err="1" smtClean="0"/>
              <a:t>group_by_expression</a:t>
            </a:r>
            <a:r>
              <a:rPr lang="en-US" dirty="0" smtClean="0"/>
              <a:t>]</a:t>
            </a:r>
          </a:p>
          <a:p>
            <a:pPr>
              <a:buNone/>
            </a:pPr>
            <a:r>
              <a:rPr lang="en-US" dirty="0" smtClean="0"/>
              <a:t>[HAVING </a:t>
            </a:r>
            <a:r>
              <a:rPr lang="en-US" dirty="0" err="1" smtClean="0"/>
              <a:t>group_condition</a:t>
            </a:r>
            <a:r>
              <a:rPr lang="en-US" dirty="0" smtClean="0"/>
              <a:t>]</a:t>
            </a:r>
          </a:p>
          <a:p>
            <a:pPr>
              <a:buNone/>
            </a:pPr>
            <a:r>
              <a:rPr lang="en-US" dirty="0" smtClean="0"/>
              <a:t>[ORDER BY  column];</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Having Examples</a:t>
            </a:r>
            <a:endParaRPr lang="en-US" dirty="0"/>
          </a:p>
        </p:txBody>
      </p:sp>
      <p:sp>
        <p:nvSpPr>
          <p:cNvPr id="3" name="Content Placeholder 2"/>
          <p:cNvSpPr>
            <a:spLocks noGrp="1"/>
          </p:cNvSpPr>
          <p:nvPr>
            <p:ph idx="1"/>
          </p:nvPr>
        </p:nvSpPr>
        <p:spPr/>
        <p:txBody>
          <a:bodyPr>
            <a:normAutofit lnSpcReduction="10000"/>
          </a:bodyPr>
          <a:lstStyle/>
          <a:p>
            <a:r>
              <a:rPr lang="en-US" b="1" dirty="0" smtClean="0"/>
              <a:t>To show the department-wise average and maximum salary, in the descending order of average salary, for all departments having average salary higher than 2000.</a:t>
            </a:r>
          </a:p>
          <a:p>
            <a:pPr>
              <a:buNone/>
            </a:pPr>
            <a:r>
              <a:rPr lang="en-US" b="1" dirty="0" smtClean="0"/>
              <a:t>	</a:t>
            </a:r>
          </a:p>
          <a:p>
            <a:pPr>
              <a:buNone/>
            </a:pPr>
            <a:r>
              <a:rPr lang="en-US" dirty="0" smtClean="0"/>
              <a:t>SELECT DEPTNO, AVG(SAL), MAX(SAL) FROM EMP</a:t>
            </a:r>
          </a:p>
          <a:p>
            <a:pPr>
              <a:buNone/>
            </a:pPr>
            <a:r>
              <a:rPr lang="en-US" dirty="0" smtClean="0"/>
              <a:t>GROUP BY DEPTNO HAVING AVG(SAL) &gt; 2000</a:t>
            </a:r>
          </a:p>
          <a:p>
            <a:pPr>
              <a:buNone/>
            </a:pPr>
            <a:r>
              <a:rPr lang="en-US" dirty="0" smtClean="0"/>
              <a:t>ORDER BY AVG(SAL)</a:t>
            </a:r>
          </a:p>
          <a:p>
            <a:pPr>
              <a:buNone/>
            </a:pPr>
            <a:endParaRPr lang="en-US" b="1" dirty="0" smtClean="0"/>
          </a:p>
          <a:p>
            <a:pPr>
              <a:buNone/>
            </a:pPr>
            <a:r>
              <a:rPr lang="en-US" b="1" dirty="0" smtClean="0"/>
              <a:t>To display the job title and total monthly salary for each job title with a total payroll exceeding 5000.</a:t>
            </a:r>
          </a:p>
          <a:p>
            <a:pPr>
              <a:buNone/>
            </a:pPr>
            <a:r>
              <a:rPr lang="en-US" b="1" dirty="0" smtClean="0"/>
              <a:t>	</a:t>
            </a:r>
          </a:p>
          <a:p>
            <a:pPr>
              <a:buNone/>
            </a:pPr>
            <a:r>
              <a:rPr lang="en-US" dirty="0" smtClean="0"/>
              <a:t>SELECT JOB, SUM(SAL) PAYROLL FROM EMP GROUP BY JOB HAVING SUM(SAL) &gt; 5000 ORDER BY SUM(SAL);</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1241</TotalTime>
  <Words>374</Words>
  <Application>Microsoft Office PowerPoint</Application>
  <PresentationFormat>On-screen Show (4:3)</PresentationFormat>
  <Paragraphs>76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Cambria</vt:lpstr>
      <vt:lpstr>Adjacency</vt:lpstr>
      <vt:lpstr>Database System</vt:lpstr>
      <vt:lpstr>Subqueries</vt:lpstr>
      <vt:lpstr>Multiple Sub queries</vt:lpstr>
      <vt:lpstr>Group By Statement</vt:lpstr>
      <vt:lpstr> SQL GROUP BY Syntax </vt:lpstr>
      <vt:lpstr> Group By Examples</vt:lpstr>
      <vt:lpstr>Having Clause</vt:lpstr>
      <vt:lpstr>Syntax</vt:lpstr>
      <vt:lpstr>Having Examples</vt:lpstr>
      <vt:lpstr>Exercises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dc:creator>MzB</dc:creator>
  <cp:lastModifiedBy>basit jasani</cp:lastModifiedBy>
  <cp:revision>195</cp:revision>
  <dcterms:created xsi:type="dcterms:W3CDTF">2006-08-16T00:00:00Z</dcterms:created>
  <dcterms:modified xsi:type="dcterms:W3CDTF">2018-09-17T02:52:24Z</dcterms:modified>
</cp:coreProperties>
</file>