
<file path=[Content_Types].xml><?xml version="1.0" encoding="utf-8"?>
<Types xmlns="http://schemas.openxmlformats.org/package/2006/content-types">
  <Override PartName="/ppt/diagrams/colors22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quickStyle31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colors4.xml" ContentType="application/vnd.openxmlformats-officedocument.drawingml.diagramColors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Default Extension="png" ContentType="image/png"/>
  <Override PartName="/ppt/diagrams/layout20.xml" ContentType="application/vnd.openxmlformats-officedocument.drawingml.diagram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diagrams/quickStyle29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diagrams/quickStyle36.xml" ContentType="application/vnd.openxmlformats-officedocument.drawingml.diagramStyle+xml"/>
  <Override PartName="/ppt/diagrams/drawing37.xml" ContentType="application/vnd.ms-office.drawingml.diagramDrawing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diagrams/layout36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diagrams/layout32.xml" ContentType="application/vnd.openxmlformats-officedocument.drawingml.diagramLayout+xml"/>
  <Override PartName="/ppt/diagrams/colors35.xml" ContentType="application/vnd.openxmlformats-officedocument.drawingml.diagramColors+xml"/>
  <Override PartName="/ppt/handoutMasters/handoutMaster1.xml" ContentType="application/vnd.openxmlformats-officedocument.presentationml.handoutMaster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drawing34.xml" ContentType="application/vnd.ms-office.drawingml.diagramDrawing+xml"/>
  <Override PartName="/ppt/diagrams/layout37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diagrams/drawing30.xml" ContentType="application/vnd.ms-office.drawingml.diagramDrawing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rawing35.xml" ContentType="application/vnd.ms-office.drawingml.diagramDrawing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rawing3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drawing36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35.xml" ContentType="application/vnd.openxmlformats-officedocument.drawingml.diagramLayout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40" r:id="rId3"/>
    <p:sldId id="285" r:id="rId4"/>
    <p:sldId id="352" r:id="rId5"/>
    <p:sldId id="353" r:id="rId6"/>
    <p:sldId id="354" r:id="rId7"/>
    <p:sldId id="356" r:id="rId8"/>
    <p:sldId id="357" r:id="rId9"/>
    <p:sldId id="359" r:id="rId10"/>
    <p:sldId id="360" r:id="rId11"/>
    <p:sldId id="364" r:id="rId12"/>
    <p:sldId id="366" r:id="rId13"/>
    <p:sldId id="367" r:id="rId14"/>
    <p:sldId id="361" r:id="rId15"/>
    <p:sldId id="365" r:id="rId16"/>
    <p:sldId id="374" r:id="rId17"/>
    <p:sldId id="368" r:id="rId18"/>
    <p:sldId id="369" r:id="rId19"/>
    <p:sldId id="388" r:id="rId20"/>
    <p:sldId id="370" r:id="rId21"/>
    <p:sldId id="372" r:id="rId22"/>
    <p:sldId id="362" r:id="rId23"/>
    <p:sldId id="373" r:id="rId24"/>
    <p:sldId id="376" r:id="rId25"/>
    <p:sldId id="375" r:id="rId26"/>
    <p:sldId id="258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6" r:id="rId36"/>
    <p:sldId id="385" r:id="rId37"/>
    <p:sldId id="387" r:id="rId38"/>
    <p:sldId id="34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0D75FA5D-8600-406D-9489-435EA4F78E95}">
          <p14:sldIdLst>
            <p14:sldId id="256"/>
            <p14:sldId id="340"/>
            <p14:sldId id="285"/>
            <p14:sldId id="352"/>
            <p14:sldId id="353"/>
            <p14:sldId id="354"/>
            <p14:sldId id="356"/>
            <p14:sldId id="357"/>
            <p14:sldId id="359"/>
            <p14:sldId id="360"/>
            <p14:sldId id="364"/>
            <p14:sldId id="366"/>
            <p14:sldId id="367"/>
            <p14:sldId id="361"/>
            <p14:sldId id="365"/>
            <p14:sldId id="374"/>
            <p14:sldId id="368"/>
            <p14:sldId id="369"/>
            <p14:sldId id="388"/>
            <p14:sldId id="370"/>
            <p14:sldId id="372"/>
            <p14:sldId id="362"/>
            <p14:sldId id="373"/>
            <p14:sldId id="376"/>
            <p14:sldId id="375"/>
            <p14:sldId id="258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6"/>
            <p14:sldId id="385"/>
            <p14:sldId id="387"/>
            <p14:sldId id="348"/>
          </p14:sldIdLst>
        </p14:section>
        <p14:section name="Untitled Section" id="{9D65C9B4-8F73-4BC1-95D4-B02202BB2EE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0770F-D46A-4BFE-A571-5DB0EDF36A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E7B3E1-56F1-4DF7-9F66-9E5B502459D8}">
      <dgm:prSet/>
      <dgm:spPr/>
      <dgm:t>
        <a:bodyPr/>
        <a:lstStyle/>
        <a:p>
          <a:pPr rtl="0"/>
          <a:r>
            <a:rPr lang="en-US" b="1" dirty="0" smtClean="0"/>
            <a:t>HTML 5 </a:t>
          </a:r>
          <a:r>
            <a:rPr lang="en-US" b="1" smtClean="0"/>
            <a:t>Form elements</a:t>
          </a:r>
          <a:endParaRPr lang="en-US" dirty="0"/>
        </a:p>
      </dgm:t>
    </dgm:pt>
    <dgm:pt modelId="{AABAD7CB-BA29-41AE-B3D4-FAB751CE87E8}" type="parTrans" cxnId="{6B9E29C4-F2D2-4B13-B731-40748E9F1203}">
      <dgm:prSet/>
      <dgm:spPr/>
      <dgm:t>
        <a:bodyPr/>
        <a:lstStyle/>
        <a:p>
          <a:endParaRPr lang="en-US"/>
        </a:p>
      </dgm:t>
    </dgm:pt>
    <dgm:pt modelId="{7C11670E-DBAE-4839-A353-8AB9E2165C36}" type="sibTrans" cxnId="{6B9E29C4-F2D2-4B13-B731-40748E9F1203}">
      <dgm:prSet/>
      <dgm:spPr/>
      <dgm:t>
        <a:bodyPr/>
        <a:lstStyle/>
        <a:p>
          <a:endParaRPr lang="en-US"/>
        </a:p>
      </dgm:t>
    </dgm:pt>
    <dgm:pt modelId="{0087F806-BBDB-4505-BD3F-E817BBFCBD76}" type="pres">
      <dgm:prSet presAssocID="{ACA0770F-D46A-4BFE-A571-5DB0EDF36A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AA2FD8-94E3-4D16-A334-1ADCAAD9D656}" type="pres">
      <dgm:prSet presAssocID="{CBE7B3E1-56F1-4DF7-9F66-9E5B502459D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C8F004-6EF2-43E2-89EB-BCCBFD8E8AC5}" type="presOf" srcId="{CBE7B3E1-56F1-4DF7-9F66-9E5B502459D8}" destId="{96AA2FD8-94E3-4D16-A334-1ADCAAD9D656}" srcOrd="0" destOrd="0" presId="urn:microsoft.com/office/officeart/2005/8/layout/vList2"/>
    <dgm:cxn modelId="{BFD9A908-828F-4113-8B67-DA5A86AAEE28}" type="presOf" srcId="{ACA0770F-D46A-4BFE-A571-5DB0EDF36AD8}" destId="{0087F806-BBDB-4505-BD3F-E817BBFCBD76}" srcOrd="0" destOrd="0" presId="urn:microsoft.com/office/officeart/2005/8/layout/vList2"/>
    <dgm:cxn modelId="{6B9E29C4-F2D2-4B13-B731-40748E9F1203}" srcId="{ACA0770F-D46A-4BFE-A571-5DB0EDF36AD8}" destId="{CBE7B3E1-56F1-4DF7-9F66-9E5B502459D8}" srcOrd="0" destOrd="0" parTransId="{AABAD7CB-BA29-41AE-B3D4-FAB751CE87E8}" sibTransId="{7C11670E-DBAE-4839-A353-8AB9E2165C36}"/>
    <dgm:cxn modelId="{A05B3D4D-D7A0-47B6-B8FB-D0FAE81A770C}" type="presParOf" srcId="{0087F806-BBDB-4505-BD3F-E817BBFCBD76}" destId="{96AA2FD8-94E3-4D16-A334-1ADCAAD9D6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1.2 The placeholder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B07FAB-0CDC-4329-9E5E-47F4700F2F63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16464F3-E182-4938-8C85-FCABC7EC7350}" type="presOf" srcId="{7E7993E3-BEB0-427C-A7A6-A7B650348FD2}" destId="{BAD4E54E-1427-407A-8D17-0C74786A588D}" srcOrd="0" destOrd="0" presId="urn:microsoft.com/office/officeart/2005/8/layout/vList2"/>
    <dgm:cxn modelId="{3EA02C26-3B63-449A-BF8B-99CD77247BBE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The pattern attribute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813BF0-369D-4731-9C8A-A85BE155F29A}" type="presOf" srcId="{7E7993E3-BEB0-427C-A7A6-A7B650348FD2}" destId="{BAD4E54E-1427-407A-8D17-0C74786A588D}" srcOrd="0" destOrd="0" presId="urn:microsoft.com/office/officeart/2005/8/layout/vList2"/>
    <dgm:cxn modelId="{2D36B0AF-7312-4081-BB73-890DA2124857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5555425-F564-48FE-9D33-5BEE18F89C78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The pattern attribute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E45B62-46A2-4270-90E8-57313A74A449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7F763582-A225-441C-A238-0FBAD631AD69}" type="presOf" srcId="{7E7993E3-BEB0-427C-A7A6-A7B650348FD2}" destId="{BAD4E54E-1427-407A-8D17-0C74786A588D}" srcOrd="0" destOrd="0" presId="urn:microsoft.com/office/officeart/2005/8/layout/vList2"/>
    <dgm:cxn modelId="{03F292D8-E6B5-4600-8F6C-7E53D13CEBF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The pattern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13DB02-4252-4003-A56F-53FC90487024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57B88082-F4C6-4B52-92CA-5EFB275C639E}" type="presOf" srcId="{3ACEC7D9-09CB-4566-81F5-8EBF03B8E10E}" destId="{EE9EB026-F41F-45EA-ABE8-7123B2252BD0}" srcOrd="0" destOrd="0" presId="urn:microsoft.com/office/officeart/2005/8/layout/vList2"/>
    <dgm:cxn modelId="{208AE52C-98ED-445A-A926-FED337DF25F9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The pattern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A025F7-3ADA-4C96-9EA8-7D5C7311711B}" type="presOf" srcId="{3ACEC7D9-09CB-4566-81F5-8EBF03B8E10E}" destId="{EE9EB026-F41F-45EA-ABE8-7123B2252BD0}" srcOrd="0" destOrd="0" presId="urn:microsoft.com/office/officeart/2005/8/layout/vList2"/>
    <dgm:cxn modelId="{598CE4B3-3A89-471D-8F47-00A64E367FB4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69578725-E870-45A2-B11E-42410C468331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The pattern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8FE949-0CAB-49B9-8630-5CD867414E17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61F9FDB0-04CC-47A1-B106-CA882BBADD57}" type="presOf" srcId="{7E7993E3-BEB0-427C-A7A6-A7B650348FD2}" destId="{BAD4E54E-1427-407A-8D17-0C74786A588D}" srcOrd="0" destOrd="0" presId="urn:microsoft.com/office/officeart/2005/8/layout/vList2"/>
    <dgm:cxn modelId="{60D970EA-57F8-47BC-B104-53C81AF1E941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The pattern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8730A1-72CF-49E1-BE44-CF492D5C114A}" type="presOf" srcId="{7E7993E3-BEB0-427C-A7A6-A7B650348FD2}" destId="{BAD4E54E-1427-407A-8D17-0C74786A588D}" srcOrd="0" destOrd="0" presId="urn:microsoft.com/office/officeart/2005/8/layout/vList2"/>
    <dgm:cxn modelId="{6C752420-3D08-4AA8-9C66-4A67451F3360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9A5D0FF2-A112-44B8-AC0B-5DD8C647C62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1.4 The disabled attribute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810D33-34CB-4DC8-8A60-8603D55ED380}" type="presOf" srcId="{7E7993E3-BEB0-427C-A7A6-A7B650348FD2}" destId="{BAD4E54E-1427-407A-8D17-0C74786A588D}" srcOrd="0" destOrd="0" presId="urn:microsoft.com/office/officeart/2005/8/layout/vList2"/>
    <dgm:cxn modelId="{FF48F134-46C7-4782-B4BA-F4590608D40B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097B4EBC-1CCB-45A4-B102-F87A16F4267B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1.4 The disabled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594BD2-81B0-4BCB-B326-BBB479C09437}" type="presOf" srcId="{7E7993E3-BEB0-427C-A7A6-A7B650348FD2}" destId="{BAD4E54E-1427-407A-8D17-0C74786A588D}" srcOrd="0" destOrd="0" presId="urn:microsoft.com/office/officeart/2005/8/layout/vList2"/>
    <dgm:cxn modelId="{09C411B0-72BE-4E4A-9CE7-08E68DAE869F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48EBCFB7-2AEC-46A1-96AE-85E8AE0989C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1.4 The disabled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0F13B1-30EA-40D6-B07B-DC03C4F4E9F3}" type="presOf" srcId="{7E7993E3-BEB0-427C-A7A6-A7B650348FD2}" destId="{BAD4E54E-1427-407A-8D17-0C74786A588D}" srcOrd="0" destOrd="0" presId="urn:microsoft.com/office/officeart/2005/8/layout/vList2"/>
    <dgm:cxn modelId="{7DD64E5A-7624-49C9-B2C7-951EB991523F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0728481E-D059-458F-BCB8-41D1C91AB5E3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91803-0254-4B91-B7E8-E2B745B2BF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3BC2C0-5F95-4DB7-B38D-9DE1BFB56718}">
      <dgm:prSet custT="1"/>
      <dgm:spPr/>
      <dgm:t>
        <a:bodyPr/>
        <a:lstStyle/>
        <a:p>
          <a:pPr rtl="0"/>
          <a:r>
            <a:rPr lang="en-US" sz="4700" dirty="0" smtClean="0"/>
            <a:t>Summary of the previous lecture</a:t>
          </a:r>
          <a:endParaRPr lang="en-US" sz="4700" dirty="0"/>
        </a:p>
      </dgm:t>
    </dgm:pt>
    <dgm:pt modelId="{6A7F5A54-2983-4A77-A416-3030A422C7EE}" type="parTrans" cxnId="{440CFBBB-C24A-4FC4-832A-155DC9503807}">
      <dgm:prSet/>
      <dgm:spPr/>
      <dgm:t>
        <a:bodyPr/>
        <a:lstStyle/>
        <a:p>
          <a:endParaRPr lang="en-US"/>
        </a:p>
      </dgm:t>
    </dgm:pt>
    <dgm:pt modelId="{7EA74FE3-4CF9-40A6-A38B-4B0D66F9DB24}" type="sibTrans" cxnId="{440CFBBB-C24A-4FC4-832A-155DC9503807}">
      <dgm:prSet/>
      <dgm:spPr/>
      <dgm:t>
        <a:bodyPr/>
        <a:lstStyle/>
        <a:p>
          <a:endParaRPr lang="en-US"/>
        </a:p>
      </dgm:t>
    </dgm:pt>
    <dgm:pt modelId="{BD6AD341-5758-4E9B-BC21-594977F92DBC}" type="pres">
      <dgm:prSet presAssocID="{20A91803-0254-4B91-B7E8-E2B745B2BF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86327-A5BD-4B1D-86EA-0B2CA355BD2D}" type="pres">
      <dgm:prSet presAssocID="{F13BC2C0-5F95-4DB7-B38D-9DE1BFB5671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3F1DCA-2DF9-4244-87F3-1DF4245DB4A7}" type="presOf" srcId="{F13BC2C0-5F95-4DB7-B38D-9DE1BFB56718}" destId="{43486327-A5BD-4B1D-86EA-0B2CA355BD2D}" srcOrd="0" destOrd="0" presId="urn:microsoft.com/office/officeart/2005/8/layout/vList2"/>
    <dgm:cxn modelId="{88A115D0-9125-427E-9F03-05CAA706D60E}" type="presOf" srcId="{20A91803-0254-4B91-B7E8-E2B745B2BFE5}" destId="{BD6AD341-5758-4E9B-BC21-594977F92DBC}" srcOrd="0" destOrd="0" presId="urn:microsoft.com/office/officeart/2005/8/layout/vList2"/>
    <dgm:cxn modelId="{440CFBBB-C24A-4FC4-832A-155DC9503807}" srcId="{20A91803-0254-4B91-B7E8-E2B745B2BFE5}" destId="{F13BC2C0-5F95-4DB7-B38D-9DE1BFB56718}" srcOrd="0" destOrd="0" parTransId="{6A7F5A54-2983-4A77-A416-3030A422C7EE}" sibTransId="{7EA74FE3-4CF9-40A6-A38B-4B0D66F9DB24}"/>
    <dgm:cxn modelId="{F1C4FC9E-287C-4F2D-B1AD-3441257BD75B}" type="presParOf" srcId="{BD6AD341-5758-4E9B-BC21-594977F92DBC}" destId="{43486327-A5BD-4B1D-86EA-0B2CA355BD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The </a:t>
          </a:r>
          <a:r>
            <a:rPr lang="en-US" b="1" dirty="0" err="1" smtClean="0"/>
            <a:t>readonly</a:t>
          </a:r>
          <a:r>
            <a:rPr lang="en-US" b="1" dirty="0" smtClean="0"/>
            <a:t> attribute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70A58A-1206-4B2D-AA05-838CA014DE9E}" type="presOf" srcId="{7E7993E3-BEB0-427C-A7A6-A7B650348FD2}" destId="{BAD4E54E-1427-407A-8D17-0C74786A588D}" srcOrd="0" destOrd="0" presId="urn:microsoft.com/office/officeart/2005/8/layout/vList2"/>
    <dgm:cxn modelId="{42B54598-3B6F-48EE-A29E-5E60AB09C5D6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6F00035F-C0E9-452D-BBCF-D919A1C29B21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1.6 The autocomplete attribute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505B06-47F6-4BD3-BA57-9F26F2AE4BDC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D109EF1-8E54-423F-BD2E-B3E3BE045313}" type="presOf" srcId="{7E7993E3-BEB0-427C-A7A6-A7B650348FD2}" destId="{BAD4E54E-1427-407A-8D17-0C74786A588D}" srcOrd="0" destOrd="0" presId="urn:microsoft.com/office/officeart/2005/8/layout/vList2"/>
    <dgm:cxn modelId="{BFE202FF-3823-4CBE-B8A2-9FA0FFAD43CC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1.6 The autocomplete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D8DFE3-0757-4EA5-81CE-D3E1B2256604}" type="presOf" srcId="{7E7993E3-BEB0-427C-A7A6-A7B650348FD2}" destId="{BAD4E54E-1427-407A-8D17-0C74786A588D}" srcOrd="0" destOrd="0" presId="urn:microsoft.com/office/officeart/2005/8/layout/vList2"/>
    <dgm:cxn modelId="{716EF6D4-D46E-489E-8522-452DE1EFEE97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151EF7A6-88C3-4014-A351-DC4CCACF44E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1.7 The </a:t>
          </a:r>
          <a:r>
            <a:rPr lang="en-US" b="1" dirty="0" err="1" smtClean="0"/>
            <a:t>datalist</a:t>
          </a:r>
          <a:r>
            <a:rPr lang="en-US" b="1" dirty="0" smtClean="0"/>
            <a:t> element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213B75-936E-403B-BC76-A39CEE646812}" type="presOf" srcId="{7E7993E3-BEB0-427C-A7A6-A7B650348FD2}" destId="{BAD4E54E-1427-407A-8D17-0C74786A588D}" srcOrd="0" destOrd="0" presId="urn:microsoft.com/office/officeart/2005/8/layout/vList2"/>
    <dgm:cxn modelId="{A6C6E577-4944-4726-BE27-51D8630EA2C2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11755FA6-04CC-4263-979D-D5F10FEE7C0C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1.7 The </a:t>
          </a:r>
          <a:r>
            <a:rPr lang="en-US" b="1" dirty="0" err="1" smtClean="0"/>
            <a:t>datalist</a:t>
          </a:r>
          <a:r>
            <a:rPr lang="en-US" b="1" dirty="0" smtClean="0"/>
            <a:t> element…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189CE4-9824-4B12-81F3-25303E3A1F69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1C00965-6B03-452D-9A62-4D26374DA057}" type="presOf" srcId="{7E7993E3-BEB0-427C-A7A6-A7B650348FD2}" destId="{BAD4E54E-1427-407A-8D17-0C74786A588D}" srcOrd="0" destOrd="0" presId="urn:microsoft.com/office/officeart/2005/8/layout/vList2"/>
    <dgm:cxn modelId="{4CBF303C-177D-4B61-ABE5-8F2ED713E019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1.7 The </a:t>
          </a:r>
          <a:r>
            <a:rPr lang="en-US" b="1" dirty="0" err="1" smtClean="0"/>
            <a:t>datalist</a:t>
          </a:r>
          <a:r>
            <a:rPr lang="en-US" b="1" dirty="0" smtClean="0"/>
            <a:t> element…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0607AB-C45B-4F17-802B-FC91B654D8FE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2301412-C332-4CD2-B1A8-FE01DC1F9B2C}" type="presOf" srcId="{3ACEC7D9-09CB-4566-81F5-8EBF03B8E10E}" destId="{EE9EB026-F41F-45EA-ABE8-7123B2252BD0}" srcOrd="0" destOrd="0" presId="urn:microsoft.com/office/officeart/2005/8/layout/vList2"/>
    <dgm:cxn modelId="{593EDECE-5279-45CF-A31F-081262764F28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 HTML 5 new elements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701BA5-5904-43B0-B85C-9ECD50646C52}" type="presOf" srcId="{7E7993E3-BEB0-427C-A7A6-A7B650348FD2}" destId="{BAD4E54E-1427-407A-8D17-0C74786A588D}" srcOrd="0" destOrd="0" presId="urn:microsoft.com/office/officeart/2005/8/layout/vList2"/>
    <dgm:cxn modelId="{4036E299-D0E2-4415-A64A-8D49FC8176A0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CAE08112-6DFD-4889-9779-A2A5FBC9F0F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2.1 Email element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27B757-12C7-455B-AB32-3824F8DAC264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3D802286-4128-44E4-8213-F14016916540}" type="presOf" srcId="{7E7993E3-BEB0-427C-A7A6-A7B650348FD2}" destId="{BAD4E54E-1427-407A-8D17-0C74786A588D}" srcOrd="0" destOrd="0" presId="urn:microsoft.com/office/officeart/2005/8/layout/vList2"/>
    <dgm:cxn modelId="{759817B6-B4F8-486F-BD9B-9F37F90BDBEB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2.1 Email element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CEE969-0D8F-46A3-A7DD-C06064B5DA27}" type="presOf" srcId="{3ACEC7D9-09CB-4566-81F5-8EBF03B8E10E}" destId="{EE9EB026-F41F-45EA-ABE8-7123B2252BD0}" srcOrd="0" destOrd="0" presId="urn:microsoft.com/office/officeart/2005/8/layout/vList2"/>
    <dgm:cxn modelId="{110C1F3C-AC06-4723-88A9-F80CD794AA4C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C5ECE29-9049-4082-95D9-92BC1E31A83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2.2 Date element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BE86A8-0403-48BF-A338-803593136416}" type="presOf" srcId="{7E7993E3-BEB0-427C-A7A6-A7B650348FD2}" destId="{BAD4E54E-1427-407A-8D17-0C74786A588D}" srcOrd="0" destOrd="0" presId="urn:microsoft.com/office/officeart/2005/8/layout/vList2"/>
    <dgm:cxn modelId="{BE61F409-D1A6-4322-8FC9-F6749E042FE6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EB7D6292-ECC4-4B35-8F47-607B91336B7C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4BE74D-6505-4D4B-8897-1DEFFFA8CB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40C602-7C62-42D3-85B6-27A672F02FAD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9007822A-85B6-4D9B-A865-2DCE4076A263}" type="parTrans" cxnId="{FCF6B5D3-8667-46C8-82B2-A142B64A8F25}">
      <dgm:prSet/>
      <dgm:spPr/>
      <dgm:t>
        <a:bodyPr/>
        <a:lstStyle/>
        <a:p>
          <a:endParaRPr lang="en-US"/>
        </a:p>
      </dgm:t>
    </dgm:pt>
    <dgm:pt modelId="{EB8F0B7E-2657-4111-AC25-98877F239410}" type="sibTrans" cxnId="{FCF6B5D3-8667-46C8-82B2-A142B64A8F25}">
      <dgm:prSet/>
      <dgm:spPr/>
      <dgm:t>
        <a:bodyPr/>
        <a:lstStyle/>
        <a:p>
          <a:endParaRPr lang="en-US"/>
        </a:p>
      </dgm:t>
    </dgm:pt>
    <dgm:pt modelId="{A411A753-2DDD-45B3-B692-8FE71A53A7EF}" type="pres">
      <dgm:prSet presAssocID="{AD4BE74D-6505-4D4B-8897-1DEFFFA8CB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E18DF1-694E-48C4-9EB1-AA0EA1F7CCB0}" type="pres">
      <dgm:prSet presAssocID="{7040C602-7C62-42D3-85B6-27A672F02F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212A7-7EA1-49B4-BEDF-A0A23DE9927F}" type="presOf" srcId="{7040C602-7C62-42D3-85B6-27A672F02FAD}" destId="{D2E18DF1-694E-48C4-9EB1-AA0EA1F7CCB0}" srcOrd="0" destOrd="0" presId="urn:microsoft.com/office/officeart/2005/8/layout/vList2"/>
    <dgm:cxn modelId="{551B2669-CEEA-49BB-8994-73C6D46B9550}" type="presOf" srcId="{AD4BE74D-6505-4D4B-8897-1DEFFFA8CBBA}" destId="{A411A753-2DDD-45B3-B692-8FE71A53A7EF}" srcOrd="0" destOrd="0" presId="urn:microsoft.com/office/officeart/2005/8/layout/vList2"/>
    <dgm:cxn modelId="{FCF6B5D3-8667-46C8-82B2-A142B64A8F25}" srcId="{AD4BE74D-6505-4D4B-8897-1DEFFFA8CBBA}" destId="{7040C602-7C62-42D3-85B6-27A672F02FAD}" srcOrd="0" destOrd="0" parTransId="{9007822A-85B6-4D9B-A865-2DCE4076A263}" sibTransId="{EB8F0B7E-2657-4111-AC25-98877F239410}"/>
    <dgm:cxn modelId="{490C481D-6124-4D7C-86B1-0E9612659EF2}" type="presParOf" srcId="{A411A753-2DDD-45B3-B692-8FE71A53A7EF}" destId="{D2E18DF1-694E-48C4-9EB1-AA0EA1F7CC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2.2 Date element…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FBEE6F-9666-4E7A-8634-03232B7B9273}" type="presOf" srcId="{7E7993E3-BEB0-427C-A7A6-A7B650348FD2}" destId="{BAD4E54E-1427-407A-8D17-0C74786A588D}" srcOrd="0" destOrd="0" presId="urn:microsoft.com/office/officeart/2005/8/layout/vList2"/>
    <dgm:cxn modelId="{561DB98C-0481-4E6D-BD7B-7EFDF8D89185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1AC22AB-0DA1-49C6-BAFA-8C263894AD48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2.3 Color element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739501-F7CA-4C9A-B67E-12F54A1189E6}" type="presOf" srcId="{3ACEC7D9-09CB-4566-81F5-8EBF03B8E10E}" destId="{EE9EB026-F41F-45EA-ABE8-7123B2252BD0}" srcOrd="0" destOrd="0" presId="urn:microsoft.com/office/officeart/2005/8/layout/vList2"/>
    <dgm:cxn modelId="{FA600168-BFBF-4525-B681-B492E91C1E65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00D68347-CB59-4F00-864A-E73D7E556476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2.3 Color element….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9F37BB-72DA-499B-A89D-89EC920CFF49}" type="presOf" srcId="{3ACEC7D9-09CB-4566-81F5-8EBF03B8E10E}" destId="{EE9EB026-F41F-45EA-ABE8-7123B2252BD0}" srcOrd="0" destOrd="0" presId="urn:microsoft.com/office/officeart/2005/8/layout/vList2"/>
    <dgm:cxn modelId="{DF4B730B-B4C9-4B26-B9D0-E5300EA424B6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C84B5D3B-3C77-4E7A-A271-40445E5484FE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2.3 Color element….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792FE-484D-4385-92FF-D8CF181EC413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15A614D8-310C-4168-B05F-6966D2FC5740}" type="presOf" srcId="{3ACEC7D9-09CB-4566-81F5-8EBF03B8E10E}" destId="{EE9EB026-F41F-45EA-ABE8-7123B2252BD0}" srcOrd="0" destOrd="0" presId="urn:microsoft.com/office/officeart/2005/8/layout/vList2"/>
    <dgm:cxn modelId="{7822F0D0-B166-47A4-8683-D79B021CCA4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2.4 Number element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5003E9-BD18-463E-A5A1-3F2285CB9E98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336029A6-AE69-4369-B1DC-1DCDB2A64952}" type="presOf" srcId="{3ACEC7D9-09CB-4566-81F5-8EBF03B8E10E}" destId="{EE9EB026-F41F-45EA-ABE8-7123B2252BD0}" srcOrd="0" destOrd="0" presId="urn:microsoft.com/office/officeart/2005/8/layout/vList2"/>
    <dgm:cxn modelId="{7D924298-E19D-4714-B76F-2ACF56C53C36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2.4 Number element…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67E936-476A-4AED-8620-88FE3335C3B5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CE366A41-1F59-44A9-8306-2BAD8B444549}" type="presOf" srcId="{7E7993E3-BEB0-427C-A7A6-A7B650348FD2}" destId="{BAD4E54E-1427-407A-8D17-0C74786A588D}" srcOrd="0" destOrd="0" presId="urn:microsoft.com/office/officeart/2005/8/layout/vList2"/>
    <dgm:cxn modelId="{95F1A6C0-1B61-4C1A-9276-673666702DA6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2.4 Number element…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9F8E16-E136-4393-8392-4B33A584FABF}" type="presOf" srcId="{7E7993E3-BEB0-427C-A7A6-A7B650348FD2}" destId="{BAD4E54E-1427-407A-8D17-0C74786A588D}" srcOrd="0" destOrd="0" presId="urn:microsoft.com/office/officeart/2005/8/layout/vList2"/>
    <dgm:cxn modelId="{60566C43-A8F3-4DC1-A065-43B92CB0015F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B464BC4-269D-4DB5-AAD6-25F1AF2D0FC8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BB480D-D7DC-4FF5-AB0F-7A1B2FCE1653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7FDA6FF4-9A70-47CE-B62F-0AA7A00EACC2}" type="presOf" srcId="{3ACEC7D9-09CB-4566-81F5-8EBF03B8E10E}" destId="{EE9EB026-F41F-45EA-ABE8-7123B2252BD0}" srcOrd="0" destOrd="0" presId="urn:microsoft.com/office/officeart/2005/8/layout/vList2"/>
    <dgm:cxn modelId="{8D95638A-2D09-42E5-8B87-0823DB29526E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 HTML-5 form enhancement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445AEB-C206-4615-91D7-E8867C1E4322}" type="presOf" srcId="{7E7993E3-BEB0-427C-A7A6-A7B650348FD2}" destId="{BAD4E54E-1427-407A-8D17-0C74786A588D}" srcOrd="0" destOrd="0" presId="urn:microsoft.com/office/officeart/2005/8/layout/vList2"/>
    <dgm:cxn modelId="{C4E77948-9AD1-4D66-9D40-430BBB0358EC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60F2082E-7425-4736-B074-D032254AF1E0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1.1 The required attribute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9928B7-5305-4C9F-A9FE-D54B785CFA10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A5F9E32-8CD8-450C-832A-FE0F8E4B3429}" type="presOf" srcId="{3ACEC7D9-09CB-4566-81F5-8EBF03B8E10E}" destId="{EE9EB026-F41F-45EA-ABE8-7123B2252BD0}" srcOrd="0" destOrd="0" presId="urn:microsoft.com/office/officeart/2005/8/layout/vList2"/>
    <dgm:cxn modelId="{397B11B8-0ACA-4627-9E97-0EBD65128122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1.1 The required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487B4E-1B10-42D3-B079-B993FBBA97D9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FF7D6C5-209C-4A2D-98D4-5A0CB625E45C}" type="presOf" srcId="{7E7993E3-BEB0-427C-A7A6-A7B650348FD2}" destId="{BAD4E54E-1427-407A-8D17-0C74786A588D}" srcOrd="0" destOrd="0" presId="urn:microsoft.com/office/officeart/2005/8/layout/vList2"/>
    <dgm:cxn modelId="{712791BB-7324-4B04-9F4E-4465C9D8522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1.1 The required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8F447-3578-4800-ABCF-524222B7F038}" type="presOf" srcId="{3ACEC7D9-09CB-4566-81F5-8EBF03B8E10E}" destId="{EE9EB026-F41F-45EA-ABE8-7123B2252BD0}" srcOrd="0" destOrd="0" presId="urn:microsoft.com/office/officeart/2005/8/layout/vList2"/>
    <dgm:cxn modelId="{1860B2E6-F6E0-4FD0-9D79-D5E9B5552758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5EB6605-1E84-479B-9787-0E5CF341D0D6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1.2 The placeholder attribute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4470BE-FD34-4607-962D-609E842B76C8}" type="presOf" srcId="{7E7993E3-BEB0-427C-A7A6-A7B650348FD2}" destId="{BAD4E54E-1427-407A-8D17-0C74786A588D}" srcOrd="0" destOrd="0" presId="urn:microsoft.com/office/officeart/2005/8/layout/vList2"/>
    <dgm:cxn modelId="{B6947214-2B7D-4776-868A-5A1EA4B50B05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9F8212CF-3CCB-4091-8AFA-AD784C61A599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1.2 The placeholder attribute…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4D5303-301E-47B6-BC6B-E97ADED8C319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BFD243C6-35BB-4A45-BC0B-EFF36B0E32AC}" type="presOf" srcId="{3ACEC7D9-09CB-4566-81F5-8EBF03B8E10E}" destId="{EE9EB026-F41F-45EA-ABE8-7123B2252BD0}" srcOrd="0" destOrd="0" presId="urn:microsoft.com/office/officeart/2005/8/layout/vList2"/>
    <dgm:cxn modelId="{97C3BE7E-4931-4ED5-8676-4AE30DC9770A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AA2FD8-94E3-4D16-A334-1ADCAAD9D656}">
      <dsp:nvSpPr>
        <dsp:cNvPr id="0" name=""/>
        <dsp:cNvSpPr/>
      </dsp:nvSpPr>
      <dsp:spPr>
        <a:xfrm>
          <a:off x="0" y="39447"/>
          <a:ext cx="7772400" cy="1391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1" kern="1200" dirty="0" smtClean="0"/>
            <a:t>HTML 5 </a:t>
          </a:r>
          <a:r>
            <a:rPr lang="en-US" sz="5800" b="1" kern="1200" smtClean="0"/>
            <a:t>Form elements</a:t>
          </a:r>
          <a:endParaRPr lang="en-US" sz="5800" kern="1200" dirty="0"/>
        </a:p>
      </dsp:txBody>
      <dsp:txXfrm>
        <a:off x="0" y="39447"/>
        <a:ext cx="7772400" cy="139113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1.2 The placeholder attribute…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1.3 The pattern attribute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1.3 The pattern attribute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1.3 The pattern attribute…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1.3 The pattern attribute…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1.3 The pattern attribute…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1.3 The pattern attribute…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1.4 The disabled attribute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1.4 The disabled attribute…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1.4 The disabled attribute…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486327-A5BD-4B1D-86EA-0B2CA355BD2D}">
      <dsp:nvSpPr>
        <dsp:cNvPr id="0" name=""/>
        <dsp:cNvSpPr/>
      </dsp:nvSpPr>
      <dsp:spPr>
        <a:xfrm>
          <a:off x="0" y="439"/>
          <a:ext cx="8458200" cy="1142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Summary of the previous lecture</a:t>
          </a:r>
          <a:endParaRPr lang="en-US" sz="4700" kern="1200" dirty="0"/>
        </a:p>
      </dsp:txBody>
      <dsp:txXfrm>
        <a:off x="0" y="439"/>
        <a:ext cx="8458200" cy="1142121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1.5 The </a:t>
          </a:r>
          <a:r>
            <a:rPr lang="en-US" sz="4700" b="1" kern="1200" dirty="0" err="1" smtClean="0"/>
            <a:t>readonly</a:t>
          </a:r>
          <a:r>
            <a:rPr lang="en-US" sz="4700" b="1" kern="1200" dirty="0" smtClean="0"/>
            <a:t> attribute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1.6 The autocomplete attribute</a:t>
          </a:r>
          <a:endParaRPr lang="en-US" sz="4600" kern="1200" dirty="0"/>
        </a:p>
      </dsp:txBody>
      <dsp:txXfrm>
        <a:off x="0" y="19844"/>
        <a:ext cx="8229600" cy="1103310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1.6 The autocomplete attribute…</a:t>
          </a:r>
          <a:endParaRPr lang="en-US" sz="4400" kern="1200" dirty="0"/>
        </a:p>
      </dsp:txBody>
      <dsp:txXfrm>
        <a:off x="0" y="43829"/>
        <a:ext cx="8229600" cy="1055340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1.7 The </a:t>
          </a:r>
          <a:r>
            <a:rPr lang="en-US" sz="4700" b="1" kern="1200" dirty="0" err="1" smtClean="0"/>
            <a:t>datalist</a:t>
          </a:r>
          <a:r>
            <a:rPr lang="en-US" sz="4700" b="1" kern="1200" dirty="0" smtClean="0"/>
            <a:t> element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1.7 The </a:t>
          </a:r>
          <a:r>
            <a:rPr lang="en-US" sz="4700" b="1" kern="1200" dirty="0" err="1" smtClean="0"/>
            <a:t>datalist</a:t>
          </a:r>
          <a:r>
            <a:rPr lang="en-US" sz="4700" b="1" kern="1200" dirty="0" smtClean="0"/>
            <a:t> element…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1.7 The </a:t>
          </a:r>
          <a:r>
            <a:rPr lang="en-US" sz="4700" b="1" kern="1200" dirty="0" err="1" smtClean="0"/>
            <a:t>datalist</a:t>
          </a:r>
          <a:r>
            <a:rPr lang="en-US" sz="4700" b="1" kern="1200" dirty="0" smtClean="0"/>
            <a:t> element…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HTML 5 new elements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Email element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Email element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Date element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E18DF1-694E-48C4-9EB1-AA0EA1F7CCB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Outline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3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Date element…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Color element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Color element….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Color element….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2.4 Number element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2.4 Number element…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2.4 Number element…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Summary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HTML-5 form enhancement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The required attribute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The required attribute…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The required attribute…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1.2 The placeholder attribute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1.2 The placeholder attribute…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9DD3-3884-4B26-AB26-241C66525C6C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3A902-E3BA-4A95-AF82-2B528039EC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892518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48F49-0BBF-414A-A312-D7C0816DBF5A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9AF0-690D-4089-AED4-4E1704E90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272429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578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6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7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8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9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10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11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12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7" Type="http://schemas.openxmlformats.org/officeDocument/2006/relationships/image" Target="../media/image13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7" Type="http://schemas.openxmlformats.org/officeDocument/2006/relationships/image" Target="../media/image14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Relationship Id="rId9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7" Type="http://schemas.openxmlformats.org/officeDocument/2006/relationships/image" Target="../media/image17.png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7" Type="http://schemas.openxmlformats.org/officeDocument/2006/relationships/image" Target="../media/image18.png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204849410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0070361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Content Placeholder 5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943600" y="3200400"/>
            <a:ext cx="5334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3600" y="365759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 about data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90427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98243210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pattern attribute:</a:t>
            </a:r>
          </a:p>
          <a:p>
            <a:pPr lvl="1"/>
            <a:r>
              <a:rPr lang="en-US" b="1" dirty="0"/>
              <a:t>enables you to provide a </a:t>
            </a:r>
            <a:r>
              <a:rPr lang="en-US" b="1" dirty="0">
                <a:solidFill>
                  <a:srgbClr val="FF0000"/>
                </a:solidFill>
              </a:rPr>
              <a:t>regular expression </a:t>
            </a:r>
            <a:r>
              <a:rPr lang="en-US" b="1" dirty="0"/>
              <a:t>that the user’s input must match in order to be considered </a:t>
            </a:r>
            <a:r>
              <a:rPr lang="en-US" b="1" dirty="0" smtClean="0"/>
              <a:t>valid</a:t>
            </a:r>
          </a:p>
          <a:p>
            <a:pPr lvl="1"/>
            <a:r>
              <a:rPr lang="en-US" b="1" dirty="0" smtClean="0"/>
              <a:t>&lt;input type=“text” </a:t>
            </a:r>
            <a:r>
              <a:rPr lang="en-US" b="1" dirty="0" smtClean="0">
                <a:solidFill>
                  <a:srgbClr val="FF0000"/>
                </a:solidFill>
              </a:rPr>
              <a:t>pattern=“Regular Expression”&gt;</a:t>
            </a:r>
          </a:p>
          <a:p>
            <a:pPr lvl="1"/>
            <a:r>
              <a:rPr lang="en-US" b="1" dirty="0" smtClean="0"/>
              <a:t>&lt;input type=“text” </a:t>
            </a:r>
            <a:r>
              <a:rPr lang="en-US" b="1" dirty="0" smtClean="0">
                <a:solidFill>
                  <a:srgbClr val="FF0000"/>
                </a:solidFill>
              </a:rPr>
              <a:t>pattern=“[a-z]{1,20}”&gt;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29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20009963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Content Placeholder 5" descr="HTML5 form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438400" y="4267200"/>
            <a:ext cx="533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9800" y="516318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Allowed characters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352800" y="4267200"/>
            <a:ext cx="1447800" cy="1080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3400" y="531321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Valid length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447800" y="4267200"/>
            <a:ext cx="609600" cy="14153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0" y="567562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Pattern attribute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6824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7266937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05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4343400" y="3048000"/>
            <a:ext cx="381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1900" y="42672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Invalid input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553200" y="3429000"/>
            <a:ext cx="609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4267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Error message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8850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96306561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Writing Regular Expression:</a:t>
            </a:r>
          </a:p>
          <a:p>
            <a:pPr lvl="1">
              <a:lnSpc>
                <a:spcPct val="800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 ]</a:t>
            </a: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makes a class of characters</a:t>
            </a:r>
          </a:p>
          <a:p>
            <a:pPr lvl="1">
              <a:lnSpc>
                <a:spcPct val="80000"/>
              </a:lnSpc>
            </a:pPr>
            <a:r>
              <a:rPr lang="en-US" sz="36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: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 means a range of </a:t>
            </a: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characters</a:t>
            </a:r>
          </a:p>
          <a:p>
            <a:pPr lvl="2">
              <a:lnSpc>
                <a:spcPct val="8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[a-z]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[0-9]</a:t>
            </a:r>
          </a:p>
          <a:p>
            <a:pPr lvl="1">
              <a:lnSpc>
                <a:spcPct val="800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[^ ]</a:t>
            </a: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negates the class of character</a:t>
            </a:r>
          </a:p>
          <a:p>
            <a:pPr lvl="2">
              <a:lnSpc>
                <a:spcPct val="8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[^0-9]</a:t>
            </a:r>
          </a:p>
          <a:p>
            <a:pPr lvl="1">
              <a:lnSpc>
                <a:spcPct val="8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{n}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: matches a character, class or sub-pattern for n times</a:t>
            </a:r>
          </a:p>
          <a:p>
            <a:pPr lvl="1">
              <a:lnSpc>
                <a:spcPct val="8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 n, m}: 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matches a character, class or sub-pattern for minimum n times and maximum m times</a:t>
            </a:r>
          </a:p>
          <a:p>
            <a:pPr lvl="1">
              <a:lnSpc>
                <a:spcPct val="80000"/>
              </a:lnSpc>
            </a:pPr>
            <a:endParaRPr lang="en-US" sz="2600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/>
          </a:p>
          <a:p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68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03324226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 patterns:</a:t>
            </a:r>
          </a:p>
          <a:p>
            <a:pPr lvl="1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&lt;input type=“text”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pattern=“[a-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zA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-Z]{1,20}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”&gt;</a:t>
            </a:r>
          </a:p>
          <a:p>
            <a:pPr lvl="1">
              <a:lnSpc>
                <a:spcPct val="80000"/>
              </a:lnSpc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&lt;input type=“text”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pattern=“[a-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zA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-Z]{1,20}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 ]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                                                                          [a-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zA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-Z]{1,20}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”&gt;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sz="2600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/>
          </a:p>
          <a:p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1447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alphabets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38800" y="1817132"/>
            <a:ext cx="381000" cy="468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39000" y="1817132"/>
            <a:ext cx="76200" cy="392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148699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Allowed length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24400" y="4038600"/>
            <a:ext cx="4572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1400" y="3669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alphabets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72100" y="341569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Allowed length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34100" y="3803256"/>
            <a:ext cx="228600" cy="4524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934200" y="3803256"/>
            <a:ext cx="609600" cy="540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24700" y="3433924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Space is allowed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477000" y="5029200"/>
            <a:ext cx="4572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15445" y="5569527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Last name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315200" y="555622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Allowed length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020050" y="5029200"/>
            <a:ext cx="0" cy="5403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557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  <p:bldP spid="24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98422427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 patterns:</a:t>
            </a:r>
          </a:p>
          <a:p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&lt;input type=“text”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pattern=“[0-9]{2}[-][0-9]{2}[-][0-9]{4}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”&gt;</a:t>
            </a:r>
          </a:p>
          <a:p>
            <a:pPr lvl="1">
              <a:lnSpc>
                <a:spcPct val="80000"/>
              </a:lnSpc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&lt;input type=“text”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pattern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=“[0-9]{5}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[-][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0-9]{7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 [-][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0-9]{1}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”&gt;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endParaRPr lang="en-US" sz="2600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/>
          </a:p>
          <a:p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00500" y="238753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digits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29300" y="1937266"/>
            <a:ext cx="76200" cy="14784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2382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Allowed length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76355" y="4724400"/>
            <a:ext cx="457200" cy="80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77936" y="43550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digits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14950" y="4507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Allowed length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953000" y="2728977"/>
            <a:ext cx="228600" cy="686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191250" y="2861147"/>
            <a:ext cx="114300" cy="540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33209" y="2491815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symbol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829300" y="4876800"/>
            <a:ext cx="249382" cy="653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05550" y="4834143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symbol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248400" y="5203475"/>
            <a:ext cx="381000" cy="3266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5177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  <p:bldP spid="24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6973242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disabled attribute:</a:t>
            </a:r>
          </a:p>
          <a:p>
            <a:pPr lvl="1"/>
            <a:r>
              <a:rPr lang="en-US" b="1" dirty="0"/>
              <a:t>have the content grayed out in the browser</a:t>
            </a:r>
          </a:p>
          <a:p>
            <a:pPr lvl="1"/>
            <a:r>
              <a:rPr lang="en-US" b="1" dirty="0"/>
              <a:t>prohibit the user from focusing on a form control that has the disabled</a:t>
            </a:r>
          </a:p>
          <a:p>
            <a:pPr lvl="1"/>
            <a:r>
              <a:rPr lang="en-US" b="1" dirty="0" smtClean="0"/>
              <a:t>&lt;input type=“text” </a:t>
            </a:r>
            <a:r>
              <a:rPr lang="en-US" b="1" dirty="0" smtClean="0">
                <a:solidFill>
                  <a:srgbClr val="FF0000"/>
                </a:solidFill>
              </a:rPr>
              <a:t>disabled&gt;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25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43789366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Content Placeholder 5" descr="HTML5 form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600200" y="4495800"/>
            <a:ext cx="1447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24100" y="5257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field is disabled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94453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00776059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600200" y="4495800"/>
            <a:ext cx="1447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24100" y="5257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field is disabled</a:t>
            </a:r>
            <a:endParaRPr lang="en-US" b="1" dirty="0"/>
          </a:p>
        </p:txBody>
      </p:sp>
      <p:pic>
        <p:nvPicPr>
          <p:cNvPr id="3" name="Content Placeholder 2" descr="HTML FOrm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486400" y="3581400"/>
            <a:ext cx="228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57800" y="419792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Disabled field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03037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455597068"/>
              </p:ext>
            </p:extLst>
          </p:nvPr>
        </p:nvGraphicFramePr>
        <p:xfrm>
          <a:off x="304800" y="304800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Creating forms in HTML</a:t>
            </a:r>
            <a:endParaRPr lang="en-US" b="1" dirty="0"/>
          </a:p>
          <a:p>
            <a:r>
              <a:rPr lang="en-US" b="1" dirty="0"/>
              <a:t>Adding form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72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90429421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readonly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attribute:</a:t>
            </a:r>
          </a:p>
          <a:p>
            <a:pPr lvl="1"/>
            <a:r>
              <a:rPr lang="en-US" b="1" dirty="0"/>
              <a:t>it makes it impossible for the user to edit the form field</a:t>
            </a:r>
          </a:p>
          <a:p>
            <a:pPr lvl="1"/>
            <a:r>
              <a:rPr lang="en-US" b="1" dirty="0"/>
              <a:t>the field can receive focus</a:t>
            </a:r>
          </a:p>
          <a:p>
            <a:pPr lvl="1"/>
            <a:r>
              <a:rPr lang="en-US" b="1" dirty="0" smtClean="0"/>
              <a:t>&lt;input type=“text” </a:t>
            </a:r>
            <a:r>
              <a:rPr lang="en-US" b="1" dirty="0" err="1" smtClean="0">
                <a:solidFill>
                  <a:srgbClr val="FF0000"/>
                </a:solidFill>
              </a:rPr>
              <a:t>readonly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823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9873973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autocomplete attribute:</a:t>
            </a:r>
          </a:p>
          <a:p>
            <a:pPr lvl="1"/>
            <a:r>
              <a:rPr lang="en-US" b="1" dirty="0" smtClean="0"/>
              <a:t>this </a:t>
            </a:r>
            <a:r>
              <a:rPr lang="en-US" b="1" dirty="0"/>
              <a:t>will be a </a:t>
            </a:r>
            <a:r>
              <a:rPr lang="en-US" b="1" dirty="0">
                <a:solidFill>
                  <a:srgbClr val="FF0000"/>
                </a:solidFill>
              </a:rPr>
              <a:t>drop-down</a:t>
            </a:r>
            <a:r>
              <a:rPr lang="en-US" b="1" dirty="0"/>
              <a:t> list that appears when the user </a:t>
            </a:r>
            <a:r>
              <a:rPr lang="en-US" b="1" dirty="0">
                <a:solidFill>
                  <a:srgbClr val="FF0000"/>
                </a:solidFill>
              </a:rPr>
              <a:t>begins </a:t>
            </a:r>
            <a:r>
              <a:rPr lang="en-US" b="1" dirty="0" smtClean="0">
                <a:solidFill>
                  <a:srgbClr val="FF0000"/>
                </a:solidFill>
              </a:rPr>
              <a:t>typing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&lt;input type=“text” autocomplete&gt;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847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5240468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Content Placeholder 5" descr="HTML5 form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362200" y="4191000"/>
            <a:ext cx="1752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40063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autocomplete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14775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73249122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datalist</a:t>
            </a:r>
            <a:r>
              <a:rPr lang="en-US" b="1" dirty="0" smtClean="0"/>
              <a:t> element:</a:t>
            </a:r>
          </a:p>
          <a:p>
            <a:pPr lvl="1"/>
            <a:r>
              <a:rPr lang="en-US" b="1" dirty="0"/>
              <a:t>a text field with a set of </a:t>
            </a:r>
            <a:r>
              <a:rPr lang="en-US" b="1" dirty="0">
                <a:solidFill>
                  <a:srgbClr val="FF0000"/>
                </a:solidFill>
              </a:rPr>
              <a:t>predefined autocomplete </a:t>
            </a:r>
            <a:r>
              <a:rPr lang="en-US" b="1" dirty="0"/>
              <a:t>options</a:t>
            </a:r>
          </a:p>
          <a:p>
            <a:pPr lvl="1"/>
            <a:r>
              <a:rPr lang="en-US" b="1" dirty="0"/>
              <a:t>First we define an </a:t>
            </a:r>
            <a:r>
              <a:rPr lang="en-US" b="1" dirty="0">
                <a:solidFill>
                  <a:srgbClr val="FF0000"/>
                </a:solidFill>
              </a:rPr>
              <a:t>input field </a:t>
            </a:r>
            <a:r>
              <a:rPr lang="en-US" b="1" dirty="0"/>
              <a:t>with list attribute</a:t>
            </a:r>
          </a:p>
          <a:p>
            <a:pPr lvl="1"/>
            <a:r>
              <a:rPr lang="en-US" b="1" dirty="0"/>
              <a:t>Then we define the </a:t>
            </a:r>
            <a:r>
              <a:rPr lang="en-US" b="1" dirty="0" err="1">
                <a:solidFill>
                  <a:srgbClr val="FF0000"/>
                </a:solidFill>
              </a:rPr>
              <a:t>datalist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&lt;input type=“text” list=“colors”&gt;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&lt;</a:t>
            </a:r>
            <a:r>
              <a:rPr lang="en-US" b="1" dirty="0" err="1" smtClean="0">
                <a:solidFill>
                  <a:srgbClr val="FF0000"/>
                </a:solidFill>
              </a:rPr>
              <a:t>datalist</a:t>
            </a:r>
            <a:r>
              <a:rPr lang="en-US" b="1" dirty="0" smtClean="0">
                <a:solidFill>
                  <a:srgbClr val="FF0000"/>
                </a:solidFill>
              </a:rPr>
              <a:t> id=“colors”&gt;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&lt;option&gt;Red&lt;/option&gt;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&lt;</a:t>
            </a:r>
            <a:r>
              <a:rPr lang="en-US" b="1" dirty="0">
                <a:solidFill>
                  <a:srgbClr val="FF0000"/>
                </a:solidFill>
              </a:rPr>
              <a:t>option&gt;Red&lt;/option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&lt;/</a:t>
            </a:r>
            <a:r>
              <a:rPr lang="en-US" b="1" dirty="0" err="1" smtClean="0">
                <a:solidFill>
                  <a:srgbClr val="FF0000"/>
                </a:solidFill>
              </a:rPr>
              <a:t>datalist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917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8129087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Content Placeholder 5" descr="HTML5 form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4572000" y="3276600"/>
            <a:ext cx="1447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15000" y="295575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List attribute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95900" y="4038600"/>
            <a:ext cx="15621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64927" y="38539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Datalist</a:t>
            </a:r>
            <a:r>
              <a:rPr lang="en-US" b="1" dirty="0" smtClean="0"/>
              <a:t> starts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295900" y="4419600"/>
            <a:ext cx="19431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15200" y="5257800"/>
            <a:ext cx="122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276600" y="4914900"/>
            <a:ext cx="4572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6600" y="526472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Datalist</a:t>
            </a:r>
            <a:r>
              <a:rPr lang="en-US" b="1" dirty="0" smtClean="0"/>
              <a:t> ends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0362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464387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05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5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93402588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Email element</a:t>
            </a:r>
          </a:p>
          <a:p>
            <a:r>
              <a:rPr lang="en-US" b="1" dirty="0" smtClean="0"/>
              <a:t>Date element</a:t>
            </a:r>
          </a:p>
          <a:p>
            <a:r>
              <a:rPr lang="en-US" b="1" dirty="0" smtClean="0"/>
              <a:t>Number element</a:t>
            </a:r>
          </a:p>
          <a:p>
            <a:r>
              <a:rPr lang="en-US" b="1" dirty="0" smtClean="0"/>
              <a:t>Color element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75568664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email element:</a:t>
            </a:r>
          </a:p>
          <a:p>
            <a:pPr lvl="1"/>
            <a:r>
              <a:rPr lang="en-US" b="1" dirty="0" smtClean="0"/>
              <a:t>It ensures that user enters a </a:t>
            </a:r>
            <a:r>
              <a:rPr lang="en-US" b="1" dirty="0" smtClean="0">
                <a:solidFill>
                  <a:srgbClr val="FF0000"/>
                </a:solidFill>
              </a:rPr>
              <a:t>valid email </a:t>
            </a:r>
            <a:r>
              <a:rPr lang="en-US" b="1" dirty="0" smtClean="0"/>
              <a:t>address</a:t>
            </a:r>
          </a:p>
          <a:p>
            <a:pPr lvl="1"/>
            <a:r>
              <a:rPr lang="en-US" b="1" dirty="0" smtClean="0"/>
              <a:t>&lt;input </a:t>
            </a:r>
            <a:r>
              <a:rPr lang="en-US" b="1" dirty="0" smtClean="0">
                <a:solidFill>
                  <a:srgbClr val="FF0000"/>
                </a:solidFill>
              </a:rPr>
              <a:t>type=“email” </a:t>
            </a:r>
            <a:r>
              <a:rPr lang="en-US" b="1" dirty="0" smtClean="0"/>
              <a:t>name=“email”&gt;</a:t>
            </a:r>
          </a:p>
        </p:txBody>
      </p:sp>
    </p:spTree>
    <p:extLst>
      <p:ext uri="{BB962C8B-B14F-4D97-AF65-F5344CB8AC3E}">
        <p14:creationId xmlns="" xmlns:p14="http://schemas.microsoft.com/office/powerpoint/2010/main" val="224970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97073764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Content Placeholder 5" descr="email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6172200" y="3352800"/>
            <a:ext cx="609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0" y="3048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type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20348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76816070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date element:</a:t>
            </a:r>
          </a:p>
          <a:p>
            <a:pPr lvl="1"/>
            <a:r>
              <a:rPr lang="en-US" b="1" dirty="0" smtClean="0"/>
              <a:t>It shows a calendar to user to select a date</a:t>
            </a:r>
          </a:p>
          <a:p>
            <a:pPr lvl="1"/>
            <a:r>
              <a:rPr lang="en-US" b="1" dirty="0" smtClean="0"/>
              <a:t>&lt;input </a:t>
            </a:r>
            <a:r>
              <a:rPr lang="en-US" b="1" dirty="0" smtClean="0">
                <a:solidFill>
                  <a:srgbClr val="FF0000"/>
                </a:solidFill>
              </a:rPr>
              <a:t>type=“date” </a:t>
            </a:r>
            <a:r>
              <a:rPr lang="en-US" b="1" dirty="0" smtClean="0"/>
              <a:t>name=“</a:t>
            </a:r>
            <a:r>
              <a:rPr lang="en-US" b="1" dirty="0" err="1" smtClean="0"/>
              <a:t>DoB</a:t>
            </a:r>
            <a:r>
              <a:rPr lang="en-US" b="1" dirty="0" smtClean="0"/>
              <a:t>”&gt;</a:t>
            </a:r>
          </a:p>
        </p:txBody>
      </p:sp>
    </p:spTree>
    <p:extLst>
      <p:ext uri="{BB962C8B-B14F-4D97-AF65-F5344CB8AC3E}">
        <p14:creationId xmlns="" xmlns:p14="http://schemas.microsoft.com/office/powerpoint/2010/main" val="411775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HTML5 enhancements in form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6006050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Content Placeholder 5" descr="date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="" xmlns:p14="http://schemas.microsoft.com/office/powerpoint/2010/main" val="9926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3896938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color element:</a:t>
            </a:r>
          </a:p>
          <a:p>
            <a:pPr lvl="1"/>
            <a:r>
              <a:rPr lang="en-US" b="1" dirty="0" smtClean="0"/>
              <a:t>It facilitate the user to choose a color</a:t>
            </a:r>
          </a:p>
          <a:p>
            <a:pPr lvl="1"/>
            <a:r>
              <a:rPr lang="en-US" b="1" dirty="0" smtClean="0"/>
              <a:t>&lt;input </a:t>
            </a:r>
            <a:r>
              <a:rPr lang="en-US" b="1" dirty="0" smtClean="0">
                <a:solidFill>
                  <a:srgbClr val="FF0000"/>
                </a:solidFill>
              </a:rPr>
              <a:t>type=“color” </a:t>
            </a:r>
            <a:r>
              <a:rPr lang="en-US" b="1" dirty="0" smtClean="0"/>
              <a:t>name=“color”&gt;</a:t>
            </a:r>
          </a:p>
        </p:txBody>
      </p:sp>
    </p:spTree>
    <p:extLst>
      <p:ext uri="{BB962C8B-B14F-4D97-AF65-F5344CB8AC3E}">
        <p14:creationId xmlns="" xmlns:p14="http://schemas.microsoft.com/office/powerpoint/2010/main" val="310185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32984380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9" name="Content Placeholder 8" descr="color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="" xmlns:p14="http://schemas.microsoft.com/office/powerpoint/2010/main" val="619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67100255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199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14915"/>
            <a:ext cx="397822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132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96668805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number element:</a:t>
            </a:r>
          </a:p>
          <a:p>
            <a:pPr lvl="1"/>
            <a:r>
              <a:rPr lang="en-US" b="1" dirty="0" smtClean="0"/>
              <a:t>It ensures that user enters only a numeric value</a:t>
            </a:r>
          </a:p>
          <a:p>
            <a:pPr lvl="1"/>
            <a:r>
              <a:rPr lang="en-US" b="1" dirty="0" smtClean="0"/>
              <a:t>&lt;input </a:t>
            </a:r>
            <a:r>
              <a:rPr lang="en-US" b="1" dirty="0" smtClean="0">
                <a:solidFill>
                  <a:srgbClr val="FF0000"/>
                </a:solidFill>
              </a:rPr>
              <a:t>type=“number” </a:t>
            </a:r>
            <a:r>
              <a:rPr lang="en-US" b="1" dirty="0" smtClean="0"/>
              <a:t>name=“number”&gt;</a:t>
            </a:r>
          </a:p>
        </p:txBody>
      </p:sp>
    </p:spTree>
    <p:extLst>
      <p:ext uri="{BB962C8B-B14F-4D97-AF65-F5344CB8AC3E}">
        <p14:creationId xmlns="" xmlns:p14="http://schemas.microsoft.com/office/powerpoint/2010/main" val="366599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165785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" name="Content Placeholder 1" descr="number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="" xmlns:p14="http://schemas.microsoft.com/office/powerpoint/2010/main" val="394230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64773325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38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515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1256372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New attributes to existing form elements</a:t>
            </a:r>
          </a:p>
          <a:p>
            <a:r>
              <a:rPr lang="en-US" b="1" dirty="0" smtClean="0"/>
              <a:t>New form elements in HTML5</a:t>
            </a:r>
          </a:p>
        </p:txBody>
      </p:sp>
    </p:spTree>
    <p:extLst>
      <p:ext uri="{BB962C8B-B14F-4D97-AF65-F5344CB8AC3E}">
        <p14:creationId xmlns="" xmlns:p14="http://schemas.microsoft.com/office/powerpoint/2010/main" val="120319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Chapter 4</a:t>
            </a:r>
            <a:r>
              <a:rPr lang="en-US" sz="3600" dirty="0" smtClean="0"/>
              <a:t>, Beginning </a:t>
            </a:r>
            <a:r>
              <a:rPr lang="en-US" sz="3600" dirty="0"/>
              <a:t>HTML, XHTML,CSS, and JavaScript, by Jon </a:t>
            </a:r>
            <a:r>
              <a:rPr lang="en-US" sz="3600" dirty="0" err="1"/>
              <a:t>Duckett</a:t>
            </a:r>
            <a:r>
              <a:rPr lang="en-US" sz="3600" dirty="0"/>
              <a:t>, Wiley Publishing; 2009, ISBN: 978-0-470-54070-1.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References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918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5864162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HTML5 enhances the forms in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two ways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Adding new attributes to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exiting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elements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New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elements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129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4753059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Required attribute:</a:t>
            </a:r>
          </a:p>
          <a:p>
            <a:pPr lvl="1"/>
            <a:r>
              <a:rPr lang="en-US" b="1" dirty="0"/>
              <a:t>tells the browser to </a:t>
            </a:r>
            <a:r>
              <a:rPr lang="en-US" b="1" dirty="0">
                <a:solidFill>
                  <a:srgbClr val="FF0000"/>
                </a:solidFill>
              </a:rPr>
              <a:t>only submit </a:t>
            </a:r>
            <a:r>
              <a:rPr lang="en-US" b="1" dirty="0"/>
              <a:t>the form if the field in question is </a:t>
            </a:r>
            <a:r>
              <a:rPr lang="en-US" b="1" dirty="0">
                <a:solidFill>
                  <a:srgbClr val="FF0000"/>
                </a:solidFill>
              </a:rPr>
              <a:t>filled out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ensures</a:t>
            </a:r>
            <a:r>
              <a:rPr lang="en-US" b="1" dirty="0" smtClean="0"/>
              <a:t> </a:t>
            </a:r>
            <a:r>
              <a:rPr lang="en-US" b="1" dirty="0"/>
              <a:t>that all necessary information is provided by the </a:t>
            </a:r>
            <a:r>
              <a:rPr lang="en-US" b="1" dirty="0" smtClean="0"/>
              <a:t>user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&lt;input type=“text” name=“name” </a:t>
            </a:r>
            <a:r>
              <a:rPr lang="en-US" b="1" dirty="0"/>
              <a:t>required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lvl="1"/>
            <a:endParaRPr lang="en-US" b="1" dirty="0"/>
          </a:p>
          <a:p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562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85413905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 descr="HTML5 form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6324600" y="3124200"/>
            <a:ext cx="609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81800" y="2971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type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524000" y="3886200"/>
            <a:ext cx="1524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4927" y="37777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Required attribute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1915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6363962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172200" y="3581400"/>
            <a:ext cx="3048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40825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Error message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4365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72540714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Placeholder attribute:</a:t>
            </a:r>
          </a:p>
          <a:p>
            <a:pPr lvl="1"/>
            <a:r>
              <a:rPr lang="en-US" b="1" dirty="0"/>
              <a:t>Allows a </a:t>
            </a:r>
            <a:r>
              <a:rPr lang="en-US" b="1" dirty="0">
                <a:solidFill>
                  <a:srgbClr val="FF0000"/>
                </a:solidFill>
              </a:rPr>
              <a:t>short hint </a:t>
            </a:r>
            <a:r>
              <a:rPr lang="en-US" b="1" dirty="0"/>
              <a:t>to be displayed inside the form element</a:t>
            </a:r>
          </a:p>
          <a:p>
            <a:pPr lvl="1"/>
            <a:r>
              <a:rPr lang="en-US" b="1" dirty="0"/>
              <a:t>tell the user </a:t>
            </a:r>
            <a:r>
              <a:rPr lang="en-US" b="1" dirty="0">
                <a:solidFill>
                  <a:srgbClr val="FF0000"/>
                </a:solidFill>
              </a:rPr>
              <a:t>what data </a:t>
            </a:r>
            <a:r>
              <a:rPr lang="en-US" b="1" dirty="0"/>
              <a:t>should be entered in that field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&lt;input type=“text” name=“name”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placeholder=“Only upper case letters” 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lvl="1"/>
            <a:endParaRPr lang="en-US" b="1" dirty="0"/>
          </a:p>
          <a:p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09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77032687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5" descr="HTML5 form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038600" y="4038600"/>
            <a:ext cx="2667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0" y="4523509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placeholder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1518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826</Words>
  <Application>Microsoft Office PowerPoint</Application>
  <PresentationFormat>On-screen Show (4:3)</PresentationFormat>
  <Paragraphs>201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basharat</dc:creator>
  <cp:lastModifiedBy>Rana Salim</cp:lastModifiedBy>
  <cp:revision>672</cp:revision>
  <dcterms:created xsi:type="dcterms:W3CDTF">2012-07-02T06:31:41Z</dcterms:created>
  <dcterms:modified xsi:type="dcterms:W3CDTF">2016-10-06T04:43:14Z</dcterms:modified>
</cp:coreProperties>
</file>