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57" r:id="rId4"/>
    <p:sldId id="311" r:id="rId5"/>
    <p:sldId id="312" r:id="rId6"/>
    <p:sldId id="313" r:id="rId7"/>
    <p:sldId id="314" r:id="rId8"/>
    <p:sldId id="316" r:id="rId9"/>
    <p:sldId id="261" r:id="rId10"/>
    <p:sldId id="299" r:id="rId11"/>
    <p:sldId id="260" r:id="rId12"/>
    <p:sldId id="264" r:id="rId13"/>
    <p:sldId id="263" r:id="rId14"/>
    <p:sldId id="265" r:id="rId15"/>
    <p:sldId id="266" r:id="rId16"/>
    <p:sldId id="288" r:id="rId17"/>
    <p:sldId id="289" r:id="rId18"/>
    <p:sldId id="323" r:id="rId19"/>
    <p:sldId id="32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CBEBE-FCBE-4927-A8D6-FF4C1E4161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3447E4-FD82-4300-9B23-02E21BD70398}">
      <dgm:prSet/>
      <dgm:spPr/>
      <dgm:t>
        <a:bodyPr/>
        <a:lstStyle/>
        <a:p>
          <a:pPr rtl="0"/>
          <a:r>
            <a:rPr lang="en-US" b="1" smtClean="0"/>
            <a:t>Introduction to HTML</a:t>
          </a:r>
          <a:endParaRPr lang="en-US"/>
        </a:p>
      </dgm:t>
    </dgm:pt>
    <dgm:pt modelId="{145FECBE-B6BF-44EC-AF9C-64D4B9CCB707}" type="parTrans" cxnId="{7B515ACB-8834-4372-850A-09D67065E1B9}">
      <dgm:prSet/>
      <dgm:spPr/>
      <dgm:t>
        <a:bodyPr/>
        <a:lstStyle/>
        <a:p>
          <a:endParaRPr lang="en-US"/>
        </a:p>
      </dgm:t>
    </dgm:pt>
    <dgm:pt modelId="{5A10767F-4449-4A23-BE69-3DF132DBE0ED}" type="sibTrans" cxnId="{7B515ACB-8834-4372-850A-09D67065E1B9}">
      <dgm:prSet/>
      <dgm:spPr/>
      <dgm:t>
        <a:bodyPr/>
        <a:lstStyle/>
        <a:p>
          <a:endParaRPr lang="en-US"/>
        </a:p>
      </dgm:t>
    </dgm:pt>
    <dgm:pt modelId="{8506B563-3D09-4DAA-9239-18F8D8ACF460}" type="pres">
      <dgm:prSet presAssocID="{7A7CBEBE-FCBE-4927-A8D6-FF4C1E4161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AB048D-C116-47F1-B83B-216C0EFE234A}" type="pres">
      <dgm:prSet presAssocID="{1B3447E4-FD82-4300-9B23-02E21BD70398}" presName="linNode" presStyleCnt="0"/>
      <dgm:spPr/>
    </dgm:pt>
    <dgm:pt modelId="{AC035BB7-3861-498B-8A23-43B1D3C9117D}" type="pres">
      <dgm:prSet presAssocID="{1B3447E4-FD82-4300-9B23-02E21BD70398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515ACB-8834-4372-850A-09D67065E1B9}" srcId="{7A7CBEBE-FCBE-4927-A8D6-FF4C1E4161C3}" destId="{1B3447E4-FD82-4300-9B23-02E21BD70398}" srcOrd="0" destOrd="0" parTransId="{145FECBE-B6BF-44EC-AF9C-64D4B9CCB707}" sibTransId="{5A10767F-4449-4A23-BE69-3DF132DBE0ED}"/>
    <dgm:cxn modelId="{80ECC928-C82A-41AE-BAC5-4C9E08D00A24}" type="presOf" srcId="{7A7CBEBE-FCBE-4927-A8D6-FF4C1E4161C3}" destId="{8506B563-3D09-4DAA-9239-18F8D8ACF460}" srcOrd="0" destOrd="0" presId="urn:microsoft.com/office/officeart/2005/8/layout/vList5"/>
    <dgm:cxn modelId="{71B3C2D0-34E6-4964-B154-0AE3D2C07225}" type="presOf" srcId="{1B3447E4-FD82-4300-9B23-02E21BD70398}" destId="{AC035BB7-3861-498B-8A23-43B1D3C9117D}" srcOrd="0" destOrd="0" presId="urn:microsoft.com/office/officeart/2005/8/layout/vList5"/>
    <dgm:cxn modelId="{2FE00272-29F2-4282-9B44-2C4002A49FE9}" type="presParOf" srcId="{8506B563-3D09-4DAA-9239-18F8D8ACF460}" destId="{A6AB048D-C116-47F1-B83B-216C0EFE234A}" srcOrd="0" destOrd="0" presId="urn:microsoft.com/office/officeart/2005/8/layout/vList5"/>
    <dgm:cxn modelId="{0FF772FE-58E4-4AE1-8A61-5B5EB7779EBC}" type="presParOf" srcId="{A6AB048D-C116-47F1-B83B-216C0EFE234A}" destId="{AC035BB7-3861-498B-8A23-43B1D3C9117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59366-806B-4A6E-B001-FAA79D47A6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F0695F-D337-4F1F-9B0C-15224DA9E119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28330C4B-CE33-405D-85DB-4BD4D376F3E0}" type="parTrans" cxnId="{B5999C30-3639-42CA-8057-D3FF88DE81D1}">
      <dgm:prSet/>
      <dgm:spPr/>
      <dgm:t>
        <a:bodyPr/>
        <a:lstStyle/>
        <a:p>
          <a:endParaRPr lang="en-US"/>
        </a:p>
      </dgm:t>
    </dgm:pt>
    <dgm:pt modelId="{70BCA3BB-C39E-400B-B698-B28D57DE6183}" type="sibTrans" cxnId="{B5999C30-3639-42CA-8057-D3FF88DE81D1}">
      <dgm:prSet/>
      <dgm:spPr/>
      <dgm:t>
        <a:bodyPr/>
        <a:lstStyle/>
        <a:p>
          <a:endParaRPr lang="en-US"/>
        </a:p>
      </dgm:t>
    </dgm:pt>
    <dgm:pt modelId="{3067A3A1-1111-48E9-BEB8-BD17F33F0192}" type="pres">
      <dgm:prSet presAssocID="{7D459366-806B-4A6E-B001-FAA79D47A6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E132-3FA4-478B-8E36-AA6D3710F990}" type="pres">
      <dgm:prSet presAssocID="{88F0695F-D337-4F1F-9B0C-15224DA9E1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DA636-53AA-4DCD-BF8B-3A87807D9945}" type="presOf" srcId="{88F0695F-D337-4F1F-9B0C-15224DA9E119}" destId="{BF92E132-3FA4-478B-8E36-AA6D3710F990}" srcOrd="0" destOrd="0" presId="urn:microsoft.com/office/officeart/2005/8/layout/vList2"/>
    <dgm:cxn modelId="{E4F67417-5F47-448B-8F5C-9634F5A2021B}" type="presOf" srcId="{7D459366-806B-4A6E-B001-FAA79D47A6B2}" destId="{3067A3A1-1111-48E9-BEB8-BD17F33F0192}" srcOrd="0" destOrd="0" presId="urn:microsoft.com/office/officeart/2005/8/layout/vList2"/>
    <dgm:cxn modelId="{B5999C30-3639-42CA-8057-D3FF88DE81D1}" srcId="{7D459366-806B-4A6E-B001-FAA79D47A6B2}" destId="{88F0695F-D337-4F1F-9B0C-15224DA9E119}" srcOrd="0" destOrd="0" parTransId="{28330C4B-CE33-405D-85DB-4BD4D376F3E0}" sibTransId="{70BCA3BB-C39E-400B-B698-B28D57DE6183}"/>
    <dgm:cxn modelId="{205E186E-1B84-4F58-B4C1-DB804B062D47}" type="presParOf" srcId="{3067A3A1-1111-48E9-BEB8-BD17F33F0192}" destId="{BF92E132-3FA4-478B-8E36-AA6D3710F9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035BB7-3861-498B-8A23-43B1D3C9117D}">
      <dsp:nvSpPr>
        <dsp:cNvPr id="0" name=""/>
        <dsp:cNvSpPr/>
      </dsp:nvSpPr>
      <dsp:spPr>
        <a:xfrm>
          <a:off x="3792" y="0"/>
          <a:ext cx="7764815" cy="1470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1" kern="1200" smtClean="0"/>
            <a:t>Introduction to HTML</a:t>
          </a:r>
          <a:endParaRPr lang="en-US" sz="6200" kern="1200"/>
        </a:p>
      </dsp:txBody>
      <dsp:txXfrm>
        <a:off x="3792" y="0"/>
        <a:ext cx="7764815" cy="14700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92E132-3FA4-478B-8E36-AA6D3710F99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72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538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A70-69CA-412F-B15C-EBC00367F41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8187-CAED-4D49-A3DB-14012826168E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8CA8-8A89-4B3D-A4A5-3AFE7C6EA0A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1694-332E-4741-83D1-7E39D98C3BD6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6B9-783F-4C96-8255-90B2B5CA510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9DA4-4250-4847-ABFC-1BE80EF6DD0F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539F-0FA5-4387-82FB-E9725FE545EB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5249-BCFD-433A-9000-3B3028098164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C3A8-DFA1-4A1B-9423-EE426DEB4407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D8C-577D-411F-8CAD-4B5BC15FFC07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E252-4857-4DDB-A6D2-C61BAF0A6AA6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1F29-AA30-49B7-8251-91D7411456A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42982102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2547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8" name="Rounded Rectangle 7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Page…</a:t>
              </a:r>
              <a:endParaRPr lang="en-US" sz="5400" kern="12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1" y="2286000"/>
            <a:ext cx="84391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First HTML page: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Attributes: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BGCOLOR: </a:t>
            </a:r>
            <a:r>
              <a:rPr lang="en-US" dirty="0" smtClean="0"/>
              <a:t>Change the background color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BACKGROUND: </a:t>
            </a:r>
            <a:r>
              <a:rPr lang="en-US" dirty="0" smtClean="0"/>
              <a:t>Place an image at background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TEXT: </a:t>
            </a:r>
            <a:r>
              <a:rPr lang="en-US" dirty="0" smtClean="0"/>
              <a:t>Change the color of the body text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dirty="0" smtClean="0"/>
              <a:t>&lt;BODY BGCOLOR=123345 TEXT=Red&gt;</a:t>
            </a:r>
          </a:p>
          <a:p>
            <a:r>
              <a:rPr lang="en-US" dirty="0" smtClean="0"/>
              <a:t>&lt;BODY BACKGROUND=“img.jpg” TEXT=Red&gt;</a:t>
            </a:r>
          </a:p>
          <a:p>
            <a:pPr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3</a:t>
              </a:r>
              <a:r>
                <a:rPr lang="en-US" sz="5400" b="1" kern="1200" dirty="0" smtClean="0"/>
                <a:t>. The BODY Tag 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549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Text…...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753600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54927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&lt;P&gt;….. &lt;/p&gt;: </a:t>
            </a:r>
            <a:r>
              <a:rPr lang="en-US" dirty="0" smtClean="0"/>
              <a:t>starts a new paragraph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Align (left, right, center and justify)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&lt;BR&gt;: </a:t>
            </a:r>
            <a:r>
              <a:rPr lang="en-US" dirty="0" smtClean="0"/>
              <a:t>gives an one line break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&lt;H1&gt; ….. &lt;/H1&gt;: </a:t>
            </a:r>
            <a:r>
              <a:rPr lang="en-US" dirty="0" smtClean="0"/>
              <a:t>heading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&lt;HR&gt;: </a:t>
            </a:r>
            <a:r>
              <a:rPr lang="en-US" dirty="0" smtClean="0"/>
              <a:t>draws horizontal line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ALIGN (LEFT,CENTER,RIGHT)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SIZE=2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WIDTH=100%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color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Text Styles: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&lt;B&gt; …. &lt;/B&gt; ,  &lt;I&gt; …. &lt;/I&gt;,  &lt;U&gt; …. &lt;/U&gt;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8" name="Rounded Rectangle 7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&lt;CENTER&gt;….&lt;/CENTER&gt;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&lt;FONT&gt;……&lt;/FONT&gt;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FONTFACE: Sets the specified font name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SIZE: Size of the text (between 1 and 7)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COLOR: Set the color of the </a:t>
            </a:r>
            <a:r>
              <a:rPr lang="en-US" sz="2200" b="1" dirty="0" smtClean="0">
                <a:solidFill>
                  <a:schemeClr val="tx2"/>
                </a:solidFill>
              </a:rPr>
              <a:t>text</a:t>
            </a:r>
          </a:p>
          <a:p>
            <a:r>
              <a:rPr lang="en-US" sz="2600" b="1" dirty="0" smtClean="0">
                <a:solidFill>
                  <a:srgbClr val="FF0000"/>
                </a:solidFill>
              </a:rPr>
              <a:t>Example:</a:t>
            </a:r>
            <a:endParaRPr lang="en-US" sz="2600" b="1" dirty="0">
              <a:solidFill>
                <a:srgbClr val="FF0000"/>
              </a:solidFill>
            </a:endParaRPr>
          </a:p>
          <a:p>
            <a:pPr lvl="1"/>
            <a:r>
              <a:rPr lang="en-US" sz="2200" b="1" dirty="0">
                <a:solidFill>
                  <a:schemeClr val="tx2"/>
                </a:solidFill>
              </a:rPr>
              <a:t>&lt;FONT FONTFACE=“COMIC SANS MS” SIZE=6 COLOR=RED&gt; Welcome&lt;/FONT&gt;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/>
                <a:t>4</a:t>
              </a:r>
              <a:r>
                <a:rPr lang="en-US" sz="5400" b="1" kern="1200" dirty="0" smtClean="0"/>
                <a:t>. Formatting text…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Un-ordered Lists: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Starting Tag   &lt;UL&gt;, Ending Tag &lt;/UL&gt; 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List Items   &lt;LI&gt;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    Type  (FILLROUND, SQUARE)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Ordered Lists:</a:t>
            </a:r>
          </a:p>
          <a:p>
            <a:pPr lvl="1"/>
            <a:r>
              <a:rPr lang="en-US" sz="3200" b="1" dirty="0">
                <a:solidFill>
                  <a:schemeClr val="tx2"/>
                </a:solidFill>
              </a:rPr>
              <a:t>Starting Tag &lt;OL&gt;, Ending Tag &lt;/OL&gt;</a:t>
            </a:r>
          </a:p>
          <a:p>
            <a:pPr lvl="1"/>
            <a:r>
              <a:rPr lang="en-US" sz="3200" b="1" dirty="0">
                <a:solidFill>
                  <a:schemeClr val="tx2"/>
                </a:solidFill>
              </a:rPr>
              <a:t>List Items &lt;LI&gt;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Type (“1”, “A”, ‘”a”, ”I”, ”</a:t>
            </a:r>
            <a:r>
              <a:rPr lang="en-US" sz="2400" b="1" dirty="0" err="1">
                <a:solidFill>
                  <a:schemeClr val="tx2"/>
                </a:solidFill>
              </a:rPr>
              <a:t>i</a:t>
            </a:r>
            <a:r>
              <a:rPr lang="en-US" sz="2400" b="1" dirty="0">
                <a:solidFill>
                  <a:schemeClr val="tx2"/>
                </a:solidFill>
              </a:rPr>
              <a:t>”)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Start (Alerts the numbering Sequence)</a:t>
            </a:r>
          </a:p>
          <a:p>
            <a:pPr lvl="3"/>
            <a:r>
              <a:rPr lang="en-US" sz="2400" b="1" dirty="0">
                <a:solidFill>
                  <a:schemeClr val="tx2"/>
                </a:solidFill>
              </a:rPr>
              <a:t>Value (Changes the number sequence in the middle of an ordered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 Lists: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Starting Tag&lt;DL&gt;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Ending Tag &lt;/DL&gt;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Definition Term &lt;DT&gt;</a:t>
            </a:r>
          </a:p>
          <a:p>
            <a:pPr lvl="1"/>
            <a:r>
              <a:rPr lang="en-US" sz="3000" b="1" dirty="0">
                <a:solidFill>
                  <a:schemeClr val="tx2"/>
                </a:solidFill>
              </a:rPr>
              <a:t>Definition Description &lt;DD&gt;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5</a:t>
              </a:r>
              <a:r>
                <a:rPr lang="en-US" sz="5400" b="1" kern="1200" dirty="0" smtClean="0"/>
                <a:t>. Lists in HTML…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smtClean="0"/>
              <a:t>What is HTML?</a:t>
            </a:r>
            <a:endParaRPr lang="en-US" sz="3400" b="1" dirty="0"/>
          </a:p>
          <a:p>
            <a:r>
              <a:rPr lang="en-US" sz="3400" b="1" dirty="0" smtClean="0"/>
              <a:t>Basic Structure of HTML page</a:t>
            </a:r>
            <a:endParaRPr lang="en-US" sz="3400" b="1" dirty="0"/>
          </a:p>
          <a:p>
            <a:r>
              <a:rPr lang="en-US" sz="3400" b="1" dirty="0" smtClean="0"/>
              <a:t>Body tag attributes</a:t>
            </a:r>
            <a:endParaRPr lang="en-US" sz="3400" b="1" dirty="0"/>
          </a:p>
          <a:p>
            <a:r>
              <a:rPr lang="en-US" sz="3400" b="1" dirty="0" smtClean="0"/>
              <a:t>Text formatting tags</a:t>
            </a:r>
          </a:p>
          <a:p>
            <a:r>
              <a:rPr lang="en-US" sz="3400" b="1" dirty="0" smtClean="0"/>
              <a:t>Lists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Summary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382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1</a:t>
            </a:r>
            <a:r>
              <a:rPr lang="en-US" sz="3600" dirty="0" smtClean="0"/>
              <a:t>,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850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to HTML</a:t>
            </a:r>
          </a:p>
          <a:p>
            <a:r>
              <a:rPr lang="en-US" b="1" dirty="0" smtClean="0"/>
              <a:t>Basic Structure of a HTML page</a:t>
            </a:r>
          </a:p>
          <a:p>
            <a:r>
              <a:rPr lang="en-US" b="1" dirty="0" smtClean="0"/>
              <a:t>Text formatting tags in HTML</a:t>
            </a:r>
          </a:p>
          <a:p>
            <a:r>
              <a:rPr lang="en-US" b="1" dirty="0" smtClean="0"/>
              <a:t>Lists in 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905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HTML – </a:t>
            </a:r>
            <a:r>
              <a:rPr lang="en-US" b="1" dirty="0" smtClean="0">
                <a:solidFill>
                  <a:srgbClr val="FF0000"/>
                </a:solidFill>
              </a:rPr>
              <a:t>Hyper-Text </a:t>
            </a:r>
            <a:r>
              <a:rPr lang="en-US" b="1" dirty="0">
                <a:solidFill>
                  <a:srgbClr val="FF0000"/>
                </a:solidFill>
              </a:rPr>
              <a:t>Markup Language </a:t>
            </a:r>
            <a:r>
              <a:rPr lang="en-US" dirty="0"/>
              <a:t>– The Language of Web Pages on the World Wide </a:t>
            </a:r>
            <a:r>
              <a:rPr lang="en-US" dirty="0" smtClean="0"/>
              <a:t>Web</a:t>
            </a:r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It defines the </a:t>
            </a:r>
            <a:r>
              <a:rPr lang="en-US" b="1" dirty="0">
                <a:solidFill>
                  <a:srgbClr val="FF0000"/>
                </a:solidFill>
              </a:rPr>
              <a:t>structure</a:t>
            </a:r>
            <a:r>
              <a:rPr lang="en-US" dirty="0"/>
              <a:t> of webpages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F0000"/>
                </a:solidFill>
              </a:rPr>
              <a:t>determines</a:t>
            </a:r>
            <a:r>
              <a:rPr lang="en-US" dirty="0"/>
              <a:t> how data is displayed </a:t>
            </a:r>
            <a:r>
              <a:rPr lang="en-US" dirty="0" smtClean="0"/>
              <a:t>online</a:t>
            </a:r>
            <a:endParaRPr lang="en-US" dirty="0"/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 smtClean="0"/>
              <a:t>HTML </a:t>
            </a:r>
            <a:r>
              <a:rPr lang="en-US" dirty="0"/>
              <a:t>is a text formatting </a:t>
            </a:r>
            <a:r>
              <a:rPr lang="en-US" dirty="0" smtClean="0"/>
              <a:t>language</a:t>
            </a:r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 smtClean="0"/>
              <a:t>Is </a:t>
            </a:r>
            <a:r>
              <a:rPr lang="en-US" dirty="0"/>
              <a:t>a set of special instructions that can be added in the text to add </a:t>
            </a:r>
            <a:r>
              <a:rPr lang="en-US" b="1" dirty="0">
                <a:solidFill>
                  <a:srgbClr val="FF0000"/>
                </a:solidFill>
              </a:rPr>
              <a:t>formatting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linking </a:t>
            </a:r>
            <a:r>
              <a:rPr lang="en-US" b="1" dirty="0" smtClean="0">
                <a:solidFill>
                  <a:srgbClr val="FF0000"/>
                </a:solidFill>
              </a:rPr>
              <a:t>information</a:t>
            </a:r>
            <a:endParaRPr lang="en-US" dirty="0" smtClean="0"/>
          </a:p>
          <a:p>
            <a:pPr>
              <a:lnSpc>
                <a:spcPct val="80000"/>
              </a:lnSpc>
              <a:buClr>
                <a:schemeClr val="hlink"/>
              </a:buClr>
            </a:pPr>
            <a:r>
              <a:rPr lang="en-US" dirty="0"/>
              <a:t>Is directly interpreted by the </a:t>
            </a:r>
            <a:r>
              <a:rPr lang="en-US" b="1" dirty="0" smtClean="0">
                <a:solidFill>
                  <a:srgbClr val="FF0000"/>
                </a:solidFill>
              </a:rPr>
              <a:t>browser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hlink"/>
              </a:buCl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25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Hypertext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Allows for non-linear linking to other documents</a:t>
            </a:r>
          </a:p>
          <a:p>
            <a:r>
              <a:rPr lang="en-US" b="1" dirty="0">
                <a:solidFill>
                  <a:srgbClr val="FF0000"/>
                </a:solidFill>
              </a:rPr>
              <a:t>Markup Language:</a:t>
            </a:r>
          </a:p>
          <a:p>
            <a:pPr lvl="1"/>
            <a:r>
              <a:rPr lang="en-US" dirty="0"/>
              <a:t>Content </a:t>
            </a:r>
            <a:r>
              <a:rPr lang="en-US" dirty="0" smtClean="0"/>
              <a:t> is </a:t>
            </a:r>
            <a:r>
              <a:rPr lang="en-US" dirty="0"/>
              <a:t>“marked up” or tagged to tell the browser how to display </a:t>
            </a:r>
            <a:r>
              <a:rPr lang="en-US" dirty="0" smtClean="0"/>
              <a:t>it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dirty="0"/>
              <a:t>HTML standards are developed under the authority of the World </a:t>
            </a:r>
            <a:r>
              <a:rPr kumimoji="1" lang="en-US" dirty="0">
                <a:solidFill>
                  <a:srgbClr val="FD2703"/>
                </a:solidFill>
              </a:rPr>
              <a:t>Wide Web Consortium (W3C),</a:t>
            </a:r>
            <a:r>
              <a:rPr kumimoji="1" lang="en-US" dirty="0"/>
              <a:t> headed by Tim Lee</a:t>
            </a:r>
          </a:p>
          <a:p>
            <a:pPr lvl="1"/>
            <a:r>
              <a:rPr lang="en-US" dirty="0"/>
              <a:t>http://www.w3c.org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Clr>
                <a:schemeClr val="hlink"/>
              </a:buCl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85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was created in </a:t>
            </a:r>
            <a:r>
              <a:rPr lang="en-US" b="1" dirty="0">
                <a:solidFill>
                  <a:srgbClr val="FF0000"/>
                </a:solidFill>
              </a:rPr>
              <a:t>1991</a:t>
            </a:r>
            <a:r>
              <a:rPr lang="en-US" dirty="0"/>
              <a:t> by </a:t>
            </a:r>
            <a:r>
              <a:rPr lang="en-US" b="1" dirty="0"/>
              <a:t>Tim Berners-Lee </a:t>
            </a:r>
            <a:r>
              <a:rPr lang="en-US" dirty="0"/>
              <a:t>at CERN in </a:t>
            </a:r>
            <a:r>
              <a:rPr lang="en-US" dirty="0" smtClean="0"/>
              <a:t>Switzerland</a:t>
            </a:r>
            <a:endParaRPr lang="en-US" dirty="0"/>
          </a:p>
          <a:p>
            <a:r>
              <a:rPr lang="en-US" dirty="0"/>
              <a:t>It was designed to allow scientists to display and share their </a:t>
            </a:r>
            <a:r>
              <a:rPr lang="en-US" dirty="0" smtClean="0"/>
              <a:t>research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1995- HTML 2</a:t>
            </a:r>
          </a:p>
          <a:p>
            <a:r>
              <a:rPr lang="en-US" dirty="0"/>
              <a:t>lots of browsers had added their own bits to </a:t>
            </a:r>
            <a:r>
              <a:rPr lang="en-US" dirty="0" smtClean="0"/>
              <a:t>HTML</a:t>
            </a:r>
          </a:p>
          <a:p>
            <a:r>
              <a:rPr lang="en-US" b="1" dirty="0" smtClean="0"/>
              <a:t>Dan </a:t>
            </a:r>
            <a:r>
              <a:rPr lang="en-US" b="1" dirty="0"/>
              <a:t>Connolly </a:t>
            </a:r>
            <a:r>
              <a:rPr lang="en-US" dirty="0"/>
              <a:t>and colleagues collected all the HTML tags that were widely used and collated them into a draft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549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245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1997- HTML 3.2</a:t>
            </a:r>
          </a:p>
          <a:p>
            <a:r>
              <a:rPr lang="en-US" dirty="0"/>
              <a:t>It was the first version developed and standardized exclusively by the </a:t>
            </a:r>
            <a:r>
              <a:rPr lang="en-US" dirty="0" smtClean="0"/>
              <a:t>W3C</a:t>
            </a:r>
          </a:p>
          <a:p>
            <a:r>
              <a:rPr lang="en-US" dirty="0"/>
              <a:t> HTML 3.2 </a:t>
            </a:r>
            <a:r>
              <a:rPr lang="en-US" dirty="0" smtClean="0"/>
              <a:t>included the support for </a:t>
            </a:r>
            <a:r>
              <a:rPr lang="en-US" b="1" dirty="0" smtClean="0">
                <a:solidFill>
                  <a:srgbClr val="FF0000"/>
                </a:solidFill>
              </a:rPr>
              <a:t>applets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text flow around images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subscripts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superscripts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1999 – HTML 4.1</a:t>
            </a:r>
          </a:p>
          <a:p>
            <a:r>
              <a:rPr lang="en-US" dirty="0" smtClean="0"/>
              <a:t>extends </a:t>
            </a:r>
            <a:r>
              <a:rPr lang="en-US" dirty="0"/>
              <a:t>HTML with mechanisms for </a:t>
            </a:r>
            <a:r>
              <a:rPr lang="en-US" b="1" dirty="0">
                <a:solidFill>
                  <a:srgbClr val="FF0000"/>
                </a:solidFill>
              </a:rPr>
              <a:t>style sheets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scripting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frames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HTML5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549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1299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 Tags:</a:t>
            </a:r>
          </a:p>
          <a:p>
            <a:r>
              <a:rPr lang="en-US" dirty="0" smtClean="0"/>
              <a:t>Tags </a:t>
            </a:r>
            <a:r>
              <a:rPr lang="en-US" dirty="0"/>
              <a:t>are instruction that are directly embedded into the text of the document</a:t>
            </a:r>
          </a:p>
          <a:p>
            <a:r>
              <a:rPr lang="en-US" dirty="0"/>
              <a:t>Is a signal to a browser to do something before just throwing text on the screen</a:t>
            </a:r>
          </a:p>
          <a:p>
            <a:r>
              <a:rPr lang="en-US" dirty="0"/>
              <a:t>Begin with open angle bracket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 ends with close angle bracket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For example &lt;HTML&gt;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Paired Tags :  </a:t>
            </a:r>
            <a:r>
              <a:rPr lang="en-US" sz="2400" b="1" dirty="0"/>
              <a:t>&lt;HTML&gt; &lt;/HTML&gt;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Singular Tags: </a:t>
            </a:r>
            <a:r>
              <a:rPr lang="en-US" sz="2400" b="1" dirty="0"/>
              <a:t>&lt;BR&gt;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126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38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HTML is not case-sensitive</a:t>
            </a:r>
          </a:p>
          <a:p>
            <a:r>
              <a:rPr lang="en-US" dirty="0">
                <a:latin typeface="Times" pitchFamily="-60" charset="0"/>
              </a:rPr>
              <a:t>multiple spaces will appear as a single space</a:t>
            </a:r>
          </a:p>
          <a:p>
            <a:r>
              <a:rPr lang="en-US" dirty="0" smtClean="0"/>
              <a:t>Blank and new lines are ignored</a:t>
            </a:r>
          </a:p>
          <a:p>
            <a:r>
              <a:rPr lang="en-US" dirty="0" smtClean="0"/>
              <a:t>&lt;!-- comments -- &gt;</a:t>
            </a:r>
          </a:p>
          <a:p>
            <a:r>
              <a:rPr lang="en-US" dirty="0" smtClean="0"/>
              <a:t>HTML files have .html extension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1. Introduction to HTML…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71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entire web page is enclosed within </a:t>
            </a:r>
            <a:r>
              <a:rPr lang="en-US" b="1" dirty="0" smtClean="0">
                <a:solidFill>
                  <a:srgbClr val="FF0000"/>
                </a:solidFill>
              </a:rPr>
              <a:t>&lt;HTML&gt; </a:t>
            </a:r>
            <a:r>
              <a:rPr lang="en-US" b="1" dirty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&lt;/HTML&gt;</a:t>
            </a:r>
          </a:p>
          <a:p>
            <a:r>
              <a:rPr lang="en-US" dirty="0" smtClean="0"/>
              <a:t>Within these tags two distinct sections are created </a:t>
            </a:r>
            <a:r>
              <a:rPr lang="en-US" b="1" dirty="0" smtClean="0">
                <a:solidFill>
                  <a:srgbClr val="FF0000"/>
                </a:solidFill>
              </a:rPr>
              <a:t>head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body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Head:  </a:t>
            </a:r>
            <a:r>
              <a:rPr lang="en-US" sz="2000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	  &lt;TITLE&gt; …… &lt;/TITLE&gt;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        &lt;/HEAD&gt;</a:t>
            </a:r>
          </a:p>
          <a:p>
            <a:pPr>
              <a:buNone/>
            </a:pPr>
            <a:r>
              <a:rPr lang="en-US" sz="3500" b="1" dirty="0"/>
              <a:t>.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Body: </a:t>
            </a:r>
            <a:r>
              <a:rPr lang="en-US" dirty="0" smtClean="0"/>
              <a:t>indicate the start and end of main body of textual information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&lt;/BODY&gt;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01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38" y="228600"/>
            <a:ext cx="8915400" cy="1295190"/>
            <a:chOff x="0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0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2. Structure of HTML Page</a:t>
              </a:r>
              <a:endParaRPr lang="en-US" sz="5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746</Words>
  <Application>Microsoft Office PowerPoint</Application>
  <PresentationFormat>On-screen Show (4:3)</PresentationFormat>
  <Paragraphs>134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Formatting Text…...</vt:lpstr>
      <vt:lpstr>Slide 14</vt:lpstr>
      <vt:lpstr>Slide 15</vt:lpstr>
      <vt:lpstr>Slide 16</vt:lpstr>
      <vt:lpstr>Slide 17</vt:lpstr>
      <vt:lpstr>Slide 18</vt:lpstr>
      <vt:lpstr>Slide 19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Rana Salim</cp:lastModifiedBy>
  <cp:revision>270</cp:revision>
  <dcterms:created xsi:type="dcterms:W3CDTF">2012-07-02T06:31:41Z</dcterms:created>
  <dcterms:modified xsi:type="dcterms:W3CDTF">2016-09-27T06:20:50Z</dcterms:modified>
</cp:coreProperties>
</file>