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5ca0ea00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5ca0ea00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5cefaa97d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5cefaa97d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5cefaa97d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5cefaa97d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5cefaa97d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5cefaa97d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5cefaa97d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5cefaa97d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5600" y="829700"/>
            <a:ext cx="9144000" cy="153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A Deep Learning System For Detecting Diabetic Retinopathy Across The Disease Spectrum</a:t>
            </a:r>
            <a:endParaRPr sz="3000"/>
          </a:p>
        </p:txBody>
      </p:sp>
      <p:sp>
        <p:nvSpPr>
          <p:cNvPr id="55" name="Google Shape;55;p13"/>
          <p:cNvSpPr txBox="1"/>
          <p:nvPr>
            <p:ph idx="1" type="subTitle"/>
          </p:nvPr>
        </p:nvSpPr>
        <p:spPr>
          <a:xfrm>
            <a:off x="-100" y="2861600"/>
            <a:ext cx="9144000" cy="1610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Presented by  - Salman Ibne E</a:t>
            </a:r>
            <a:r>
              <a:rPr lang="en"/>
              <a:t>unus</a:t>
            </a:r>
            <a:endParaRPr/>
          </a:p>
          <a:p>
            <a:pPr indent="0" lvl="0" marL="0" rtl="0" algn="ctr">
              <a:spcBef>
                <a:spcPts val="0"/>
              </a:spcBef>
              <a:spcAft>
                <a:spcPts val="0"/>
              </a:spcAft>
              <a:buNone/>
            </a:pPr>
            <a:r>
              <a:rPr lang="en"/>
              <a:t>Course Code - CSE713 - Pattern Recognition</a:t>
            </a:r>
            <a:endParaRPr/>
          </a:p>
          <a:p>
            <a:pPr indent="0" lvl="0" marL="0" rtl="0" algn="ctr">
              <a:spcBef>
                <a:spcPts val="0"/>
              </a:spcBef>
              <a:spcAft>
                <a:spcPts val="0"/>
              </a:spcAft>
              <a:buNone/>
            </a:pPr>
            <a:r>
              <a:rPr lang="en"/>
              <a:t>ID - 22266008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0" y="214750"/>
            <a:ext cx="4572000" cy="724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Introduction </a:t>
            </a:r>
            <a:endParaRPr/>
          </a:p>
        </p:txBody>
      </p:sp>
      <p:sp>
        <p:nvSpPr>
          <p:cNvPr id="61" name="Google Shape;61;p14"/>
          <p:cNvSpPr txBox="1"/>
          <p:nvPr>
            <p:ph idx="2" type="body"/>
          </p:nvPr>
        </p:nvSpPr>
        <p:spPr>
          <a:xfrm>
            <a:off x="4572000" y="0"/>
            <a:ext cx="4572000" cy="5143500"/>
          </a:xfrm>
          <a:prstGeom prst="rect">
            <a:avLst/>
          </a:prstGeom>
        </p:spPr>
        <p:txBody>
          <a:bodyPr anchorCtr="0" anchor="ctr" bIns="91425" lIns="91425" spcFirstLastPara="1" rIns="91425" wrap="square" tIns="91425">
            <a:noAutofit/>
          </a:bodyPr>
          <a:lstStyle/>
          <a:p>
            <a:pPr indent="-311150" lvl="0" marL="457200" rtl="0" algn="l">
              <a:lnSpc>
                <a:spcPct val="95000"/>
              </a:lnSpc>
              <a:spcBef>
                <a:spcPts val="0"/>
              </a:spcBef>
              <a:spcAft>
                <a:spcPts val="0"/>
              </a:spcAft>
              <a:buSzPts val="1300"/>
              <a:buChar char="❖"/>
            </a:pPr>
            <a:r>
              <a:rPr lang="en" sz="1300"/>
              <a:t>Approximately 600 million people will have diabetes by 2040, with one-third expected to have Diabetic Retinopathy (DR).</a:t>
            </a:r>
            <a:endParaRPr sz="1300"/>
          </a:p>
          <a:p>
            <a:pPr indent="0" lvl="0" marL="457200" rtl="0" algn="l">
              <a:lnSpc>
                <a:spcPct val="95000"/>
              </a:lnSpc>
              <a:spcBef>
                <a:spcPts val="1200"/>
              </a:spcBef>
              <a:spcAft>
                <a:spcPts val="0"/>
              </a:spcAft>
              <a:buSzPts val="1018"/>
              <a:buNone/>
            </a:pPr>
            <a:r>
              <a:t/>
            </a:r>
            <a:endParaRPr sz="1300"/>
          </a:p>
          <a:p>
            <a:pPr indent="-311150" lvl="0" marL="457200" rtl="0" algn="l">
              <a:lnSpc>
                <a:spcPct val="95000"/>
              </a:lnSpc>
              <a:spcBef>
                <a:spcPts val="1200"/>
              </a:spcBef>
              <a:spcAft>
                <a:spcPts val="0"/>
              </a:spcAft>
              <a:buSzPts val="1300"/>
              <a:buChar char="❖"/>
            </a:pPr>
            <a:r>
              <a:rPr lang="en" sz="1300"/>
              <a:t>Diabetic Retinopathy is the most prominent cause of vision loss in working age adults worldwide. </a:t>
            </a:r>
            <a:endParaRPr sz="1300"/>
          </a:p>
          <a:p>
            <a:pPr indent="0" lvl="0" marL="457200" rtl="0" algn="l">
              <a:lnSpc>
                <a:spcPct val="95000"/>
              </a:lnSpc>
              <a:spcBef>
                <a:spcPts val="1200"/>
              </a:spcBef>
              <a:spcAft>
                <a:spcPts val="0"/>
              </a:spcAft>
              <a:buSzPts val="1018"/>
              <a:buNone/>
            </a:pPr>
            <a:r>
              <a:t/>
            </a:r>
            <a:endParaRPr sz="1300"/>
          </a:p>
          <a:p>
            <a:pPr indent="-311150" lvl="0" marL="457200" rtl="0" algn="l">
              <a:lnSpc>
                <a:spcPct val="95000"/>
              </a:lnSpc>
              <a:spcBef>
                <a:spcPts val="1200"/>
              </a:spcBef>
              <a:spcAft>
                <a:spcPts val="0"/>
              </a:spcAft>
              <a:buSzPts val="1300"/>
              <a:buChar char="❖"/>
            </a:pPr>
            <a:r>
              <a:rPr lang="en" sz="1300"/>
              <a:t>Regular DR screening is recommended as it will ensure early detection and treatment at the correct time and thus vision loss can be prevented.</a:t>
            </a:r>
            <a:endParaRPr sz="1300"/>
          </a:p>
          <a:p>
            <a:pPr indent="0" lvl="0" marL="457200" rtl="0" algn="l">
              <a:lnSpc>
                <a:spcPct val="95000"/>
              </a:lnSpc>
              <a:spcBef>
                <a:spcPts val="1200"/>
              </a:spcBef>
              <a:spcAft>
                <a:spcPts val="0"/>
              </a:spcAft>
              <a:buSzPts val="1018"/>
              <a:buNone/>
            </a:pPr>
            <a:r>
              <a:t/>
            </a:r>
            <a:endParaRPr sz="1300"/>
          </a:p>
          <a:p>
            <a:pPr indent="-311150" lvl="0" marL="457200" rtl="0" algn="l">
              <a:lnSpc>
                <a:spcPct val="95000"/>
              </a:lnSpc>
              <a:spcBef>
                <a:spcPts val="1200"/>
              </a:spcBef>
              <a:spcAft>
                <a:spcPts val="0"/>
              </a:spcAft>
              <a:buSzPts val="1300"/>
              <a:buChar char="❖"/>
            </a:pPr>
            <a:r>
              <a:rPr lang="en" sz="1300"/>
              <a:t>Comprehensive DR screening is not carried out widely due to lack of human assessors and also lack of training.</a:t>
            </a:r>
            <a:endParaRPr sz="1300"/>
          </a:p>
          <a:p>
            <a:pPr indent="0" lvl="0" marL="457200" rtl="0" algn="l">
              <a:lnSpc>
                <a:spcPct val="95000"/>
              </a:lnSpc>
              <a:spcBef>
                <a:spcPts val="1200"/>
              </a:spcBef>
              <a:spcAft>
                <a:spcPts val="0"/>
              </a:spcAft>
              <a:buSzPts val="1018"/>
              <a:buNone/>
            </a:pPr>
            <a:r>
              <a:t/>
            </a:r>
            <a:endParaRPr sz="1300"/>
          </a:p>
          <a:p>
            <a:pPr indent="-311150" lvl="0" marL="457200" rtl="0" algn="l">
              <a:lnSpc>
                <a:spcPct val="95000"/>
              </a:lnSpc>
              <a:spcBef>
                <a:spcPts val="1200"/>
              </a:spcBef>
              <a:spcAft>
                <a:spcPts val="0"/>
              </a:spcAft>
              <a:buSzPts val="1300"/>
              <a:buChar char="❖"/>
            </a:pPr>
            <a:r>
              <a:rPr lang="en" sz="1300"/>
              <a:t>As a result, diagnostic system using deep learning algorithms is required to facilitate DR screening.</a:t>
            </a:r>
            <a:endParaRPr sz="1300"/>
          </a:p>
          <a:p>
            <a:pPr indent="0" lvl="0" marL="457200" rtl="0" algn="l">
              <a:lnSpc>
                <a:spcPct val="95000"/>
              </a:lnSpc>
              <a:spcBef>
                <a:spcPts val="1200"/>
              </a:spcBef>
              <a:spcAft>
                <a:spcPts val="1200"/>
              </a:spcAft>
              <a:buSzPts val="1018"/>
              <a:buNone/>
            </a:pPr>
            <a:r>
              <a:t/>
            </a:r>
            <a:endParaRPr sz="1300"/>
          </a:p>
        </p:txBody>
      </p:sp>
      <p:pic>
        <p:nvPicPr>
          <p:cNvPr id="62" name="Google Shape;62;p14"/>
          <p:cNvPicPr preferRelativeResize="0"/>
          <p:nvPr/>
        </p:nvPicPr>
        <p:blipFill>
          <a:blip r:embed="rId3">
            <a:alphaModFix/>
          </a:blip>
          <a:stretch>
            <a:fillRect/>
          </a:stretch>
        </p:blipFill>
        <p:spPr>
          <a:xfrm>
            <a:off x="0" y="1585625"/>
            <a:ext cx="4572000" cy="2167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0" y="0"/>
            <a:ext cx="4572000" cy="1309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Dataset Collection &amp; Description</a:t>
            </a:r>
            <a:endParaRPr/>
          </a:p>
        </p:txBody>
      </p:sp>
      <p:sp>
        <p:nvSpPr>
          <p:cNvPr id="68" name="Google Shape;68;p15"/>
          <p:cNvSpPr txBox="1"/>
          <p:nvPr>
            <p:ph idx="2" type="body"/>
          </p:nvPr>
        </p:nvSpPr>
        <p:spPr>
          <a:xfrm>
            <a:off x="4572000" y="0"/>
            <a:ext cx="4572000" cy="5143500"/>
          </a:xfrm>
          <a:prstGeom prst="rect">
            <a:avLst/>
          </a:prstGeom>
        </p:spPr>
        <p:txBody>
          <a:bodyPr anchorCtr="0" anchor="ctr" bIns="91425" lIns="91425" spcFirstLastPara="1" rIns="91425" wrap="square" tIns="91425">
            <a:normAutofit/>
          </a:bodyPr>
          <a:lstStyle/>
          <a:p>
            <a:pPr indent="-311150" lvl="0" marL="457200" rtl="0" algn="l">
              <a:spcBef>
                <a:spcPts val="0"/>
              </a:spcBef>
              <a:spcAft>
                <a:spcPts val="0"/>
              </a:spcAft>
              <a:buSzPts val="1300"/>
              <a:buChar char="➢"/>
            </a:pPr>
            <a:r>
              <a:rPr lang="en" sz="1300"/>
              <a:t>Retinal photographs were captured using desktop retinal cameras and the operators were all </a:t>
            </a:r>
            <a:r>
              <a:rPr lang="en" sz="1300"/>
              <a:t>trained and followed</a:t>
            </a:r>
            <a:r>
              <a:rPr lang="en" sz="1300"/>
              <a:t> standard procedures.</a:t>
            </a:r>
            <a:endParaRPr sz="1300"/>
          </a:p>
          <a:p>
            <a:pPr indent="0" lvl="0" marL="457200" rtl="0" algn="l">
              <a:spcBef>
                <a:spcPts val="1200"/>
              </a:spcBef>
              <a:spcAft>
                <a:spcPts val="0"/>
              </a:spcAft>
              <a:buNone/>
            </a:pPr>
            <a:r>
              <a:t/>
            </a:r>
            <a:endParaRPr sz="1300"/>
          </a:p>
          <a:p>
            <a:pPr indent="-311150" lvl="0" marL="457200" rtl="0" algn="l">
              <a:spcBef>
                <a:spcPts val="1200"/>
              </a:spcBef>
              <a:spcAft>
                <a:spcPts val="0"/>
              </a:spcAft>
              <a:buSzPts val="1300"/>
              <a:buChar char="➢"/>
            </a:pPr>
            <a:r>
              <a:rPr lang="en" sz="1300"/>
              <a:t>The images were further verified using 33 certified </a:t>
            </a:r>
            <a:r>
              <a:rPr lang="en" sz="1300"/>
              <a:t>ophthalmologists</a:t>
            </a:r>
            <a:r>
              <a:rPr lang="en" sz="1300"/>
              <a:t>. For each type of lesion, 2 ophthalmologists produced 2 lesion annotations.</a:t>
            </a:r>
            <a:endParaRPr sz="1300"/>
          </a:p>
          <a:p>
            <a:pPr indent="0" lvl="0" marL="457200" rtl="0" algn="l">
              <a:spcBef>
                <a:spcPts val="1200"/>
              </a:spcBef>
              <a:spcAft>
                <a:spcPts val="0"/>
              </a:spcAft>
              <a:buNone/>
            </a:pPr>
            <a:r>
              <a:t/>
            </a:r>
            <a:endParaRPr sz="1300"/>
          </a:p>
          <a:p>
            <a:pPr indent="-311150" lvl="0" marL="457200" rtl="0" algn="l">
              <a:spcBef>
                <a:spcPts val="1200"/>
              </a:spcBef>
              <a:spcAft>
                <a:spcPts val="0"/>
              </a:spcAft>
              <a:buSzPts val="1300"/>
              <a:buChar char="➢"/>
            </a:pPr>
            <a:r>
              <a:rPr lang="en" sz="1300"/>
              <a:t>Local dataset was randomly divided into training or validation sets. All 466,247 images in the training dataset were used for training the image quality assessment sub-network. </a:t>
            </a:r>
            <a:endParaRPr sz="1300"/>
          </a:p>
          <a:p>
            <a:pPr indent="0" lvl="0" marL="457200" rtl="0" algn="l">
              <a:spcBef>
                <a:spcPts val="1200"/>
              </a:spcBef>
              <a:spcAft>
                <a:spcPts val="0"/>
              </a:spcAft>
              <a:buNone/>
            </a:pPr>
            <a:r>
              <a:t/>
            </a:r>
            <a:endParaRPr sz="1300"/>
          </a:p>
          <a:p>
            <a:pPr indent="-311150" lvl="0" marL="457200" rtl="0" algn="l">
              <a:spcBef>
                <a:spcPts val="1200"/>
              </a:spcBef>
              <a:spcAft>
                <a:spcPts val="0"/>
              </a:spcAft>
              <a:buSzPts val="1300"/>
              <a:buChar char="➢"/>
            </a:pPr>
            <a:r>
              <a:rPr lang="en" sz="1300"/>
              <a:t>DR severity was graded into 5 levels which includes - non-DR, mild non-proliferative DR (NPDR), moderate NPDR, severe NPDR or PDR.</a:t>
            </a:r>
            <a:endParaRPr sz="1300"/>
          </a:p>
        </p:txBody>
      </p:sp>
      <p:pic>
        <p:nvPicPr>
          <p:cNvPr id="69" name="Google Shape;69;p15"/>
          <p:cNvPicPr preferRelativeResize="0"/>
          <p:nvPr/>
        </p:nvPicPr>
        <p:blipFill>
          <a:blip r:embed="rId3">
            <a:alphaModFix/>
          </a:blip>
          <a:stretch>
            <a:fillRect/>
          </a:stretch>
        </p:blipFill>
        <p:spPr>
          <a:xfrm>
            <a:off x="0" y="1387875"/>
            <a:ext cx="4572001" cy="3755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0" y="97600"/>
            <a:ext cx="4572000" cy="60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080"/>
              <a:t>Architecture of the Model</a:t>
            </a:r>
            <a:endParaRPr sz="3080"/>
          </a:p>
        </p:txBody>
      </p:sp>
      <p:sp>
        <p:nvSpPr>
          <p:cNvPr id="75" name="Google Shape;75;p16"/>
          <p:cNvSpPr txBox="1"/>
          <p:nvPr>
            <p:ph idx="2" type="body"/>
          </p:nvPr>
        </p:nvSpPr>
        <p:spPr>
          <a:xfrm>
            <a:off x="4572000" y="0"/>
            <a:ext cx="4572000" cy="5143500"/>
          </a:xfrm>
          <a:prstGeom prst="rect">
            <a:avLst/>
          </a:prstGeom>
        </p:spPr>
        <p:txBody>
          <a:bodyPr anchorCtr="0" anchor="ctr" bIns="91425" lIns="91425" spcFirstLastPara="1" rIns="91425" wrap="square" tIns="91425">
            <a:normAutofit lnSpcReduction="20000"/>
          </a:bodyPr>
          <a:lstStyle/>
          <a:p>
            <a:pPr indent="-311150" lvl="0" marL="457200" rtl="0" algn="l">
              <a:spcBef>
                <a:spcPts val="0"/>
              </a:spcBef>
              <a:spcAft>
                <a:spcPts val="0"/>
              </a:spcAft>
              <a:buSzPts val="1300"/>
              <a:buChar char="➢"/>
            </a:pPr>
            <a:r>
              <a:rPr lang="en" sz="1300"/>
              <a:t>A deep learning based DR screening system called DeepDR (Deep-learning Diabetic Retinopathy) has been developed.</a:t>
            </a:r>
            <a:endParaRPr sz="1300"/>
          </a:p>
          <a:p>
            <a:pPr indent="0" lvl="0" marL="457200" rtl="0" algn="l">
              <a:spcBef>
                <a:spcPts val="1200"/>
              </a:spcBef>
              <a:spcAft>
                <a:spcPts val="0"/>
              </a:spcAft>
              <a:buNone/>
            </a:pPr>
            <a:r>
              <a:t/>
            </a:r>
            <a:endParaRPr sz="1300"/>
          </a:p>
          <a:p>
            <a:pPr indent="-311150" lvl="0" marL="457200" rtl="0" algn="l">
              <a:spcBef>
                <a:spcPts val="1200"/>
              </a:spcBef>
              <a:spcAft>
                <a:spcPts val="0"/>
              </a:spcAft>
              <a:buSzPts val="1300"/>
              <a:buChar char="➢"/>
            </a:pPr>
            <a:r>
              <a:rPr lang="en" sz="1300"/>
              <a:t>The DeepDR system consisted of three deep-learning sub-networks: image quality assessment sub-network, lesion-aware sub-network, and DR grading sub-network.</a:t>
            </a:r>
            <a:endParaRPr sz="1300"/>
          </a:p>
          <a:p>
            <a:pPr indent="0" lvl="0" marL="457200" rtl="0" algn="l">
              <a:spcBef>
                <a:spcPts val="1200"/>
              </a:spcBef>
              <a:spcAft>
                <a:spcPts val="0"/>
              </a:spcAft>
              <a:buNone/>
            </a:pPr>
            <a:r>
              <a:t/>
            </a:r>
            <a:endParaRPr sz="1300"/>
          </a:p>
          <a:p>
            <a:pPr indent="-311150" lvl="0" marL="457200" rtl="0" algn="l">
              <a:spcBef>
                <a:spcPts val="1200"/>
              </a:spcBef>
              <a:spcAft>
                <a:spcPts val="0"/>
              </a:spcAft>
              <a:buSzPts val="1300"/>
              <a:buChar char="➢"/>
            </a:pPr>
            <a:r>
              <a:rPr lang="en" sz="1300"/>
              <a:t>These sub-networks were developed based on ResNet and MaskRCNN. </a:t>
            </a:r>
            <a:r>
              <a:rPr lang="en" sz="1300"/>
              <a:t>It is a transfer learning based multi-task network to evaluate retinal image quality, retinal lesions and DR grades.</a:t>
            </a:r>
            <a:endParaRPr sz="1300"/>
          </a:p>
          <a:p>
            <a:pPr indent="0" lvl="0" marL="457200" rtl="0" algn="l">
              <a:spcBef>
                <a:spcPts val="1200"/>
              </a:spcBef>
              <a:spcAft>
                <a:spcPts val="0"/>
              </a:spcAft>
              <a:buNone/>
            </a:pPr>
            <a:r>
              <a:t/>
            </a:r>
            <a:endParaRPr sz="1300"/>
          </a:p>
          <a:p>
            <a:pPr indent="-311150" lvl="0" marL="457200" rtl="0" algn="l">
              <a:spcBef>
                <a:spcPts val="1200"/>
              </a:spcBef>
              <a:spcAft>
                <a:spcPts val="0"/>
              </a:spcAft>
              <a:buSzPts val="1300"/>
              <a:buChar char="➢"/>
            </a:pPr>
            <a:r>
              <a:rPr lang="en" sz="1300"/>
              <a:t>Both ResNet and Mask-RCNN could be divided into two parts: (1) feature extractor, which took images as input and output features, (2) task-specific header, which took the features as input and generated task-specific outputs (i.e., classification or segmentation)</a:t>
            </a:r>
            <a:endParaRPr sz="1300"/>
          </a:p>
        </p:txBody>
      </p:sp>
      <p:pic>
        <p:nvPicPr>
          <p:cNvPr id="76" name="Google Shape;76;p16"/>
          <p:cNvPicPr preferRelativeResize="0"/>
          <p:nvPr/>
        </p:nvPicPr>
        <p:blipFill>
          <a:blip r:embed="rId3">
            <a:alphaModFix/>
          </a:blip>
          <a:stretch>
            <a:fillRect/>
          </a:stretch>
        </p:blipFill>
        <p:spPr>
          <a:xfrm>
            <a:off x="0" y="773000"/>
            <a:ext cx="4572000" cy="4370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0" y="165925"/>
            <a:ext cx="4572000" cy="115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Results / Performance</a:t>
            </a:r>
            <a:endParaRPr/>
          </a:p>
        </p:txBody>
      </p:sp>
      <p:sp>
        <p:nvSpPr>
          <p:cNvPr id="82" name="Google Shape;82;p17"/>
          <p:cNvSpPr txBox="1"/>
          <p:nvPr>
            <p:ph idx="2" type="body"/>
          </p:nvPr>
        </p:nvSpPr>
        <p:spPr>
          <a:xfrm>
            <a:off x="4572000" y="0"/>
            <a:ext cx="4572000" cy="5143500"/>
          </a:xfrm>
          <a:prstGeom prst="rect">
            <a:avLst/>
          </a:prstGeom>
        </p:spPr>
        <p:txBody>
          <a:bodyPr anchorCtr="0" anchor="ctr" bIns="91425" lIns="91425" spcFirstLastPara="1" rIns="91425" wrap="square" tIns="91425">
            <a:normAutofit lnSpcReduction="20000"/>
          </a:bodyPr>
          <a:lstStyle/>
          <a:p>
            <a:pPr indent="-311150" lvl="0" marL="457200" rtl="0" algn="l">
              <a:spcBef>
                <a:spcPts val="0"/>
              </a:spcBef>
              <a:spcAft>
                <a:spcPts val="0"/>
              </a:spcAft>
              <a:buSzPts val="1300"/>
              <a:buChar char="➔"/>
            </a:pPr>
            <a:r>
              <a:rPr lang="en" sz="1300"/>
              <a:t>DeepDR achieved an AUC of 0.934 (0.929–0.938) for overall image quality. For the identification of artifacts, clarity, and field definition issues, the system achieved AUCs of 0.938 (0.932–0.943), 0.920 (0.914–0.926), and 0.968 (0.962–0.973), respectively.</a:t>
            </a:r>
            <a:endParaRPr sz="1300"/>
          </a:p>
          <a:p>
            <a:pPr indent="0" lvl="0" marL="457200" rtl="0" algn="l">
              <a:spcBef>
                <a:spcPts val="1200"/>
              </a:spcBef>
              <a:spcAft>
                <a:spcPts val="0"/>
              </a:spcAft>
              <a:buNone/>
            </a:pPr>
            <a:r>
              <a:t/>
            </a:r>
            <a:endParaRPr sz="1300"/>
          </a:p>
          <a:p>
            <a:pPr indent="-311150" lvl="0" marL="457200" rtl="0" algn="l">
              <a:spcBef>
                <a:spcPts val="1200"/>
              </a:spcBef>
              <a:spcAft>
                <a:spcPts val="0"/>
              </a:spcAft>
              <a:buSzPts val="1300"/>
              <a:buChar char="➔"/>
            </a:pPr>
            <a:r>
              <a:rPr lang="en" sz="1300"/>
              <a:t> For microaneurysm, the AUC, sensitivity, specificity, and </a:t>
            </a:r>
            <a:r>
              <a:rPr i="1" lang="en" sz="1300"/>
              <a:t>F</a:t>
            </a:r>
            <a:r>
              <a:rPr lang="en" sz="1300"/>
              <a:t>-score were 0.901 (0.894–0.906), 88.0% (87.2–88.9%), 73.3% (72.0–74.3%), and 0.815, respectively.</a:t>
            </a:r>
            <a:endParaRPr sz="1300"/>
          </a:p>
          <a:p>
            <a:pPr indent="0" lvl="0" marL="457200" rtl="0" algn="l">
              <a:spcBef>
                <a:spcPts val="1200"/>
              </a:spcBef>
              <a:spcAft>
                <a:spcPts val="0"/>
              </a:spcAft>
              <a:buNone/>
            </a:pPr>
            <a:r>
              <a:t/>
            </a:r>
            <a:endParaRPr sz="1300"/>
          </a:p>
          <a:p>
            <a:pPr indent="-311150" lvl="0" marL="457200" rtl="0" algn="l">
              <a:spcBef>
                <a:spcPts val="1200"/>
              </a:spcBef>
              <a:spcAft>
                <a:spcPts val="0"/>
              </a:spcAft>
              <a:buSzPts val="1300"/>
              <a:buChar char="➔"/>
            </a:pPr>
            <a:r>
              <a:rPr lang="en" sz="1300"/>
              <a:t>For CWS, the AUC, sensitivity, specificity, and IoU were 0.941 (0.935-0.946), 90.0% (87.9-91.9%), 83.1% (82.2–83.9%), and 0.711, respectively.</a:t>
            </a:r>
            <a:endParaRPr sz="1300"/>
          </a:p>
          <a:p>
            <a:pPr indent="0" lvl="0" marL="457200" rtl="0" algn="l">
              <a:spcBef>
                <a:spcPts val="1200"/>
              </a:spcBef>
              <a:spcAft>
                <a:spcPts val="0"/>
              </a:spcAft>
              <a:buNone/>
            </a:pPr>
            <a:r>
              <a:rPr lang="en" sz="1300"/>
              <a:t> </a:t>
            </a:r>
            <a:endParaRPr sz="1300"/>
          </a:p>
          <a:p>
            <a:pPr indent="-311150" lvl="0" marL="457200" rtl="0" algn="l">
              <a:spcBef>
                <a:spcPts val="1200"/>
              </a:spcBef>
              <a:spcAft>
                <a:spcPts val="0"/>
              </a:spcAft>
              <a:buSzPts val="1300"/>
              <a:buChar char="➔"/>
            </a:pPr>
            <a:r>
              <a:rPr lang="en" sz="1300"/>
              <a:t>For hard exudate, the AUC, sensitivity, specificity, and IoU were 0.954 (0.949–0.957), 90.5% (88.9–91.5%), 85.8% (85.2–86.6%), and 0.971, respectively. For hemorrhage, the AUC, sensitivity, specificity, and IoU were 0.967 (0.965–0.969), 93.2% (92.6–94.1%), 88.0% (87.6–88.7%), and 0.738, respectively. </a:t>
            </a:r>
            <a:endParaRPr sz="1300"/>
          </a:p>
        </p:txBody>
      </p:sp>
      <p:pic>
        <p:nvPicPr>
          <p:cNvPr id="83" name="Google Shape;83;p17"/>
          <p:cNvPicPr preferRelativeResize="0"/>
          <p:nvPr/>
        </p:nvPicPr>
        <p:blipFill>
          <a:blip r:embed="rId3">
            <a:alphaModFix/>
          </a:blip>
          <a:stretch>
            <a:fillRect/>
          </a:stretch>
        </p:blipFill>
        <p:spPr>
          <a:xfrm>
            <a:off x="0" y="1471825"/>
            <a:ext cx="4571999" cy="2201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255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Conclusion</a:t>
            </a:r>
            <a:endParaRPr/>
          </a:p>
        </p:txBody>
      </p:sp>
      <p:sp>
        <p:nvSpPr>
          <p:cNvPr id="89" name="Google Shape;89;p18"/>
          <p:cNvSpPr txBox="1"/>
          <p:nvPr>
            <p:ph idx="1" type="body"/>
          </p:nvPr>
        </p:nvSpPr>
        <p:spPr>
          <a:xfrm>
            <a:off x="0" y="1221950"/>
            <a:ext cx="9144000" cy="392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300"/>
              <a:t>The DeepDR system achieved high sensitivity and specificity in DR grading. </a:t>
            </a:r>
            <a:r>
              <a:rPr lang="en" sz="1350">
                <a:solidFill>
                  <a:srgbClr val="222222"/>
                </a:solidFill>
                <a:highlight>
                  <a:srgbClr val="FFFFFF"/>
                </a:highlight>
                <a:latin typeface="Times New Roman"/>
                <a:ea typeface="Times New Roman"/>
                <a:cs typeface="Times New Roman"/>
                <a:sym typeface="Times New Roman"/>
              </a:rPr>
              <a:t> </a:t>
            </a:r>
            <a:r>
              <a:rPr lang="en" sz="1300"/>
              <a:t>Rather than just generating a DR grading, it offers visual hints that help users to identify the presence and location of different lesion types. </a:t>
            </a:r>
            <a:endParaRPr sz="1300"/>
          </a:p>
          <a:p>
            <a:pPr indent="0" lvl="0" marL="457200" rtl="0" algn="l">
              <a:spcBef>
                <a:spcPts val="1200"/>
              </a:spcBef>
              <a:spcAft>
                <a:spcPts val="0"/>
              </a:spcAft>
              <a:buNone/>
            </a:pPr>
            <a:r>
              <a:t/>
            </a:r>
            <a:endParaRPr sz="1300"/>
          </a:p>
          <a:p>
            <a:pPr indent="-311150" lvl="0" marL="457200" rtl="0" algn="l">
              <a:spcBef>
                <a:spcPts val="1200"/>
              </a:spcBef>
              <a:spcAft>
                <a:spcPts val="0"/>
              </a:spcAft>
              <a:buSzPts val="1300"/>
              <a:buChar char="❖"/>
            </a:pPr>
            <a:r>
              <a:rPr lang="en" sz="1300"/>
              <a:t>Introducing the image quality sub-network and lesion-aware sub-network into DeepDR improved the diagnostic performance and more closely followed the thought process of ophthalmologists. </a:t>
            </a:r>
            <a:endParaRPr sz="1300"/>
          </a:p>
          <a:p>
            <a:pPr indent="0" lvl="0" marL="457200" rtl="0" algn="l">
              <a:spcBef>
                <a:spcPts val="1200"/>
              </a:spcBef>
              <a:spcAft>
                <a:spcPts val="0"/>
              </a:spcAft>
              <a:buNone/>
            </a:pPr>
            <a:r>
              <a:t/>
            </a:r>
            <a:endParaRPr sz="1300"/>
          </a:p>
          <a:p>
            <a:pPr indent="-311150" lvl="0" marL="457200" rtl="0" algn="l">
              <a:spcBef>
                <a:spcPts val="1200"/>
              </a:spcBef>
              <a:spcAft>
                <a:spcPts val="0"/>
              </a:spcAft>
              <a:buSzPts val="1300"/>
              <a:buChar char="❖"/>
            </a:pPr>
            <a:r>
              <a:rPr lang="en" sz="1300"/>
              <a:t>DeepDR can run on a standard personal computer with average-performance processors. Thus, it has great potential to improve the accessibility and efficiency of DR screening.</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