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60" r:id="rId6"/>
    <p:sldId id="259"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828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62355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1315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19541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23127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66291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83235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6580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383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547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5337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914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95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672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90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94192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512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12/10/2023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5105296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Analysis of the Movie Industry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PHASE 1 FINAL PROJECT</a:t>
            </a:r>
          </a:p>
          <a:p>
            <a:r>
              <a:rPr lang="en-US" sz="2400" dirty="0">
                <a:solidFill>
                  <a:schemeClr val="tx1">
                    <a:lumMod val="85000"/>
                    <a:lumOff val="15000"/>
                  </a:schemeClr>
                </a:solidFill>
              </a:rPr>
              <a:t>SALMAN YUSUF</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A738-5D03-DFD5-C6AD-820D17613177}"/>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55035908-E10C-D7E3-F66A-0D8E46D21EB4}"/>
              </a:ext>
            </a:extLst>
          </p:cNvPr>
          <p:cNvSpPr>
            <a:spLocks noGrp="1"/>
          </p:cNvSpPr>
          <p:nvPr>
            <p:ph idx="1"/>
          </p:nvPr>
        </p:nvSpPr>
        <p:spPr/>
        <p:txBody>
          <a:bodyPr>
            <a:normAutofit/>
          </a:bodyPr>
          <a:lstStyle/>
          <a:p>
            <a:r>
              <a:rPr lang="en-US" sz="2400" b="0" i="0" dirty="0">
                <a:effectLst/>
                <a:latin typeface="Lato Extended"/>
              </a:rPr>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endParaRPr lang="en-US" sz="2800" dirty="0"/>
          </a:p>
        </p:txBody>
      </p:sp>
    </p:spTree>
    <p:extLst>
      <p:ext uri="{BB962C8B-B14F-4D97-AF65-F5344CB8AC3E}">
        <p14:creationId xmlns:p14="http://schemas.microsoft.com/office/powerpoint/2010/main" val="325420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EC1A-B028-2B3B-C3B9-43819A1B3ACB}"/>
              </a:ext>
            </a:extLst>
          </p:cNvPr>
          <p:cNvSpPr>
            <a:spLocks noGrp="1"/>
          </p:cNvSpPr>
          <p:nvPr>
            <p:ph type="title"/>
          </p:nvPr>
        </p:nvSpPr>
        <p:spPr>
          <a:xfrm>
            <a:off x="643466" y="786383"/>
            <a:ext cx="3517567" cy="973591"/>
          </a:xfrm>
        </p:spPr>
        <p:txBody>
          <a:bodyPr/>
          <a:lstStyle/>
          <a:p>
            <a:r>
              <a:rPr lang="en-US" dirty="0"/>
              <a:t> Project Goals</a:t>
            </a:r>
          </a:p>
        </p:txBody>
      </p:sp>
      <p:pic>
        <p:nvPicPr>
          <p:cNvPr id="6" name="Content Placeholder 5">
            <a:extLst>
              <a:ext uri="{FF2B5EF4-FFF2-40B4-BE49-F238E27FC236}">
                <a16:creationId xmlns:a16="http://schemas.microsoft.com/office/drawing/2014/main" id="{85887CB3-3B55-42F5-E512-F26318903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8413" y="1622443"/>
            <a:ext cx="6189662" cy="3155913"/>
          </a:xfrm>
        </p:spPr>
      </p:pic>
      <p:sp>
        <p:nvSpPr>
          <p:cNvPr id="4" name="Text Placeholder 3">
            <a:extLst>
              <a:ext uri="{FF2B5EF4-FFF2-40B4-BE49-F238E27FC236}">
                <a16:creationId xmlns:a16="http://schemas.microsoft.com/office/drawing/2014/main" id="{1294262E-D032-D732-71C1-8A7F15B7A5AD}"/>
              </a:ext>
            </a:extLst>
          </p:cNvPr>
          <p:cNvSpPr>
            <a:spLocks noGrp="1"/>
          </p:cNvSpPr>
          <p:nvPr>
            <p:ph type="body" sz="half" idx="2"/>
          </p:nvPr>
        </p:nvSpPr>
        <p:spPr>
          <a:xfrm>
            <a:off x="643466" y="2217141"/>
            <a:ext cx="3517567" cy="3064505"/>
          </a:xfrm>
        </p:spPr>
        <p:txBody>
          <a:bodyPr>
            <a:normAutofit/>
          </a:bodyPr>
          <a:lstStyle/>
          <a:p>
            <a:r>
              <a:rPr lang="en-US" dirty="0"/>
              <a:t>Establish clear objectives:</a:t>
            </a:r>
          </a:p>
          <a:p>
            <a:r>
              <a:rPr lang="en-US" dirty="0"/>
              <a:t>Understand top-performing genres and their profitability.</a:t>
            </a:r>
          </a:p>
          <a:p>
            <a:r>
              <a:rPr lang="en-US" dirty="0"/>
              <a:t>Analyze the correlation between movie ratings and box office success.</a:t>
            </a:r>
          </a:p>
          <a:p>
            <a:r>
              <a:rPr lang="en-US" dirty="0"/>
              <a:t>Identify the ideal movie runtime and its impact on revenue</a:t>
            </a:r>
          </a:p>
        </p:txBody>
      </p:sp>
    </p:spTree>
    <p:extLst>
      <p:ext uri="{BB962C8B-B14F-4D97-AF65-F5344CB8AC3E}">
        <p14:creationId xmlns:p14="http://schemas.microsoft.com/office/powerpoint/2010/main" val="76962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3F25-CDDF-8168-9428-33C9F6442CD7}"/>
              </a:ext>
            </a:extLst>
          </p:cNvPr>
          <p:cNvSpPr>
            <a:spLocks noGrp="1"/>
          </p:cNvSpPr>
          <p:nvPr>
            <p:ph type="title"/>
          </p:nvPr>
        </p:nvSpPr>
        <p:spPr>
          <a:xfrm>
            <a:off x="4015928" y="452283"/>
            <a:ext cx="3517567" cy="1061390"/>
          </a:xfrm>
        </p:spPr>
        <p:txBody>
          <a:bodyPr/>
          <a:lstStyle/>
          <a:p>
            <a:r>
              <a:rPr lang="en-US" dirty="0"/>
              <a:t>Methods</a:t>
            </a:r>
          </a:p>
        </p:txBody>
      </p:sp>
      <p:sp>
        <p:nvSpPr>
          <p:cNvPr id="4" name="Text Placeholder 3">
            <a:extLst>
              <a:ext uri="{FF2B5EF4-FFF2-40B4-BE49-F238E27FC236}">
                <a16:creationId xmlns:a16="http://schemas.microsoft.com/office/drawing/2014/main" id="{7BB2EEFB-2BB8-2CE2-137A-7BAC969EFD21}"/>
              </a:ext>
            </a:extLst>
          </p:cNvPr>
          <p:cNvSpPr>
            <a:spLocks noGrp="1"/>
          </p:cNvSpPr>
          <p:nvPr>
            <p:ph type="body" sz="half" idx="2"/>
          </p:nvPr>
        </p:nvSpPr>
        <p:spPr>
          <a:xfrm>
            <a:off x="545142" y="1592808"/>
            <a:ext cx="10860277" cy="4660507"/>
          </a:xfrm>
        </p:spPr>
        <p:txBody>
          <a:bodyPr>
            <a:normAutofit lnSpcReduction="10000"/>
          </a:bodyPr>
          <a:lstStyle/>
          <a:p>
            <a:pPr algn="l"/>
            <a:r>
              <a:rPr lang="en-US" sz="2200" b="0" i="0" dirty="0">
                <a:solidFill>
                  <a:srgbClr val="FAFAF9"/>
                </a:solidFill>
                <a:effectLst/>
                <a:latin typeface="__Inter_e66fe9"/>
              </a:rPr>
              <a:t>To address the project goals and provide business recommendations based on the data, we should consider the following methods:</a:t>
            </a:r>
          </a:p>
          <a:p>
            <a:pPr algn="l"/>
            <a:r>
              <a:rPr lang="en-US" sz="2200" b="1" i="0" dirty="0">
                <a:solidFill>
                  <a:srgbClr val="FAFAF9"/>
                </a:solidFill>
                <a:effectLst/>
                <a:latin typeface="__Inter_e66fe9"/>
              </a:rPr>
              <a:t>Descriptive Analysis</a:t>
            </a:r>
          </a:p>
          <a:p>
            <a:pPr algn="l"/>
            <a:r>
              <a:rPr lang="en-US" sz="2200" b="0" i="0" dirty="0">
                <a:solidFill>
                  <a:srgbClr val="FAFAF9"/>
                </a:solidFill>
                <a:effectLst/>
                <a:latin typeface="__Inter_e66fe9"/>
              </a:rPr>
              <a:t>To understand the current state of the data, such as total gross revenues, performance by studio, and yearly trends.</a:t>
            </a:r>
          </a:p>
          <a:p>
            <a:pPr algn="l"/>
            <a:r>
              <a:rPr lang="en-US" sz="2200" b="1" i="0" dirty="0">
                <a:solidFill>
                  <a:srgbClr val="FAFAF9"/>
                </a:solidFill>
                <a:effectLst/>
                <a:latin typeface="__Inter_e66fe9"/>
              </a:rPr>
              <a:t>Comparative Analysis</a:t>
            </a:r>
          </a:p>
          <a:p>
            <a:pPr algn="l"/>
            <a:r>
              <a:rPr lang="en-US" sz="2200" b="0" i="0" dirty="0">
                <a:solidFill>
                  <a:srgbClr val="FAFAF9"/>
                </a:solidFill>
                <a:effectLst/>
                <a:latin typeface="__Inter_e66fe9"/>
              </a:rPr>
              <a:t>To compare the performance of different studios or movies across different regions and over time.</a:t>
            </a:r>
          </a:p>
          <a:p>
            <a:pPr algn="l"/>
            <a:r>
              <a:rPr lang="en-US" sz="2200" b="1" i="0" dirty="0">
                <a:solidFill>
                  <a:srgbClr val="FAFAF9"/>
                </a:solidFill>
                <a:effectLst/>
                <a:latin typeface="__Inter_e66fe9"/>
              </a:rPr>
              <a:t>Trend Analysis</a:t>
            </a:r>
          </a:p>
          <a:p>
            <a:pPr algn="l"/>
            <a:r>
              <a:rPr lang="en-US" sz="2200" b="0" i="0" dirty="0">
                <a:solidFill>
                  <a:srgbClr val="FAFAF9"/>
                </a:solidFill>
                <a:effectLst/>
                <a:latin typeface="__Inter_e66fe9"/>
              </a:rPr>
              <a:t>To identify patterns over time, which can help in forecasting and strategic planning.</a:t>
            </a:r>
          </a:p>
          <a:p>
            <a:endParaRPr lang="en-US" dirty="0"/>
          </a:p>
        </p:txBody>
      </p:sp>
    </p:spTree>
    <p:extLst>
      <p:ext uri="{BB962C8B-B14F-4D97-AF65-F5344CB8AC3E}">
        <p14:creationId xmlns:p14="http://schemas.microsoft.com/office/powerpoint/2010/main" val="325032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10C6-0F50-6BCA-97C9-515F3ADD7854}"/>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BE19D01F-8295-69DB-E231-9E1A57EC14B2}"/>
              </a:ext>
            </a:extLst>
          </p:cNvPr>
          <p:cNvSpPr>
            <a:spLocks noGrp="1"/>
          </p:cNvSpPr>
          <p:nvPr>
            <p:ph idx="1"/>
          </p:nvPr>
        </p:nvSpPr>
        <p:spPr/>
        <p:txBody>
          <a:bodyPr/>
          <a:lstStyle/>
          <a:p>
            <a:r>
              <a:rPr lang="en-US" dirty="0"/>
              <a:t>We will be using the dataset from:</a:t>
            </a:r>
          </a:p>
          <a:p>
            <a:pPr>
              <a:buFont typeface="Wingdings" panose="05000000000000000000" pitchFamily="2" charset="2"/>
              <a:buChar char="§"/>
            </a:pPr>
            <a:r>
              <a:rPr lang="en-US" dirty="0"/>
              <a:t>  </a:t>
            </a:r>
            <a:r>
              <a:rPr lang="en-US" dirty="0" err="1"/>
              <a:t>TheMovieDB</a:t>
            </a:r>
            <a:endParaRPr lang="en-US" dirty="0"/>
          </a:p>
          <a:p>
            <a:pPr>
              <a:buFont typeface="Wingdings" panose="05000000000000000000" pitchFamily="2" charset="2"/>
              <a:buChar char="§"/>
            </a:pPr>
            <a:r>
              <a:rPr lang="en-US" b="0" i="0" dirty="0">
                <a:solidFill>
                  <a:schemeClr val="tx1"/>
                </a:solidFill>
                <a:effectLst/>
                <a:latin typeface="__Inter_e66fe9"/>
              </a:rPr>
              <a:t>bom.movie_gross.csv</a:t>
            </a:r>
            <a:endParaRPr lang="en-US" dirty="0">
              <a:solidFill>
                <a:schemeClr val="tx1"/>
              </a:solidFill>
            </a:endParaRPr>
          </a:p>
        </p:txBody>
      </p:sp>
    </p:spTree>
    <p:extLst>
      <p:ext uri="{BB962C8B-B14F-4D97-AF65-F5344CB8AC3E}">
        <p14:creationId xmlns:p14="http://schemas.microsoft.com/office/powerpoint/2010/main" val="107274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B900-7025-432F-7A7C-4A70CEA38A31}"/>
              </a:ext>
            </a:extLst>
          </p:cNvPr>
          <p:cNvSpPr>
            <a:spLocks noGrp="1"/>
          </p:cNvSpPr>
          <p:nvPr>
            <p:ph type="title"/>
          </p:nvPr>
        </p:nvSpPr>
        <p:spPr/>
        <p:txBody>
          <a:bodyPr/>
          <a:lstStyle/>
          <a:p>
            <a:r>
              <a:rPr lang="en-US" dirty="0"/>
              <a:t>Net genre(profit – Loss)</a:t>
            </a:r>
          </a:p>
        </p:txBody>
      </p:sp>
      <p:pic>
        <p:nvPicPr>
          <p:cNvPr id="5" name="Content Placeholder 4">
            <a:extLst>
              <a:ext uri="{FF2B5EF4-FFF2-40B4-BE49-F238E27FC236}">
                <a16:creationId xmlns:a16="http://schemas.microsoft.com/office/drawing/2014/main" id="{77514402-7825-36BF-D040-B2FA1C5C46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168" y="2024028"/>
            <a:ext cx="8170605" cy="3760788"/>
          </a:xfrm>
        </p:spPr>
      </p:pic>
    </p:spTree>
    <p:extLst>
      <p:ext uri="{BB962C8B-B14F-4D97-AF65-F5344CB8AC3E}">
        <p14:creationId xmlns:p14="http://schemas.microsoft.com/office/powerpoint/2010/main" val="264226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88D8-1240-9187-9CF3-006C3CA874A1}"/>
              </a:ext>
            </a:extLst>
          </p:cNvPr>
          <p:cNvSpPr>
            <a:spLocks noGrp="1"/>
          </p:cNvSpPr>
          <p:nvPr>
            <p:ph type="title"/>
          </p:nvPr>
        </p:nvSpPr>
        <p:spPr/>
        <p:txBody>
          <a:bodyPr/>
          <a:lstStyle/>
          <a:p>
            <a:r>
              <a:rPr lang="en-US" dirty="0"/>
              <a:t>Top 10Profitable Movies</a:t>
            </a:r>
          </a:p>
        </p:txBody>
      </p:sp>
      <p:pic>
        <p:nvPicPr>
          <p:cNvPr id="6" name="Content Placeholder 5">
            <a:extLst>
              <a:ext uri="{FF2B5EF4-FFF2-40B4-BE49-F238E27FC236}">
                <a16:creationId xmlns:a16="http://schemas.microsoft.com/office/drawing/2014/main" id="{3BDD6AC3-5814-9BA8-2422-DEECBEECEB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9078" y="1191693"/>
            <a:ext cx="5927725" cy="4304539"/>
          </a:xfrm>
        </p:spPr>
      </p:pic>
      <p:sp>
        <p:nvSpPr>
          <p:cNvPr id="4" name="Text Placeholder 3">
            <a:extLst>
              <a:ext uri="{FF2B5EF4-FFF2-40B4-BE49-F238E27FC236}">
                <a16:creationId xmlns:a16="http://schemas.microsoft.com/office/drawing/2014/main" id="{194A6DAB-491D-5220-1877-669B14E74CFD}"/>
              </a:ext>
            </a:extLst>
          </p:cNvPr>
          <p:cNvSpPr>
            <a:spLocks noGrp="1"/>
          </p:cNvSpPr>
          <p:nvPr>
            <p:ph type="body" sz="half" idx="2"/>
          </p:nvPr>
        </p:nvSpPr>
        <p:spPr/>
        <p:txBody>
          <a:bodyPr/>
          <a:lstStyle/>
          <a:p>
            <a:r>
              <a:rPr lang="en-US" dirty="0"/>
              <a:t>This will help Microsoft in determining which type of Genre to choose in order to succeed.</a:t>
            </a:r>
          </a:p>
        </p:txBody>
      </p:sp>
    </p:spTree>
    <p:extLst>
      <p:ext uri="{BB962C8B-B14F-4D97-AF65-F5344CB8AC3E}">
        <p14:creationId xmlns:p14="http://schemas.microsoft.com/office/powerpoint/2010/main" val="1645112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Damask</Template>
  <TotalTime>1819</TotalTime>
  <Words>263</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__Inter_e66fe9</vt:lpstr>
      <vt:lpstr>Arial</vt:lpstr>
      <vt:lpstr>Bookman Old Style</vt:lpstr>
      <vt:lpstr>Lato Extended</vt:lpstr>
      <vt:lpstr>Rockwell</vt:lpstr>
      <vt:lpstr>Wingdings</vt:lpstr>
      <vt:lpstr>Damask</vt:lpstr>
      <vt:lpstr>Analysis of the Movie Industry</vt:lpstr>
      <vt:lpstr>Problem Statement </vt:lpstr>
      <vt:lpstr> Project Goals</vt:lpstr>
      <vt:lpstr>Methods</vt:lpstr>
      <vt:lpstr>Data Understanding</vt:lpstr>
      <vt:lpstr>Net genre(profit – Loss)</vt:lpstr>
      <vt:lpstr>Top 10Profitable Movies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Movie Industry</dc:title>
  <dc:creator>Salman Yusuf</dc:creator>
  <cp:lastModifiedBy>Salman Yusuf</cp:lastModifiedBy>
  <cp:revision>2</cp:revision>
  <dcterms:created xsi:type="dcterms:W3CDTF">2023-12-05T10:46:50Z</dcterms:created>
  <dcterms:modified xsi:type="dcterms:W3CDTF">2023-12-10T11:23:07Z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