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3" r:id="rId2"/>
    <p:sldId id="265" r:id="rId3"/>
    <p:sldId id="264" r:id="rId4"/>
    <p:sldId id="269" r:id="rId5"/>
    <p:sldId id="270" r:id="rId6"/>
    <p:sldId id="271" r:id="rId7"/>
    <p:sldId id="266" r:id="rId8"/>
    <p:sldId id="272" r:id="rId9"/>
    <p:sldId id="273" r:id="rId10"/>
    <p:sldId id="267" r:id="rId11"/>
    <p:sldId id="274" r:id="rId12"/>
    <p:sldId id="27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E46EFD-57D9-4549-9ADA-E7DA85AACECF}"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726444-0863-41F4-9A6E-263AC0BC636A}" type="slidenum">
              <a:rPr lang="en-IN" smtClean="0"/>
              <a:t>‹#›</a:t>
            </a:fld>
            <a:endParaRPr lang="en-IN"/>
          </a:p>
        </p:txBody>
      </p:sp>
    </p:spTree>
    <p:extLst>
      <p:ext uri="{BB962C8B-B14F-4D97-AF65-F5344CB8AC3E}">
        <p14:creationId xmlns:p14="http://schemas.microsoft.com/office/powerpoint/2010/main" val="1278667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1217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10</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3225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46593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3632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13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5553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21015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7816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4</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0484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5</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21035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6</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7743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7</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1203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8</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52417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25BF50-B49B-4853-A573-925571B59782}" type="slidenum">
              <a:rPr lang="en-US" smtClean="0"/>
              <a:t>9</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8596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8FCE-9E9F-4C8C-B8CC-31A7D8B09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674780-BEC7-4B58-9EC4-87A13DB46EA3}"/>
              </a:ext>
            </a:extLst>
          </p:cNvPr>
          <p:cNvSpPr>
            <a:spLocks noGrp="1"/>
          </p:cNvSpPr>
          <p:nvPr>
            <p:ph type="subTitle" idx="1"/>
          </p:nvPr>
        </p:nvSpPr>
        <p:spPr>
          <a:xfrm>
            <a:off x="1524000" y="3602038"/>
            <a:ext cx="9144000" cy="1655762"/>
          </a:xfrm>
        </p:spPr>
        <p:txBody>
          <a:bodyPr/>
          <a:lstStyle>
            <a:lvl1pPr marL="0" indent="0" algn="ctr">
              <a:buNone/>
              <a:defRPr sz="2400"/>
            </a:lvl1pPr>
            <a:lvl2pPr marL="457131" indent="0" algn="ctr">
              <a:buNone/>
              <a:defRPr sz="2000"/>
            </a:lvl2pPr>
            <a:lvl3pPr marL="914264" indent="0" algn="ctr">
              <a:buNone/>
              <a:defRPr sz="1800"/>
            </a:lvl3pPr>
            <a:lvl4pPr marL="1371396" indent="0" algn="ctr">
              <a:buNone/>
              <a:defRPr sz="1600"/>
            </a:lvl4pPr>
            <a:lvl5pPr marL="1828528" indent="0" algn="ctr">
              <a:buNone/>
              <a:defRPr sz="1600"/>
            </a:lvl5pPr>
            <a:lvl6pPr marL="2285662" indent="0" algn="ctr">
              <a:buNone/>
              <a:defRPr sz="1600"/>
            </a:lvl6pPr>
            <a:lvl7pPr marL="2742790" indent="0" algn="ctr">
              <a:buNone/>
              <a:defRPr sz="1600"/>
            </a:lvl7pPr>
            <a:lvl8pPr marL="3199920" indent="0" algn="ctr">
              <a:buNone/>
              <a:defRPr sz="1600"/>
            </a:lvl8pPr>
            <a:lvl9pPr marL="3657051"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B03C1D-A068-462F-ABB4-B4FE0A144E6F}"/>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55F68525-8D38-4938-A57E-ADC05BD9D2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6EC649-B801-4C74-9469-77001DDD42D6}"/>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40061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7848-1E2F-4A5E-A41E-13DD6E4AEC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51C4EC-ECB3-405B-ADDE-B2D2690BB7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8376B5-67A7-4858-84F7-EFF6A646913C}"/>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0B625211-9354-4ACB-8DF3-938310F6A0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A99BF-2149-4254-99D6-2EEF4CB6030D}"/>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81622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ADABAE-6445-4B0C-99AF-DA6BFB2F98CF}"/>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E0B0FC-C60B-4B93-8A87-04F1E2590CE0}"/>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71CEE-8975-4699-A015-D3D408594EF6}"/>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19D32C69-C057-4C8B-8703-40D02C1ED4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2B7F8-4D22-4351-8D4F-31DA877E1EC2}"/>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4150645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3345" y="424878"/>
            <a:ext cx="10515600" cy="590931"/>
          </a:xfrm>
          <a:prstGeom prst="rect">
            <a:avLst/>
          </a:prstGeom>
          <a:noFill/>
        </p:spPr>
        <p:txBody>
          <a:bodyPr wrap="square" rtlCol="0">
            <a:spAutoFit/>
          </a:bodyPr>
          <a:lstStyle>
            <a:lvl1pPr>
              <a:defRPr lang="en-US" sz="3600" cap="all" baseline="0">
                <a:solidFill>
                  <a:schemeClr val="tx2"/>
                </a:solidFill>
                <a:latin typeface="+mj-lt"/>
                <a:ea typeface="+mn-ea"/>
                <a:cs typeface="+mn-cs"/>
              </a:defRPr>
            </a:lvl1pPr>
          </a:lstStyle>
          <a:p>
            <a:pPr marL="0" lvl="0"/>
            <a:r>
              <a:rPr lang="en-US" dirty="0"/>
              <a:t>LOREM IPSUM</a:t>
            </a:r>
          </a:p>
        </p:txBody>
      </p:sp>
      <p:sp>
        <p:nvSpPr>
          <p:cNvPr id="4" name="Date Placeholder 3"/>
          <p:cNvSpPr>
            <a:spLocks noGrp="1"/>
          </p:cNvSpPr>
          <p:nvPr>
            <p:ph type="dt" sz="half" idx="10"/>
          </p:nvPr>
        </p:nvSpPr>
        <p:spPr/>
        <p:txBody>
          <a:bodyPr/>
          <a:lstStyle>
            <a:lvl1pPr>
              <a:defRPr>
                <a:solidFill>
                  <a:schemeClr val="tx2"/>
                </a:solidFill>
              </a:defRPr>
            </a:lvl1pPr>
          </a:lstStyle>
          <a:p>
            <a:r>
              <a:rPr lang="en-US"/>
              <a:t>Company Logo</a:t>
            </a:r>
          </a:p>
        </p:txBody>
      </p:sp>
      <p:sp>
        <p:nvSpPr>
          <p:cNvPr id="5" name="Footer Placeholder 4"/>
          <p:cNvSpPr>
            <a:spLocks noGrp="1"/>
          </p:cNvSpPr>
          <p:nvPr>
            <p:ph type="ftr" sz="quarter" idx="11"/>
          </p:nvPr>
        </p:nvSpPr>
        <p:spPr>
          <a:xfrm>
            <a:off x="8237989" y="6356364"/>
            <a:ext cx="3115811" cy="365125"/>
          </a:xfrm>
        </p:spPr>
        <p:txBody>
          <a:bodyPr/>
          <a:lstStyle>
            <a:lvl1pPr algn="r">
              <a:defRPr>
                <a:solidFill>
                  <a:schemeClr val="tx2"/>
                </a:solidFill>
              </a:defRPr>
            </a:lvl1pPr>
          </a:lstStyle>
          <a:p>
            <a:r>
              <a:rPr lang="en-US"/>
              <a:t>www.domain.com</a:t>
            </a:r>
          </a:p>
        </p:txBody>
      </p:sp>
      <p:sp>
        <p:nvSpPr>
          <p:cNvPr id="6" name="Slide Number Placeholder 5"/>
          <p:cNvSpPr>
            <a:spLocks noGrp="1"/>
          </p:cNvSpPr>
          <p:nvPr>
            <p:ph type="sldNum" sz="quarter" idx="12"/>
          </p:nvPr>
        </p:nvSpPr>
        <p:spPr>
          <a:xfrm>
            <a:off x="4724400" y="6356364"/>
            <a:ext cx="2743200" cy="365125"/>
          </a:xfrm>
        </p:spPr>
        <p:txBody>
          <a:bodyPr/>
          <a:lstStyle>
            <a:lvl1pPr algn="ctr">
              <a:defRPr>
                <a:solidFill>
                  <a:schemeClr val="tx2"/>
                </a:solidFill>
              </a:defRPr>
            </a:lvl1pPr>
          </a:lstStyle>
          <a:p>
            <a:fld id="{3D7FBCD5-A183-468F-86D5-E20CBF398243}" type="slidenum">
              <a:rPr lang="en-US" smtClean="0"/>
              <a:pPr/>
              <a:t>‹#›</a:t>
            </a:fld>
            <a:endParaRPr lang="en-US"/>
          </a:p>
        </p:txBody>
      </p:sp>
      <p:sp>
        <p:nvSpPr>
          <p:cNvPr id="14" name="Text Placeholder 13"/>
          <p:cNvSpPr>
            <a:spLocks noGrp="1"/>
          </p:cNvSpPr>
          <p:nvPr>
            <p:ph type="body" sz="quarter" idx="14" hasCustomPrompt="1"/>
          </p:nvPr>
        </p:nvSpPr>
        <p:spPr>
          <a:xfrm>
            <a:off x="443345" y="1024184"/>
            <a:ext cx="4800600" cy="428625"/>
          </a:xfrm>
          <a:prstGeom prst="rect">
            <a:avLst/>
          </a:prstGeom>
        </p:spPr>
        <p:txBody>
          <a:bodyPr anchor="ctr">
            <a:normAutofit/>
          </a:bodyPr>
          <a:lstStyle>
            <a:lvl1pPr marL="0" indent="0">
              <a:buNone/>
              <a:defRPr sz="2000" cap="all" baseline="0">
                <a:solidFill>
                  <a:schemeClr val="tx2"/>
                </a:solidFill>
                <a:latin typeface="+mj-lt"/>
              </a:defRPr>
            </a:lvl1pPr>
          </a:lstStyle>
          <a:p>
            <a:pPr lvl="0"/>
            <a:r>
              <a:rPr lang="en-US" dirty="0"/>
              <a:t>REPLACE THIS TEXT</a:t>
            </a:r>
          </a:p>
        </p:txBody>
      </p:sp>
    </p:spTree>
    <p:extLst>
      <p:ext uri="{BB962C8B-B14F-4D97-AF65-F5344CB8AC3E}">
        <p14:creationId xmlns:p14="http://schemas.microsoft.com/office/powerpoint/2010/main" val="212203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7FB3-898A-4F21-82CA-5648E641E0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8D23B-6AAE-4A86-82AD-C4A234A76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AFE61-F862-495D-AEF9-9CCBD1600ACE}"/>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39A0990B-A88F-4927-B764-E089E5716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882452-57CC-4A0F-A7A4-AD1893F73640}"/>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353601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56FA-0071-4EB6-BECC-384E4C710CD5}"/>
              </a:ext>
            </a:extLst>
          </p:cNvPr>
          <p:cNvSpPr>
            <a:spLocks noGrp="1"/>
          </p:cNvSpPr>
          <p:nvPr>
            <p:ph type="title"/>
          </p:nvPr>
        </p:nvSpPr>
        <p:spPr>
          <a:xfrm>
            <a:off x="831851" y="170975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5C82BA-DB69-4D97-ADF5-4AD1C32CC69E}"/>
              </a:ext>
            </a:extLst>
          </p:cNvPr>
          <p:cNvSpPr>
            <a:spLocks noGrp="1"/>
          </p:cNvSpPr>
          <p:nvPr>
            <p:ph type="body" idx="1"/>
          </p:nvPr>
        </p:nvSpPr>
        <p:spPr>
          <a:xfrm>
            <a:off x="831851" y="4589475"/>
            <a:ext cx="10515600" cy="1500187"/>
          </a:xfrm>
        </p:spPr>
        <p:txBody>
          <a:bodyPr/>
          <a:lstStyle>
            <a:lvl1pPr marL="0" indent="0">
              <a:buNone/>
              <a:defRPr sz="2400">
                <a:solidFill>
                  <a:schemeClr val="tx1">
                    <a:tint val="75000"/>
                  </a:schemeClr>
                </a:solidFill>
              </a:defRPr>
            </a:lvl1pPr>
            <a:lvl2pPr marL="457131" indent="0">
              <a:buNone/>
              <a:defRPr sz="2000">
                <a:solidFill>
                  <a:schemeClr val="tx1">
                    <a:tint val="75000"/>
                  </a:schemeClr>
                </a:solidFill>
              </a:defRPr>
            </a:lvl2pPr>
            <a:lvl3pPr marL="914264" indent="0">
              <a:buNone/>
              <a:defRPr sz="1800">
                <a:solidFill>
                  <a:schemeClr val="tx1">
                    <a:tint val="75000"/>
                  </a:schemeClr>
                </a:solidFill>
              </a:defRPr>
            </a:lvl3pPr>
            <a:lvl4pPr marL="1371396" indent="0">
              <a:buNone/>
              <a:defRPr sz="1600">
                <a:solidFill>
                  <a:schemeClr val="tx1">
                    <a:tint val="75000"/>
                  </a:schemeClr>
                </a:solidFill>
              </a:defRPr>
            </a:lvl4pPr>
            <a:lvl5pPr marL="1828528" indent="0">
              <a:buNone/>
              <a:defRPr sz="1600">
                <a:solidFill>
                  <a:schemeClr val="tx1">
                    <a:tint val="75000"/>
                  </a:schemeClr>
                </a:solidFill>
              </a:defRPr>
            </a:lvl5pPr>
            <a:lvl6pPr marL="2285662" indent="0">
              <a:buNone/>
              <a:defRPr sz="1600">
                <a:solidFill>
                  <a:schemeClr val="tx1">
                    <a:tint val="75000"/>
                  </a:schemeClr>
                </a:solidFill>
              </a:defRPr>
            </a:lvl6pPr>
            <a:lvl7pPr marL="2742790" indent="0">
              <a:buNone/>
              <a:defRPr sz="1600">
                <a:solidFill>
                  <a:schemeClr val="tx1">
                    <a:tint val="75000"/>
                  </a:schemeClr>
                </a:solidFill>
              </a:defRPr>
            </a:lvl7pPr>
            <a:lvl8pPr marL="3199920" indent="0">
              <a:buNone/>
              <a:defRPr sz="1600">
                <a:solidFill>
                  <a:schemeClr val="tx1">
                    <a:tint val="75000"/>
                  </a:schemeClr>
                </a:solidFill>
              </a:defRPr>
            </a:lvl8pPr>
            <a:lvl9pPr marL="3657051"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54AED3-9ED2-420D-A2E0-C5EFBD58E438}"/>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8E2F3936-B68A-4475-BE0E-A183A2D4F1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CDDE26-F641-445C-957D-4F9A2A35ACAA}"/>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39039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0608-A02B-44C5-BF35-4997176B0A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1BBD26-004C-423D-99B3-96CAEAC2D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94166C-F83D-4F8C-97DA-E3E4A89BD8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CE658B7-B28F-4680-956B-3482E05AE46C}"/>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6" name="Footer Placeholder 5">
            <a:extLst>
              <a:ext uri="{FF2B5EF4-FFF2-40B4-BE49-F238E27FC236}">
                <a16:creationId xmlns:a16="http://schemas.microsoft.com/office/drawing/2014/main" id="{E2E11573-CF3E-4409-9D95-4C0CD8DFD3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1B37E-3DBA-4124-8709-AC4651F6B669}"/>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189938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287DA-467D-4104-B751-07758B3A4E36}"/>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FA5EEB-D743-481D-A66A-16EA6B872D99}"/>
              </a:ext>
            </a:extLst>
          </p:cNvPr>
          <p:cNvSpPr>
            <a:spLocks noGrp="1"/>
          </p:cNvSpPr>
          <p:nvPr>
            <p:ph type="body" idx="1"/>
          </p:nvPr>
        </p:nvSpPr>
        <p:spPr>
          <a:xfrm>
            <a:off x="839789" y="1681163"/>
            <a:ext cx="5157787" cy="823912"/>
          </a:xfrm>
        </p:spPr>
        <p:txBody>
          <a:bodyPr anchor="b"/>
          <a:lstStyle>
            <a:lvl1pPr marL="0" indent="0">
              <a:buNone/>
              <a:defRPr sz="2400" b="1"/>
            </a:lvl1pPr>
            <a:lvl2pPr marL="457131" indent="0">
              <a:buNone/>
              <a:defRPr sz="2000" b="1"/>
            </a:lvl2pPr>
            <a:lvl3pPr marL="914264" indent="0">
              <a:buNone/>
              <a:defRPr sz="1800" b="1"/>
            </a:lvl3pPr>
            <a:lvl4pPr marL="1371396" indent="0">
              <a:buNone/>
              <a:defRPr sz="1600" b="1"/>
            </a:lvl4pPr>
            <a:lvl5pPr marL="1828528" indent="0">
              <a:buNone/>
              <a:defRPr sz="1600" b="1"/>
            </a:lvl5pPr>
            <a:lvl6pPr marL="2285662" indent="0">
              <a:buNone/>
              <a:defRPr sz="1600" b="1"/>
            </a:lvl6pPr>
            <a:lvl7pPr marL="2742790" indent="0">
              <a:buNone/>
              <a:defRPr sz="1600" b="1"/>
            </a:lvl7pPr>
            <a:lvl8pPr marL="3199920" indent="0">
              <a:buNone/>
              <a:defRPr sz="1600" b="1"/>
            </a:lvl8pPr>
            <a:lvl9pPr marL="365705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18722-9F2E-4B20-87A4-CADC58B0FDA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8FFE48-7649-450E-A808-6F3ECA53C167}"/>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31" indent="0">
              <a:buNone/>
              <a:defRPr sz="2000" b="1"/>
            </a:lvl2pPr>
            <a:lvl3pPr marL="914264" indent="0">
              <a:buNone/>
              <a:defRPr sz="1800" b="1"/>
            </a:lvl3pPr>
            <a:lvl4pPr marL="1371396" indent="0">
              <a:buNone/>
              <a:defRPr sz="1600" b="1"/>
            </a:lvl4pPr>
            <a:lvl5pPr marL="1828528" indent="0">
              <a:buNone/>
              <a:defRPr sz="1600" b="1"/>
            </a:lvl5pPr>
            <a:lvl6pPr marL="2285662" indent="0">
              <a:buNone/>
              <a:defRPr sz="1600" b="1"/>
            </a:lvl6pPr>
            <a:lvl7pPr marL="2742790" indent="0">
              <a:buNone/>
              <a:defRPr sz="1600" b="1"/>
            </a:lvl7pPr>
            <a:lvl8pPr marL="3199920" indent="0">
              <a:buNone/>
              <a:defRPr sz="1600" b="1"/>
            </a:lvl8pPr>
            <a:lvl9pPr marL="365705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F3149-C51D-4CFE-B49C-9F5A68EE577B}"/>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8FB12B2-BD60-429D-B4E6-5E1A383976C7}"/>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8" name="Footer Placeholder 7">
            <a:extLst>
              <a:ext uri="{FF2B5EF4-FFF2-40B4-BE49-F238E27FC236}">
                <a16:creationId xmlns:a16="http://schemas.microsoft.com/office/drawing/2014/main" id="{0591D6E8-C0E3-4B72-9D4A-38C062B432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0D73F3-925D-4F95-8655-477DB3D96F13}"/>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89748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16A-5F9D-4D98-973C-4A3BBEE923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33DDF0-2850-451F-BE8A-B0DDAE7E2291}"/>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4" name="Footer Placeholder 3">
            <a:extLst>
              <a:ext uri="{FF2B5EF4-FFF2-40B4-BE49-F238E27FC236}">
                <a16:creationId xmlns:a16="http://schemas.microsoft.com/office/drawing/2014/main" id="{6EE7B863-70FE-411C-9383-9EE4548CD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F18A0F-EA11-4DBA-82C7-74C9A27A7F26}"/>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166963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C43CE-D5C2-4E2F-862B-1555C1C182A7}"/>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3" name="Footer Placeholder 2">
            <a:extLst>
              <a:ext uri="{FF2B5EF4-FFF2-40B4-BE49-F238E27FC236}">
                <a16:creationId xmlns:a16="http://schemas.microsoft.com/office/drawing/2014/main" id="{D5E1D876-87D5-4E86-9A1E-3900493D51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738755-2608-40E3-9B4C-3FA323EA5750}"/>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69434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0287-FD5D-4949-B74B-42EB94D49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7B842E-456D-4FE7-84A5-73C376BCEC26}"/>
              </a:ext>
            </a:extLst>
          </p:cNvPr>
          <p:cNvSpPr>
            <a:spLocks noGrp="1"/>
          </p:cNvSpPr>
          <p:nvPr>
            <p:ph idx="1"/>
          </p:nvPr>
        </p:nvSpPr>
        <p:spPr>
          <a:xfrm>
            <a:off x="5183188" y="98743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E7862A-8801-48F7-9D40-262CE2C737F0}"/>
              </a:ext>
            </a:extLst>
          </p:cNvPr>
          <p:cNvSpPr>
            <a:spLocks noGrp="1"/>
          </p:cNvSpPr>
          <p:nvPr>
            <p:ph type="body" sz="half" idx="2"/>
          </p:nvPr>
        </p:nvSpPr>
        <p:spPr>
          <a:xfrm>
            <a:off x="839788" y="2057400"/>
            <a:ext cx="3932237" cy="3811588"/>
          </a:xfrm>
        </p:spPr>
        <p:txBody>
          <a:bodyPr/>
          <a:lstStyle>
            <a:lvl1pPr marL="0" indent="0">
              <a:buNone/>
              <a:defRPr sz="1600"/>
            </a:lvl1pPr>
            <a:lvl2pPr marL="457131" indent="0">
              <a:buNone/>
              <a:defRPr sz="1400"/>
            </a:lvl2pPr>
            <a:lvl3pPr marL="914264" indent="0">
              <a:buNone/>
              <a:defRPr sz="1200"/>
            </a:lvl3pPr>
            <a:lvl4pPr marL="1371396" indent="0">
              <a:buNone/>
              <a:defRPr sz="1000"/>
            </a:lvl4pPr>
            <a:lvl5pPr marL="1828528" indent="0">
              <a:buNone/>
              <a:defRPr sz="1000"/>
            </a:lvl5pPr>
            <a:lvl6pPr marL="2285662" indent="0">
              <a:buNone/>
              <a:defRPr sz="1000"/>
            </a:lvl6pPr>
            <a:lvl7pPr marL="2742790" indent="0">
              <a:buNone/>
              <a:defRPr sz="1000"/>
            </a:lvl7pPr>
            <a:lvl8pPr marL="3199920" indent="0">
              <a:buNone/>
              <a:defRPr sz="1000"/>
            </a:lvl8pPr>
            <a:lvl9pPr marL="3657051"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D7421-900B-404D-BD22-817B1FFB560F}"/>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6" name="Footer Placeholder 5">
            <a:extLst>
              <a:ext uri="{FF2B5EF4-FFF2-40B4-BE49-F238E27FC236}">
                <a16:creationId xmlns:a16="http://schemas.microsoft.com/office/drawing/2014/main" id="{F5DAA2D2-178B-4058-95AB-1BFEE0140A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428456-DD26-4CF8-85A7-3F5C0384D9B7}"/>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221071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EF7A-9D8A-4BD2-8AAE-4C16015B7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007377-1EA0-4130-9016-723CC5EFD239}"/>
              </a:ext>
            </a:extLst>
          </p:cNvPr>
          <p:cNvSpPr>
            <a:spLocks noGrp="1"/>
          </p:cNvSpPr>
          <p:nvPr>
            <p:ph type="pic" idx="1"/>
          </p:nvPr>
        </p:nvSpPr>
        <p:spPr>
          <a:xfrm>
            <a:off x="5183188" y="987437"/>
            <a:ext cx="6172200" cy="4873625"/>
          </a:xfrm>
        </p:spPr>
        <p:txBody>
          <a:bodyPr/>
          <a:lstStyle>
            <a:lvl1pPr marL="0" indent="0">
              <a:buNone/>
              <a:defRPr sz="3200"/>
            </a:lvl1pPr>
            <a:lvl2pPr marL="457131" indent="0">
              <a:buNone/>
              <a:defRPr sz="2800"/>
            </a:lvl2pPr>
            <a:lvl3pPr marL="914264" indent="0">
              <a:buNone/>
              <a:defRPr sz="2400"/>
            </a:lvl3pPr>
            <a:lvl4pPr marL="1371396" indent="0">
              <a:buNone/>
              <a:defRPr sz="2000"/>
            </a:lvl4pPr>
            <a:lvl5pPr marL="1828528" indent="0">
              <a:buNone/>
              <a:defRPr sz="2000"/>
            </a:lvl5pPr>
            <a:lvl6pPr marL="2285662" indent="0">
              <a:buNone/>
              <a:defRPr sz="2000"/>
            </a:lvl6pPr>
            <a:lvl7pPr marL="2742790" indent="0">
              <a:buNone/>
              <a:defRPr sz="2000"/>
            </a:lvl7pPr>
            <a:lvl8pPr marL="3199920" indent="0">
              <a:buNone/>
              <a:defRPr sz="2000"/>
            </a:lvl8pPr>
            <a:lvl9pPr marL="3657051" indent="0">
              <a:buNone/>
              <a:defRPr sz="2000"/>
            </a:lvl9pPr>
          </a:lstStyle>
          <a:p>
            <a:endParaRPr lang="en-IN"/>
          </a:p>
        </p:txBody>
      </p:sp>
      <p:sp>
        <p:nvSpPr>
          <p:cNvPr id="4" name="Text Placeholder 3">
            <a:extLst>
              <a:ext uri="{FF2B5EF4-FFF2-40B4-BE49-F238E27FC236}">
                <a16:creationId xmlns:a16="http://schemas.microsoft.com/office/drawing/2014/main" id="{6C1170D2-A7F3-45EC-89A6-CD94692FC462}"/>
              </a:ext>
            </a:extLst>
          </p:cNvPr>
          <p:cNvSpPr>
            <a:spLocks noGrp="1"/>
          </p:cNvSpPr>
          <p:nvPr>
            <p:ph type="body" sz="half" idx="2"/>
          </p:nvPr>
        </p:nvSpPr>
        <p:spPr>
          <a:xfrm>
            <a:off x="839788" y="2057400"/>
            <a:ext cx="3932237" cy="3811588"/>
          </a:xfrm>
        </p:spPr>
        <p:txBody>
          <a:bodyPr/>
          <a:lstStyle>
            <a:lvl1pPr marL="0" indent="0">
              <a:buNone/>
              <a:defRPr sz="1600"/>
            </a:lvl1pPr>
            <a:lvl2pPr marL="457131" indent="0">
              <a:buNone/>
              <a:defRPr sz="1400"/>
            </a:lvl2pPr>
            <a:lvl3pPr marL="914264" indent="0">
              <a:buNone/>
              <a:defRPr sz="1200"/>
            </a:lvl3pPr>
            <a:lvl4pPr marL="1371396" indent="0">
              <a:buNone/>
              <a:defRPr sz="1000"/>
            </a:lvl4pPr>
            <a:lvl5pPr marL="1828528" indent="0">
              <a:buNone/>
              <a:defRPr sz="1000"/>
            </a:lvl5pPr>
            <a:lvl6pPr marL="2285662" indent="0">
              <a:buNone/>
              <a:defRPr sz="1000"/>
            </a:lvl6pPr>
            <a:lvl7pPr marL="2742790" indent="0">
              <a:buNone/>
              <a:defRPr sz="1000"/>
            </a:lvl7pPr>
            <a:lvl8pPr marL="3199920" indent="0">
              <a:buNone/>
              <a:defRPr sz="1000"/>
            </a:lvl8pPr>
            <a:lvl9pPr marL="3657051"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CC42E-CC40-483B-8772-AE48EFFDBBF1}"/>
              </a:ext>
            </a:extLst>
          </p:cNvPr>
          <p:cNvSpPr>
            <a:spLocks noGrp="1"/>
          </p:cNvSpPr>
          <p:nvPr>
            <p:ph type="dt" sz="half" idx="10"/>
          </p:nvPr>
        </p:nvSpPr>
        <p:spPr/>
        <p:txBody>
          <a:bodyPr/>
          <a:lstStyle/>
          <a:p>
            <a:fld id="{4C12A097-FF12-4504-9753-6EDA845AF14B}" type="datetimeFigureOut">
              <a:rPr lang="en-IN" smtClean="0"/>
              <a:t>17-04-2024</a:t>
            </a:fld>
            <a:endParaRPr lang="en-IN"/>
          </a:p>
        </p:txBody>
      </p:sp>
      <p:sp>
        <p:nvSpPr>
          <p:cNvPr id="6" name="Footer Placeholder 5">
            <a:extLst>
              <a:ext uri="{FF2B5EF4-FFF2-40B4-BE49-F238E27FC236}">
                <a16:creationId xmlns:a16="http://schemas.microsoft.com/office/drawing/2014/main" id="{CBC592EC-EEFE-4B8A-93A6-59CFC843F2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ADE82-C1C1-4CD0-8CFC-FDF384F78482}"/>
              </a:ext>
            </a:extLst>
          </p:cNvPr>
          <p:cNvSpPr>
            <a:spLocks noGrp="1"/>
          </p:cNvSpPr>
          <p:nvPr>
            <p:ph type="sldNum" sz="quarter" idx="12"/>
          </p:nvPr>
        </p:nvSpPr>
        <p:spPr/>
        <p:txBody>
          <a:bodyPr/>
          <a:lstStyle/>
          <a:p>
            <a:fld id="{2C51E508-A745-4D64-B2CF-009C1DB955F0}" type="slidenum">
              <a:rPr lang="en-IN" smtClean="0"/>
              <a:t>‹#›</a:t>
            </a:fld>
            <a:endParaRPr lang="en-IN"/>
          </a:p>
        </p:txBody>
      </p:sp>
    </p:spTree>
    <p:extLst>
      <p:ext uri="{BB962C8B-B14F-4D97-AF65-F5344CB8AC3E}">
        <p14:creationId xmlns:p14="http://schemas.microsoft.com/office/powerpoint/2010/main" val="33020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81FB4-45F1-4E04-A111-31991E09D10F}"/>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58A38F-2475-4C15-A891-BDC24FA335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F08EE-4876-4F03-B575-05196F78826B}"/>
              </a:ext>
            </a:extLst>
          </p:cNvPr>
          <p:cNvSpPr>
            <a:spLocks noGrp="1"/>
          </p:cNvSpPr>
          <p:nvPr>
            <p:ph type="dt" sz="half" idx="2"/>
          </p:nvPr>
        </p:nvSpPr>
        <p:spPr>
          <a:xfrm>
            <a:off x="838200" y="635636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2A097-FF12-4504-9753-6EDA845AF14B}" type="datetimeFigureOut">
              <a:rPr lang="en-IN" smtClean="0"/>
              <a:t>17-04-2024</a:t>
            </a:fld>
            <a:endParaRPr lang="en-IN"/>
          </a:p>
        </p:txBody>
      </p:sp>
      <p:sp>
        <p:nvSpPr>
          <p:cNvPr id="5" name="Footer Placeholder 4">
            <a:extLst>
              <a:ext uri="{FF2B5EF4-FFF2-40B4-BE49-F238E27FC236}">
                <a16:creationId xmlns:a16="http://schemas.microsoft.com/office/drawing/2014/main" id="{AFA899C3-87BD-4551-BEB9-314FA176FDC5}"/>
              </a:ext>
            </a:extLst>
          </p:cNvPr>
          <p:cNvSpPr>
            <a:spLocks noGrp="1"/>
          </p:cNvSpPr>
          <p:nvPr>
            <p:ph type="ftr" sz="quarter" idx="3"/>
          </p:nvPr>
        </p:nvSpPr>
        <p:spPr>
          <a:xfrm>
            <a:off x="4038600" y="635636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2B03A5-CFB6-4873-B6DF-77F3A6298B20}"/>
              </a:ext>
            </a:extLst>
          </p:cNvPr>
          <p:cNvSpPr>
            <a:spLocks noGrp="1"/>
          </p:cNvSpPr>
          <p:nvPr>
            <p:ph type="sldNum" sz="quarter" idx="4"/>
          </p:nvPr>
        </p:nvSpPr>
        <p:spPr>
          <a:xfrm>
            <a:off x="8610600" y="635636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1E508-A745-4D64-B2CF-009C1DB955F0}" type="slidenum">
              <a:rPr lang="en-IN" smtClean="0"/>
              <a:t>‹#›</a:t>
            </a:fld>
            <a:endParaRPr lang="en-IN"/>
          </a:p>
        </p:txBody>
      </p:sp>
    </p:spTree>
    <p:extLst>
      <p:ext uri="{BB962C8B-B14F-4D97-AF65-F5344CB8AC3E}">
        <p14:creationId xmlns:p14="http://schemas.microsoft.com/office/powerpoint/2010/main" val="2223470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26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68" indent="-228568" algn="l" defTabSz="91426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2" indent="-228568" algn="l" defTabSz="91426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30" indent="-228568" algn="l" defTabSz="91426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60"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91"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64" rtl="0" eaLnBrk="1" latinLnBrk="0" hangingPunct="1">
        <a:defRPr sz="1800" kern="1200">
          <a:solidFill>
            <a:schemeClr val="tx1"/>
          </a:solidFill>
          <a:latin typeface="+mn-lt"/>
          <a:ea typeface="+mn-ea"/>
          <a:cs typeface="+mn-cs"/>
        </a:defRPr>
      </a:lvl1pPr>
      <a:lvl2pPr marL="457131" algn="l" defTabSz="914264" rtl="0" eaLnBrk="1" latinLnBrk="0" hangingPunct="1">
        <a:defRPr sz="1800" kern="1200">
          <a:solidFill>
            <a:schemeClr val="tx1"/>
          </a:solidFill>
          <a:latin typeface="+mn-lt"/>
          <a:ea typeface="+mn-ea"/>
          <a:cs typeface="+mn-cs"/>
        </a:defRPr>
      </a:lvl2pPr>
      <a:lvl3pPr marL="914264" algn="l" defTabSz="914264" rtl="0" eaLnBrk="1" latinLnBrk="0" hangingPunct="1">
        <a:defRPr sz="1800" kern="1200">
          <a:solidFill>
            <a:schemeClr val="tx1"/>
          </a:solidFill>
          <a:latin typeface="+mn-lt"/>
          <a:ea typeface="+mn-ea"/>
          <a:cs typeface="+mn-cs"/>
        </a:defRPr>
      </a:lvl3pPr>
      <a:lvl4pPr marL="1371396" algn="l" defTabSz="914264" rtl="0" eaLnBrk="1" latinLnBrk="0" hangingPunct="1">
        <a:defRPr sz="1800" kern="1200">
          <a:solidFill>
            <a:schemeClr val="tx1"/>
          </a:solidFill>
          <a:latin typeface="+mn-lt"/>
          <a:ea typeface="+mn-ea"/>
          <a:cs typeface="+mn-cs"/>
        </a:defRPr>
      </a:lvl4pPr>
      <a:lvl5pPr marL="1828528" algn="l" defTabSz="914264" rtl="0" eaLnBrk="1" latinLnBrk="0" hangingPunct="1">
        <a:defRPr sz="1800" kern="1200">
          <a:solidFill>
            <a:schemeClr val="tx1"/>
          </a:solidFill>
          <a:latin typeface="+mn-lt"/>
          <a:ea typeface="+mn-ea"/>
          <a:cs typeface="+mn-cs"/>
        </a:defRPr>
      </a:lvl5pPr>
      <a:lvl6pPr marL="2285662" algn="l" defTabSz="914264" rtl="0" eaLnBrk="1" latinLnBrk="0" hangingPunct="1">
        <a:defRPr sz="1800" kern="1200">
          <a:solidFill>
            <a:schemeClr val="tx1"/>
          </a:solidFill>
          <a:latin typeface="+mn-lt"/>
          <a:ea typeface="+mn-ea"/>
          <a:cs typeface="+mn-cs"/>
        </a:defRPr>
      </a:lvl6pPr>
      <a:lvl7pPr marL="2742790" algn="l" defTabSz="914264" rtl="0" eaLnBrk="1" latinLnBrk="0" hangingPunct="1">
        <a:defRPr sz="1800" kern="1200">
          <a:solidFill>
            <a:schemeClr val="tx1"/>
          </a:solidFill>
          <a:latin typeface="+mn-lt"/>
          <a:ea typeface="+mn-ea"/>
          <a:cs typeface="+mn-cs"/>
        </a:defRPr>
      </a:lvl7pPr>
      <a:lvl8pPr marL="3199920" algn="l" defTabSz="914264" rtl="0" eaLnBrk="1" latinLnBrk="0" hangingPunct="1">
        <a:defRPr sz="1800" kern="1200">
          <a:solidFill>
            <a:schemeClr val="tx1"/>
          </a:solidFill>
          <a:latin typeface="+mn-lt"/>
          <a:ea typeface="+mn-ea"/>
          <a:cs typeface="+mn-cs"/>
        </a:defRPr>
      </a:lvl8pPr>
      <a:lvl9pPr marL="3657051" algn="l" defTabSz="9142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
            <a:extLst>
              <a:ext uri="{FF2B5EF4-FFF2-40B4-BE49-F238E27FC236}">
                <a16:creationId xmlns:a16="http://schemas.microsoft.com/office/drawing/2014/main" id="{0E5E7D3B-C876-F86E-F57D-6A9B87E04C8D}"/>
              </a:ext>
            </a:extLst>
          </p:cNvPr>
          <p:cNvPicPr>
            <a:picLocks noChangeAspect="1"/>
          </p:cNvPicPr>
          <p:nvPr/>
        </p:nvPicPr>
        <p:blipFill rotWithShape="1">
          <a:blip r:embed="rId4"/>
          <a:srcRect t="6371" r="28181" b="2720"/>
          <a:stretch/>
        </p:blipFill>
        <p:spPr>
          <a:xfrm>
            <a:off x="3737055" y="10"/>
            <a:ext cx="8668512" cy="6857990"/>
          </a:xfrm>
          <a:prstGeom prst="rect">
            <a:avLst/>
          </a:prstGeom>
        </p:spPr>
      </p:pic>
      <p:sp>
        <p:nvSpPr>
          <p:cNvPr id="49" name="Rectangle 4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DA933EEA-F88A-2E73-7266-AC8268E640CF}"/>
              </a:ext>
            </a:extLst>
          </p:cNvPr>
          <p:cNvSpPr txBox="1"/>
          <p:nvPr/>
        </p:nvSpPr>
        <p:spPr>
          <a:xfrm>
            <a:off x="359085" y="929586"/>
            <a:ext cx="6755940" cy="2453338"/>
          </a:xfrm>
          <a:prstGeom prst="rect">
            <a:avLst/>
          </a:prstGeom>
        </p:spPr>
        <p:txBody>
          <a:bodyPr vert="horz" lIns="91440" tIns="45720" rIns="91440" bIns="45720" rtlCol="0" anchor="b">
            <a:normAutofit/>
          </a:bodyPr>
          <a:lstStyle/>
          <a:p>
            <a:pPr marL="0" marR="0" lvl="0" indent="0">
              <a:lnSpc>
                <a:spcPct val="90000"/>
              </a:lnSpc>
              <a:spcBef>
                <a:spcPct val="0"/>
              </a:spcBef>
              <a:spcAft>
                <a:spcPts val="600"/>
              </a:spcAft>
              <a:buClr>
                <a:schemeClr val="dk1"/>
              </a:buClr>
              <a:buSzPts val="1100"/>
            </a:pPr>
            <a:r>
              <a:rPr lang="en-US" sz="4400" b="1" i="0" u="none" strike="noStrike" cap="none" dirty="0">
                <a:latin typeface="Times New Roman" panose="02020603050405020304" pitchFamily="18" charset="0"/>
                <a:ea typeface="+mj-ea"/>
                <a:cs typeface="Times New Roman" panose="02020603050405020304" pitchFamily="18" charset="0"/>
                <a:sym typeface="Lato"/>
              </a:rPr>
              <a:t>Capstone Project: </a:t>
            </a:r>
          </a:p>
          <a:p>
            <a:pPr marL="0" marR="0" lvl="0" indent="0">
              <a:lnSpc>
                <a:spcPct val="90000"/>
              </a:lnSpc>
              <a:spcBef>
                <a:spcPct val="0"/>
              </a:spcBef>
              <a:spcAft>
                <a:spcPts val="600"/>
              </a:spcAft>
              <a:buClr>
                <a:schemeClr val="dk1"/>
              </a:buClr>
              <a:buSzPts val="1100"/>
            </a:pPr>
            <a:r>
              <a:rPr lang="en-US" sz="4400" b="1" i="0" u="none" strike="noStrike" cap="none" dirty="0">
                <a:latin typeface="Times New Roman" panose="02020603050405020304" pitchFamily="18" charset="0"/>
                <a:ea typeface="+mj-ea"/>
                <a:cs typeface="Times New Roman" panose="02020603050405020304" pitchFamily="18" charset="0"/>
                <a:sym typeface="Lato"/>
              </a:rPr>
              <a:t>Analytical CRM Development for a Bank</a:t>
            </a:r>
          </a:p>
        </p:txBody>
      </p:sp>
      <p:sp>
        <p:nvSpPr>
          <p:cNvPr id="51" name="Rectangle 5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F2A23C2-7FFF-7502-AB45-F487BDDAA74B}"/>
              </a:ext>
            </a:extLst>
          </p:cNvPr>
          <p:cNvSpPr txBox="1"/>
          <p:nvPr/>
        </p:nvSpPr>
        <p:spPr>
          <a:xfrm>
            <a:off x="477980" y="5553319"/>
            <a:ext cx="4734100" cy="836338"/>
          </a:xfrm>
          <a:prstGeom prst="rect">
            <a:avLst/>
          </a:prstGeom>
        </p:spPr>
        <p:txBody>
          <a:bodyPr vert="horz" lIns="91440" tIns="45720" rIns="91440" bIns="45720" rtlCol="0" anchor="b">
            <a:normAutofit fontScale="92500" lnSpcReduction="10000"/>
          </a:bodyPr>
          <a:lstStyle/>
          <a:p>
            <a:pPr marL="0" marR="0" lvl="0" indent="0">
              <a:lnSpc>
                <a:spcPct val="90000"/>
              </a:lnSpc>
              <a:spcBef>
                <a:spcPct val="0"/>
              </a:spcBef>
              <a:spcAft>
                <a:spcPts val="600"/>
              </a:spcAft>
              <a:buClr>
                <a:schemeClr val="dk1"/>
              </a:buClr>
              <a:buSzPts val="1100"/>
            </a:pPr>
            <a:r>
              <a:rPr lang="en-US" sz="2800" b="1" i="0" u="none" strike="noStrike" cap="none" dirty="0">
                <a:latin typeface="Times New Roman" panose="02020603050405020304" pitchFamily="18" charset="0"/>
                <a:ea typeface="+mj-ea"/>
                <a:cs typeface="Times New Roman" panose="02020603050405020304" pitchFamily="18" charset="0"/>
                <a:sym typeface="Lato"/>
              </a:rPr>
              <a:t>By</a:t>
            </a:r>
          </a:p>
          <a:p>
            <a:pPr marL="0" marR="0" lvl="0" indent="0">
              <a:lnSpc>
                <a:spcPct val="90000"/>
              </a:lnSpc>
              <a:spcBef>
                <a:spcPct val="0"/>
              </a:spcBef>
              <a:spcAft>
                <a:spcPts val="600"/>
              </a:spcAft>
              <a:buClr>
                <a:schemeClr val="dk1"/>
              </a:buClr>
              <a:buSzPts val="1100"/>
            </a:pPr>
            <a:r>
              <a:rPr lang="en-US" sz="2800" b="1" i="0" u="none" strike="noStrike" cap="none" dirty="0" err="1">
                <a:latin typeface="Times New Roman" panose="02020603050405020304" pitchFamily="18" charset="0"/>
                <a:ea typeface="+mj-ea"/>
                <a:cs typeface="Times New Roman" panose="02020603050405020304" pitchFamily="18" charset="0"/>
                <a:sym typeface="Lato"/>
              </a:rPr>
              <a:t>Machavarapu</a:t>
            </a:r>
            <a:r>
              <a:rPr lang="en-US" sz="2800" b="1" i="0" u="none" strike="noStrike" cap="none" dirty="0">
                <a:latin typeface="Times New Roman" panose="02020603050405020304" pitchFamily="18" charset="0"/>
                <a:ea typeface="+mj-ea"/>
                <a:cs typeface="Times New Roman" panose="02020603050405020304" pitchFamily="18" charset="0"/>
                <a:sym typeface="Lato"/>
              </a:rPr>
              <a:t> Salman Raju </a:t>
            </a:r>
          </a:p>
        </p:txBody>
      </p:sp>
    </p:spTree>
    <p:extLst>
      <p:ext uri="{BB962C8B-B14F-4D97-AF65-F5344CB8AC3E}">
        <p14:creationId xmlns:p14="http://schemas.microsoft.com/office/powerpoint/2010/main" val="138851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Content Placeholder 17" descr="A screenshot of a computer&#10;&#10;Description automatically generated">
            <a:extLst>
              <a:ext uri="{FF2B5EF4-FFF2-40B4-BE49-F238E27FC236}">
                <a16:creationId xmlns:a16="http://schemas.microsoft.com/office/drawing/2014/main" id="{F4BE10B8-CD59-6688-DD67-D297ACCD8E7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316"/>
          <a:stretch/>
        </p:blipFill>
        <p:spPr>
          <a:xfrm>
            <a:off x="20" y="1"/>
            <a:ext cx="12191979" cy="6858000"/>
          </a:xfrm>
          <a:prstGeom prst="rect">
            <a:avLst/>
          </a:prstGeom>
        </p:spPr>
      </p:pic>
    </p:spTree>
    <p:extLst>
      <p:ext uri="{BB962C8B-B14F-4D97-AF65-F5344CB8AC3E}">
        <p14:creationId xmlns:p14="http://schemas.microsoft.com/office/powerpoint/2010/main" val="1925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close-up of a graph&#10;&#10;Description automatically generated">
            <a:extLst>
              <a:ext uri="{FF2B5EF4-FFF2-40B4-BE49-F238E27FC236}">
                <a16:creationId xmlns:a16="http://schemas.microsoft.com/office/drawing/2014/main" id="{1654AE78-E2D7-E34F-0C61-594C32DF376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2027"/>
          <a:stretch/>
        </p:blipFill>
        <p:spPr>
          <a:xfrm>
            <a:off x="607385" y="751840"/>
            <a:ext cx="10977229" cy="4053840"/>
          </a:xfrm>
        </p:spPr>
      </p:pic>
    </p:spTree>
    <p:extLst>
      <p:ext uri="{BB962C8B-B14F-4D97-AF65-F5344CB8AC3E}">
        <p14:creationId xmlns:p14="http://schemas.microsoft.com/office/powerpoint/2010/main" val="3101814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close-up of a graph&#10;&#10;Description automatically generated">
            <a:extLst>
              <a:ext uri="{FF2B5EF4-FFF2-40B4-BE49-F238E27FC236}">
                <a16:creationId xmlns:a16="http://schemas.microsoft.com/office/drawing/2014/main" id="{1654AE78-E2D7-E34F-0C61-594C32DF376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389" r="29062" b="67589"/>
          <a:stretch/>
        </p:blipFill>
        <p:spPr>
          <a:xfrm>
            <a:off x="1351281" y="731520"/>
            <a:ext cx="9133840" cy="2269940"/>
          </a:xfrm>
        </p:spPr>
      </p:pic>
    </p:spTree>
    <p:extLst>
      <p:ext uri="{BB962C8B-B14F-4D97-AF65-F5344CB8AC3E}">
        <p14:creationId xmlns:p14="http://schemas.microsoft.com/office/powerpoint/2010/main" val="2779118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close-up of a graph&#10;&#10;Description automatically generated">
            <a:extLst>
              <a:ext uri="{FF2B5EF4-FFF2-40B4-BE49-F238E27FC236}">
                <a16:creationId xmlns:a16="http://schemas.microsoft.com/office/drawing/2014/main" id="{1654AE78-E2D7-E34F-0C61-594C32DF37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3411" y="782320"/>
            <a:ext cx="10977229" cy="5963920"/>
          </a:xfrm>
        </p:spPr>
      </p:pic>
    </p:spTree>
    <p:extLst>
      <p:ext uri="{BB962C8B-B14F-4D97-AF65-F5344CB8AC3E}">
        <p14:creationId xmlns:p14="http://schemas.microsoft.com/office/powerpoint/2010/main" val="232304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Three arrows on bullseye">
            <a:extLst>
              <a:ext uri="{FF2B5EF4-FFF2-40B4-BE49-F238E27FC236}">
                <a16:creationId xmlns:a16="http://schemas.microsoft.com/office/drawing/2014/main" id="{76EFF8B8-7FE6-6A17-8B9F-6CF5FB08E574}"/>
              </a:ext>
            </a:extLst>
          </p:cNvPr>
          <p:cNvPicPr>
            <a:picLocks noChangeAspect="1"/>
          </p:cNvPicPr>
          <p:nvPr/>
        </p:nvPicPr>
        <p:blipFill rotWithShape="1">
          <a:blip r:embed="rId3"/>
          <a:srcRect r="7648" b="2"/>
          <a:stretch/>
        </p:blipFill>
        <p:spPr>
          <a:xfrm>
            <a:off x="1" y="10"/>
            <a:ext cx="966964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EF0D68E-48A7-4265-91EA-2BF15BD53D71}"/>
              </a:ext>
            </a:extLst>
          </p:cNvPr>
          <p:cNvSpPr/>
          <p:nvPr/>
        </p:nvSpPr>
        <p:spPr>
          <a:xfrm>
            <a:off x="7531610" y="365125"/>
            <a:ext cx="3822189"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dirty="0">
                <a:latin typeface="+mj-lt"/>
                <a:ea typeface="+mj-ea"/>
                <a:cs typeface="+mj-cs"/>
              </a:rPr>
              <a:t>Customer relationship management (CRM)</a:t>
            </a:r>
            <a:endParaRPr lang="en-US" sz="3400" dirty="0">
              <a:latin typeface="+mj-lt"/>
              <a:ea typeface="+mj-ea"/>
              <a:cs typeface="+mj-cs"/>
            </a:endParaRPr>
          </a:p>
        </p:txBody>
      </p:sp>
      <p:sp>
        <p:nvSpPr>
          <p:cNvPr id="3" name="Content Placeholder 2">
            <a:extLst>
              <a:ext uri="{FF2B5EF4-FFF2-40B4-BE49-F238E27FC236}">
                <a16:creationId xmlns:a16="http://schemas.microsoft.com/office/drawing/2014/main" id="{53B5C568-739C-C8A9-6615-701974B6F402}"/>
              </a:ext>
            </a:extLst>
          </p:cNvPr>
          <p:cNvSpPr>
            <a:spLocks noGrp="1"/>
          </p:cNvSpPr>
          <p:nvPr>
            <p:ph idx="1"/>
          </p:nvPr>
        </p:nvSpPr>
        <p:spPr>
          <a:xfrm>
            <a:off x="7531610" y="2434201"/>
            <a:ext cx="3822189" cy="3742762"/>
          </a:xfrm>
        </p:spPr>
        <p:txBody>
          <a:bodyPr vert="horz" lIns="91440" tIns="45720" rIns="91440" bIns="45720" rtlCol="0">
            <a:normAutofit/>
          </a:bodyPr>
          <a:lstStyle/>
          <a:p>
            <a:pPr indent="-228600" defTabSz="914400"/>
            <a:r>
              <a:rPr lang="en-US" sz="1700" b="1" dirty="0"/>
              <a:t>Customer relationship management (CRM) </a:t>
            </a:r>
            <a:r>
              <a:rPr lang="en-US" sz="1700" dirty="0"/>
              <a:t>refers to the principles, practices and guidelines that an organization follows when interacting with its customers. From the organization’s point of view, this entire relationship encompasses direct interacting with customer, such as sales and service-related processes and forecasting and analysis of customer trends and behaviors. Ultimately CRM services to enhance the customer’s overall experience.</a:t>
            </a:r>
          </a:p>
        </p:txBody>
      </p:sp>
    </p:spTree>
    <p:extLst>
      <p:ext uri="{BB962C8B-B14F-4D97-AF65-F5344CB8AC3E}">
        <p14:creationId xmlns:p14="http://schemas.microsoft.com/office/powerpoint/2010/main" val="1759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ube 34">
            <a:extLst>
              <a:ext uri="{FF2B5EF4-FFF2-40B4-BE49-F238E27FC236}">
                <a16:creationId xmlns:a16="http://schemas.microsoft.com/office/drawing/2014/main" id="{71AF7EE9-F3ED-44C5-8BBE-CC960E17D51D}"/>
              </a:ext>
            </a:extLst>
          </p:cNvPr>
          <p:cNvSpPr/>
          <p:nvPr/>
        </p:nvSpPr>
        <p:spPr>
          <a:xfrm>
            <a:off x="1563428" y="4734888"/>
            <a:ext cx="1646863" cy="1646863"/>
          </a:xfrm>
          <a:prstGeom prst="cube">
            <a:avLst/>
          </a:prstGeom>
          <a:noFill/>
          <a:ln w="28575">
            <a:solidFill>
              <a:schemeClr val="accent6"/>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36" name="Cube 35">
            <a:extLst>
              <a:ext uri="{FF2B5EF4-FFF2-40B4-BE49-F238E27FC236}">
                <a16:creationId xmlns:a16="http://schemas.microsoft.com/office/drawing/2014/main" id="{AB9EA515-2058-4080-837E-D458330465B8}"/>
              </a:ext>
            </a:extLst>
          </p:cNvPr>
          <p:cNvSpPr/>
          <p:nvPr/>
        </p:nvSpPr>
        <p:spPr>
          <a:xfrm>
            <a:off x="1563428" y="3240837"/>
            <a:ext cx="1646863" cy="1646863"/>
          </a:xfrm>
          <a:prstGeom prst="cube">
            <a:avLst/>
          </a:prstGeom>
          <a:noFill/>
          <a:ln w="28575">
            <a:solidFill>
              <a:schemeClr val="accent5"/>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37" name="Cube 36">
            <a:extLst>
              <a:ext uri="{FF2B5EF4-FFF2-40B4-BE49-F238E27FC236}">
                <a16:creationId xmlns:a16="http://schemas.microsoft.com/office/drawing/2014/main" id="{B69F083B-18E7-4216-8DF8-09A75A3D7DBD}"/>
              </a:ext>
            </a:extLst>
          </p:cNvPr>
          <p:cNvSpPr/>
          <p:nvPr/>
        </p:nvSpPr>
        <p:spPr>
          <a:xfrm>
            <a:off x="1570335" y="1736329"/>
            <a:ext cx="1646863" cy="1646863"/>
          </a:xfrm>
          <a:prstGeom prst="cube">
            <a:avLst/>
          </a:prstGeom>
          <a:noFill/>
          <a:ln w="28575">
            <a:solidFill>
              <a:schemeClr val="accent3"/>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38" name="Snip Single Corner Rectangle 10">
            <a:extLst>
              <a:ext uri="{FF2B5EF4-FFF2-40B4-BE49-F238E27FC236}">
                <a16:creationId xmlns:a16="http://schemas.microsoft.com/office/drawing/2014/main" id="{09AE46E3-699E-4EF6-AE3A-78A8F7F1D57B}"/>
              </a:ext>
            </a:extLst>
          </p:cNvPr>
          <p:cNvSpPr/>
          <p:nvPr/>
        </p:nvSpPr>
        <p:spPr>
          <a:xfrm>
            <a:off x="3248275" y="1792894"/>
            <a:ext cx="2775936" cy="1121609"/>
          </a:xfrm>
          <a:prstGeom prst="snip1Rect">
            <a:avLst>
              <a:gd name="adj" fmla="val 36070"/>
            </a:avLst>
          </a:prstGeom>
          <a:solidFill>
            <a:schemeClr val="accent3"/>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39" name="Snip Single Corner Rectangle 11">
            <a:extLst>
              <a:ext uri="{FF2B5EF4-FFF2-40B4-BE49-F238E27FC236}">
                <a16:creationId xmlns:a16="http://schemas.microsoft.com/office/drawing/2014/main" id="{B435ECDD-F492-4BA8-8455-5E3DBA4037E8}"/>
              </a:ext>
            </a:extLst>
          </p:cNvPr>
          <p:cNvSpPr/>
          <p:nvPr/>
        </p:nvSpPr>
        <p:spPr>
          <a:xfrm>
            <a:off x="3248275" y="3284209"/>
            <a:ext cx="2775936" cy="1121609"/>
          </a:xfrm>
          <a:prstGeom prst="snip1Rect">
            <a:avLst>
              <a:gd name="adj" fmla="val 36070"/>
            </a:avLst>
          </a:prstGeom>
          <a:solidFill>
            <a:schemeClr val="accent5"/>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40" name="Snip Single Corner Rectangle 12">
            <a:extLst>
              <a:ext uri="{FF2B5EF4-FFF2-40B4-BE49-F238E27FC236}">
                <a16:creationId xmlns:a16="http://schemas.microsoft.com/office/drawing/2014/main" id="{108E1A84-6CF7-4EFA-8FD0-142658C37288}"/>
              </a:ext>
            </a:extLst>
          </p:cNvPr>
          <p:cNvSpPr/>
          <p:nvPr/>
        </p:nvSpPr>
        <p:spPr>
          <a:xfrm>
            <a:off x="3248275" y="4775525"/>
            <a:ext cx="2775936" cy="1121609"/>
          </a:xfrm>
          <a:prstGeom prst="snip1Rect">
            <a:avLst>
              <a:gd name="adj" fmla="val 36070"/>
            </a:avLst>
          </a:prstGeom>
          <a:solidFill>
            <a:schemeClr val="accent6"/>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41" name="Cube 40">
            <a:extLst>
              <a:ext uri="{FF2B5EF4-FFF2-40B4-BE49-F238E27FC236}">
                <a16:creationId xmlns:a16="http://schemas.microsoft.com/office/drawing/2014/main" id="{797CF44A-59AC-486D-BF1F-131D9EA5E2CC}"/>
              </a:ext>
            </a:extLst>
          </p:cNvPr>
          <p:cNvSpPr/>
          <p:nvPr/>
        </p:nvSpPr>
        <p:spPr>
          <a:xfrm>
            <a:off x="6167793" y="4734888"/>
            <a:ext cx="1646863" cy="1646863"/>
          </a:xfrm>
          <a:prstGeom prst="cube">
            <a:avLst/>
          </a:prstGeom>
          <a:noFill/>
          <a:ln w="28575">
            <a:solidFill>
              <a:schemeClr val="accent4"/>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42" name="Cube 41">
            <a:extLst>
              <a:ext uri="{FF2B5EF4-FFF2-40B4-BE49-F238E27FC236}">
                <a16:creationId xmlns:a16="http://schemas.microsoft.com/office/drawing/2014/main" id="{CC776651-C4EE-42D9-92EA-A14B115A1E1B}"/>
              </a:ext>
            </a:extLst>
          </p:cNvPr>
          <p:cNvSpPr/>
          <p:nvPr/>
        </p:nvSpPr>
        <p:spPr>
          <a:xfrm>
            <a:off x="6167793" y="3240837"/>
            <a:ext cx="1646863" cy="1646863"/>
          </a:xfrm>
          <a:prstGeom prst="cube">
            <a:avLst/>
          </a:prstGeom>
          <a:noFill/>
          <a:ln w="28575">
            <a:solidFill>
              <a:schemeClr val="accent2"/>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0" name="Cube 49">
            <a:extLst>
              <a:ext uri="{FF2B5EF4-FFF2-40B4-BE49-F238E27FC236}">
                <a16:creationId xmlns:a16="http://schemas.microsoft.com/office/drawing/2014/main" id="{4B83C877-7FF5-4384-8F55-E70A2B26D054}"/>
              </a:ext>
            </a:extLst>
          </p:cNvPr>
          <p:cNvSpPr/>
          <p:nvPr/>
        </p:nvSpPr>
        <p:spPr>
          <a:xfrm>
            <a:off x="6174700" y="1736329"/>
            <a:ext cx="1646863" cy="1646863"/>
          </a:xfrm>
          <a:prstGeom prst="cube">
            <a:avLst/>
          </a:prstGeom>
          <a:noFill/>
          <a:ln w="28575">
            <a:solidFill>
              <a:schemeClr val="accent1"/>
            </a:solid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1" name="Snip Single Corner Rectangle 16">
            <a:extLst>
              <a:ext uri="{FF2B5EF4-FFF2-40B4-BE49-F238E27FC236}">
                <a16:creationId xmlns:a16="http://schemas.microsoft.com/office/drawing/2014/main" id="{00089607-D8B1-4620-B764-0A8488FAB37C}"/>
              </a:ext>
            </a:extLst>
          </p:cNvPr>
          <p:cNvSpPr/>
          <p:nvPr/>
        </p:nvSpPr>
        <p:spPr>
          <a:xfrm>
            <a:off x="7852638" y="1792894"/>
            <a:ext cx="2775936" cy="1121609"/>
          </a:xfrm>
          <a:prstGeom prst="snip1Rect">
            <a:avLst>
              <a:gd name="adj" fmla="val 36070"/>
            </a:avLst>
          </a:prstGeom>
          <a:solidFill>
            <a:schemeClr val="accent1"/>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4" name="Snip Single Corner Rectangle 17">
            <a:extLst>
              <a:ext uri="{FF2B5EF4-FFF2-40B4-BE49-F238E27FC236}">
                <a16:creationId xmlns:a16="http://schemas.microsoft.com/office/drawing/2014/main" id="{19FC59B7-6E32-474F-BCF6-DCCA7093D6C2}"/>
              </a:ext>
            </a:extLst>
          </p:cNvPr>
          <p:cNvSpPr/>
          <p:nvPr/>
        </p:nvSpPr>
        <p:spPr>
          <a:xfrm>
            <a:off x="7852638" y="3284209"/>
            <a:ext cx="2775936" cy="1121609"/>
          </a:xfrm>
          <a:prstGeom prst="snip1Rect">
            <a:avLst>
              <a:gd name="adj" fmla="val 36070"/>
            </a:avLst>
          </a:prstGeom>
          <a:solidFill>
            <a:schemeClr val="accent2"/>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58" name="Snip Single Corner Rectangle 18">
            <a:extLst>
              <a:ext uri="{FF2B5EF4-FFF2-40B4-BE49-F238E27FC236}">
                <a16:creationId xmlns:a16="http://schemas.microsoft.com/office/drawing/2014/main" id="{524B095B-605B-45D0-BD79-0EEDD137963F}"/>
              </a:ext>
            </a:extLst>
          </p:cNvPr>
          <p:cNvSpPr/>
          <p:nvPr/>
        </p:nvSpPr>
        <p:spPr>
          <a:xfrm>
            <a:off x="7852638" y="4775525"/>
            <a:ext cx="2775936" cy="1121609"/>
          </a:xfrm>
          <a:prstGeom prst="snip1Rect">
            <a:avLst>
              <a:gd name="adj" fmla="val 36070"/>
            </a:avLst>
          </a:prstGeom>
          <a:solidFill>
            <a:schemeClr val="accent4"/>
          </a:solidFill>
          <a:ln>
            <a:noFill/>
          </a:ln>
          <a:effectLst>
            <a:outerShdw blurRad="25400" dist="38100" dir="2400000" algn="ctr"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EF0D68E-48A7-4265-91EA-2BF15BD53D71}"/>
              </a:ext>
            </a:extLst>
          </p:cNvPr>
          <p:cNvSpPr/>
          <p:nvPr/>
        </p:nvSpPr>
        <p:spPr>
          <a:xfrm>
            <a:off x="400350" y="251283"/>
            <a:ext cx="2375971" cy="523220"/>
          </a:xfrm>
          <a:prstGeom prst="rect">
            <a:avLst/>
          </a:prstGeom>
        </p:spPr>
        <p:txBody>
          <a:bodyPr wrap="none">
            <a:spAutoFit/>
          </a:bodyPr>
          <a:lstStyle/>
          <a:p>
            <a:r>
              <a:rPr lang="en-IN" sz="2800" b="1" dirty="0">
                <a:solidFill>
                  <a:schemeClr val="tx1">
                    <a:lumMod val="95000"/>
                    <a:lumOff val="5000"/>
                  </a:schemeClr>
                </a:solidFill>
                <a:latin typeface="Arial" panose="020B0604020202020204" pitchFamily="34" charset="0"/>
                <a:cs typeface="Arial" panose="020B0604020202020204" pitchFamily="34" charset="0"/>
              </a:rPr>
              <a:t>CRM </a:t>
            </a:r>
            <a:r>
              <a:rPr lang="en-IN" sz="1600" dirty="0">
                <a:solidFill>
                  <a:schemeClr val="tx1">
                    <a:lumMod val="95000"/>
                    <a:lumOff val="5000"/>
                  </a:schemeClr>
                </a:solidFill>
                <a:latin typeface="Arial" panose="020B0604020202020204" pitchFamily="34" charset="0"/>
                <a:cs typeface="Arial" panose="020B0604020202020204" pitchFamily="34" charset="0"/>
              </a:rPr>
              <a:t>Six elements</a:t>
            </a:r>
            <a:r>
              <a:rPr lang="en-IN" sz="2800" dirty="0">
                <a:solidFill>
                  <a:schemeClr val="tx1">
                    <a:lumMod val="95000"/>
                    <a:lumOff val="5000"/>
                  </a:schemeClr>
                </a:solidFill>
                <a:latin typeface="Arial" panose="020B0604020202020204" pitchFamily="34" charset="0"/>
                <a:cs typeface="Arial" panose="020B0604020202020204" pitchFamily="34" charset="0"/>
              </a:rPr>
              <a:t> </a:t>
            </a:r>
            <a:endParaRPr lang="en-IN" sz="2800" dirty="0">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1CCCD488-BBE4-4A25-BDEB-EE34AAF21698}"/>
              </a:ext>
            </a:extLst>
          </p:cNvPr>
          <p:cNvCxnSpPr>
            <a:cxnSpLocks/>
          </p:cNvCxnSpPr>
          <p:nvPr/>
        </p:nvCxnSpPr>
        <p:spPr>
          <a:xfrm>
            <a:off x="527234" y="748906"/>
            <a:ext cx="27210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79CEA92-3CC3-46B3-A14C-DD8439D02083}"/>
              </a:ext>
            </a:extLst>
          </p:cNvPr>
          <p:cNvSpPr/>
          <p:nvPr/>
        </p:nvSpPr>
        <p:spPr>
          <a:xfrm>
            <a:off x="7852638" y="4887700"/>
            <a:ext cx="2620239"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Maintaining CRM through</a:t>
            </a:r>
          </a:p>
          <a:p>
            <a:r>
              <a:rPr lang="en-US" sz="1600" dirty="0">
                <a:latin typeface="Arial" panose="020B0604020202020204" pitchFamily="34" charset="0"/>
                <a:cs typeface="Arial" panose="020B0604020202020204" pitchFamily="34" charset="0"/>
              </a:rPr>
              <a:t>Specific Strategies </a:t>
            </a:r>
            <a:endParaRPr lang="en-IN" sz="1600" dirty="0">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B431B458-591E-4882-BB61-85692A915833}"/>
              </a:ext>
            </a:extLst>
          </p:cNvPr>
          <p:cNvSpPr/>
          <p:nvPr/>
        </p:nvSpPr>
        <p:spPr>
          <a:xfrm>
            <a:off x="3306124" y="1913198"/>
            <a:ext cx="2167453"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Acquisition </a:t>
            </a:r>
            <a:endParaRPr lang="en-IN" sz="16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BDA2A45-976E-4382-BCE7-5ECC07DDC9E2}"/>
              </a:ext>
            </a:extLst>
          </p:cNvPr>
          <p:cNvSpPr/>
          <p:nvPr/>
        </p:nvSpPr>
        <p:spPr>
          <a:xfrm>
            <a:off x="3255180" y="3383192"/>
            <a:ext cx="2191626"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Satisfaction</a:t>
            </a:r>
            <a:endParaRPr lang="en-IN"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BDB1630-DEF4-4423-911F-3A600D6D20B5}"/>
              </a:ext>
            </a:extLst>
          </p:cNvPr>
          <p:cNvSpPr/>
          <p:nvPr/>
        </p:nvSpPr>
        <p:spPr>
          <a:xfrm>
            <a:off x="3255180" y="4887700"/>
            <a:ext cx="1781257"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Customer Loyalty</a:t>
            </a:r>
            <a:endParaRPr lang="en-IN" sz="1600" dirty="0">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2C9CBAF0-A13C-4F82-83FE-6A70B3A921AF}"/>
              </a:ext>
            </a:extLst>
          </p:cNvPr>
          <p:cNvSpPr/>
          <p:nvPr/>
        </p:nvSpPr>
        <p:spPr>
          <a:xfrm>
            <a:off x="7828470" y="1913198"/>
            <a:ext cx="2509020" cy="584775"/>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Maintaining CRM through</a:t>
            </a:r>
          </a:p>
          <a:p>
            <a:r>
              <a:rPr lang="en-US" sz="1600" dirty="0">
                <a:latin typeface="Arial" panose="020B0604020202020204" pitchFamily="34" charset="0"/>
                <a:cs typeface="Arial" panose="020B0604020202020204" pitchFamily="34" charset="0"/>
              </a:rPr>
              <a:t>General Policies</a:t>
            </a:r>
            <a:endParaRPr lang="en-IN" sz="1600" dirty="0">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6B64F954-CA00-466B-9016-5D27F6F12234}"/>
              </a:ext>
            </a:extLst>
          </p:cNvPr>
          <p:cNvSpPr/>
          <p:nvPr/>
        </p:nvSpPr>
        <p:spPr>
          <a:xfrm>
            <a:off x="7859545" y="3380436"/>
            <a:ext cx="2340705"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Implementation of CRM</a:t>
            </a:r>
            <a:endParaRPr lang="en-IN" sz="1600"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CB6861E2-1F41-46C6-8207-FA533F546212}"/>
              </a:ext>
            </a:extLst>
          </p:cNvPr>
          <p:cNvSpPr/>
          <p:nvPr/>
        </p:nvSpPr>
        <p:spPr>
          <a:xfrm>
            <a:off x="3306124" y="2220974"/>
            <a:ext cx="2543522"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Customer acquisition and retention can be practiced by the firms in a well-established manner than ever before.</a:t>
            </a:r>
            <a:endParaRPr lang="en-IN" sz="1000" dirty="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A8A683A0-3DC8-4EA8-A264-5D9CA086BF4E}"/>
              </a:ext>
            </a:extLst>
          </p:cNvPr>
          <p:cNvSpPr/>
          <p:nvPr/>
        </p:nvSpPr>
        <p:spPr>
          <a:xfrm>
            <a:off x="3306124" y="3657609"/>
            <a:ext cx="2284264" cy="707886"/>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The banks should concentrate highly on the valid elements of their CRM strategy for generating customer satisfaction and customer loyalty</a:t>
            </a:r>
            <a:endParaRPr lang="en-IN" sz="1000"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2129998E-288A-4DE2-83EC-2EAC8C2DC932}"/>
              </a:ext>
            </a:extLst>
          </p:cNvPr>
          <p:cNvSpPr/>
          <p:nvPr/>
        </p:nvSpPr>
        <p:spPr>
          <a:xfrm>
            <a:off x="3291908" y="5226254"/>
            <a:ext cx="2571954"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Loyalty is considered to be the ultimatum as far as CRM is concerned.</a:t>
            </a:r>
            <a:endParaRPr lang="en-IN" sz="1000" dirty="0">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3C0508A3-B499-4BE0-B38F-42E93E60818C}"/>
              </a:ext>
            </a:extLst>
          </p:cNvPr>
          <p:cNvSpPr/>
          <p:nvPr/>
        </p:nvSpPr>
        <p:spPr>
          <a:xfrm>
            <a:off x="7828470" y="2465711"/>
            <a:ext cx="2599329"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CRM through General Policies it is found that the bank employees posses</a:t>
            </a:r>
            <a:endParaRPr lang="en-IN" sz="1000" dirty="0">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4462E0B3-939A-4162-8D04-5316C6329B4E}"/>
              </a:ext>
            </a:extLst>
          </p:cNvPr>
          <p:cNvSpPr/>
          <p:nvPr/>
        </p:nvSpPr>
        <p:spPr>
          <a:xfrm>
            <a:off x="7885779" y="3718990"/>
            <a:ext cx="2394402" cy="553998"/>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Implementation of CRM poses a greater challenge to the banks after acquiring the customers.</a:t>
            </a:r>
            <a:endParaRPr lang="en-IN" sz="1000" dirty="0">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A76087E7-3BDA-4C05-A08C-EABAC06C52D9}"/>
              </a:ext>
            </a:extLst>
          </p:cNvPr>
          <p:cNvSpPr/>
          <p:nvPr/>
        </p:nvSpPr>
        <p:spPr>
          <a:xfrm>
            <a:off x="7828470" y="5442072"/>
            <a:ext cx="2599329"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CRM through General Policies it is found that the bank employees posses</a:t>
            </a:r>
            <a:endParaRPr lang="en-IN" sz="1000" dirty="0">
              <a:latin typeface="Arial" panose="020B0604020202020204" pitchFamily="34" charset="0"/>
              <a:cs typeface="Arial" panose="020B0604020202020204" pitchFamily="34" charset="0"/>
            </a:endParaRPr>
          </a:p>
        </p:txBody>
      </p:sp>
      <p:pic>
        <p:nvPicPr>
          <p:cNvPr id="67" name="Picture 66">
            <a:extLst>
              <a:ext uri="{FF2B5EF4-FFF2-40B4-BE49-F238E27FC236}">
                <a16:creationId xmlns:a16="http://schemas.microsoft.com/office/drawing/2014/main" id="{8E3F4AD9-E118-4EB2-9573-140C24D75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510" y="2327872"/>
            <a:ext cx="745424" cy="745424"/>
          </a:xfrm>
          <a:prstGeom prst="rect">
            <a:avLst/>
          </a:prstGeom>
        </p:spPr>
      </p:pic>
      <p:pic>
        <p:nvPicPr>
          <p:cNvPr id="69" name="Picture 68">
            <a:extLst>
              <a:ext uri="{FF2B5EF4-FFF2-40B4-BE49-F238E27FC236}">
                <a16:creationId xmlns:a16="http://schemas.microsoft.com/office/drawing/2014/main" id="{DFE2DC6D-BCDB-4BE5-A80A-316B7BB641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1819" y="3951827"/>
            <a:ext cx="642322" cy="642322"/>
          </a:xfrm>
          <a:prstGeom prst="rect">
            <a:avLst/>
          </a:prstGeom>
        </p:spPr>
      </p:pic>
      <p:pic>
        <p:nvPicPr>
          <p:cNvPr id="71" name="Picture 70">
            <a:extLst>
              <a:ext uri="{FF2B5EF4-FFF2-40B4-BE49-F238E27FC236}">
                <a16:creationId xmlns:a16="http://schemas.microsoft.com/office/drawing/2014/main" id="{D75A5E09-B301-4C0A-94B7-544DB95C04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08717" y="5442072"/>
            <a:ext cx="745424" cy="745424"/>
          </a:xfrm>
          <a:prstGeom prst="rect">
            <a:avLst/>
          </a:prstGeom>
        </p:spPr>
      </p:pic>
      <p:pic>
        <p:nvPicPr>
          <p:cNvPr id="72" name="Picture 71">
            <a:extLst>
              <a:ext uri="{FF2B5EF4-FFF2-40B4-BE49-F238E27FC236}">
                <a16:creationId xmlns:a16="http://schemas.microsoft.com/office/drawing/2014/main" id="{2369D086-63DB-4FD9-AFED-49309372F3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352" y="2432222"/>
            <a:ext cx="641074" cy="641074"/>
          </a:xfrm>
          <a:prstGeom prst="rect">
            <a:avLst/>
          </a:prstGeom>
        </p:spPr>
      </p:pic>
      <p:pic>
        <p:nvPicPr>
          <p:cNvPr id="74" name="Picture 73">
            <a:extLst>
              <a:ext uri="{FF2B5EF4-FFF2-40B4-BE49-F238E27FC236}">
                <a16:creationId xmlns:a16="http://schemas.microsoft.com/office/drawing/2014/main" id="{E58890FC-DDCD-48EA-B1FF-0A0814CB4E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3077" y="3903401"/>
            <a:ext cx="573349" cy="573349"/>
          </a:xfrm>
          <a:prstGeom prst="rect">
            <a:avLst/>
          </a:prstGeom>
        </p:spPr>
      </p:pic>
      <p:pic>
        <p:nvPicPr>
          <p:cNvPr id="76" name="Picture 75">
            <a:extLst>
              <a:ext uri="{FF2B5EF4-FFF2-40B4-BE49-F238E27FC236}">
                <a16:creationId xmlns:a16="http://schemas.microsoft.com/office/drawing/2014/main" id="{59B31A61-77F7-48CB-A9FF-ED7B6C95AE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85324" y="5511210"/>
            <a:ext cx="634472" cy="634472"/>
          </a:xfrm>
          <a:prstGeom prst="rect">
            <a:avLst/>
          </a:prstGeom>
        </p:spPr>
      </p:pic>
    </p:spTree>
    <p:extLst>
      <p:ext uri="{BB962C8B-B14F-4D97-AF65-F5344CB8AC3E}">
        <p14:creationId xmlns:p14="http://schemas.microsoft.com/office/powerpoint/2010/main" val="2658745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rm dashboard&#10;&#10;Description automatically generated">
            <a:extLst>
              <a:ext uri="{FF2B5EF4-FFF2-40B4-BE49-F238E27FC236}">
                <a16:creationId xmlns:a16="http://schemas.microsoft.com/office/drawing/2014/main" id="{03E9D63A-FD90-C754-8A41-E83752F7FD7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1687" r="15357" b="70001"/>
          <a:stretch/>
        </p:blipFill>
        <p:spPr>
          <a:xfrm>
            <a:off x="1148081" y="1229360"/>
            <a:ext cx="9631679" cy="1229360"/>
          </a:xfrm>
          <a:prstGeom prst="rect">
            <a:avLst/>
          </a:prstGeom>
        </p:spPr>
      </p:pic>
      <p:sp>
        <p:nvSpPr>
          <p:cNvPr id="2" name="Rectangle 1">
            <a:extLst>
              <a:ext uri="{FF2B5EF4-FFF2-40B4-BE49-F238E27FC236}">
                <a16:creationId xmlns:a16="http://schemas.microsoft.com/office/drawing/2014/main" id="{90913E4C-F72A-CAF5-82E7-0FB19EC76201}"/>
              </a:ext>
            </a:extLst>
          </p:cNvPr>
          <p:cNvSpPr/>
          <p:nvPr/>
        </p:nvSpPr>
        <p:spPr>
          <a:xfrm>
            <a:off x="1645920" y="354965"/>
            <a:ext cx="9133840" cy="87439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b="1" u="sng" dirty="0">
                <a:latin typeface="Times New Roman" panose="02020603050405020304" pitchFamily="18" charset="0"/>
                <a:ea typeface="+mj-ea"/>
                <a:cs typeface="Times New Roman" panose="02020603050405020304" pitchFamily="18" charset="0"/>
              </a:rPr>
              <a:t>KPIs :</a:t>
            </a:r>
          </a:p>
        </p:txBody>
      </p:sp>
      <p:sp>
        <p:nvSpPr>
          <p:cNvPr id="3" name="Content Placeholder 2">
            <a:extLst>
              <a:ext uri="{FF2B5EF4-FFF2-40B4-BE49-F238E27FC236}">
                <a16:creationId xmlns:a16="http://schemas.microsoft.com/office/drawing/2014/main" id="{EAB0B035-4AD9-3127-EFCF-A7AB73DC2E64}"/>
              </a:ext>
            </a:extLst>
          </p:cNvPr>
          <p:cNvSpPr txBox="1">
            <a:spLocks/>
          </p:cNvSpPr>
          <p:nvPr/>
        </p:nvSpPr>
        <p:spPr>
          <a:xfrm>
            <a:off x="1242060" y="2688201"/>
            <a:ext cx="9707879" cy="3742762"/>
          </a:xfrm>
          <a:prstGeom prst="rect">
            <a:avLst/>
          </a:prstGeom>
        </p:spPr>
        <p:txBody>
          <a:bodyPr vert="horz" lIns="91440" tIns="45720" rIns="91440" bIns="45720" rtlCol="0">
            <a:normAutofit/>
          </a:bodyPr>
          <a:lstStyle>
            <a:lvl1pPr marL="228568" indent="-228568" algn="l" defTabSz="91426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02" indent="-228568" algn="l" defTabSz="91426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30" indent="-228568" algn="l" defTabSz="91426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960"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091"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224"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356"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488"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622" indent="-228568" algn="l" defTabSz="9142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914400">
              <a:buNone/>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 a bustling financial landscape, a bank boasted a diverse customer base of 10,000 individuals. Among them, 7,055 were credit card holders, signifying a strong product uptake. However, active engagement was lower, with only 5,151 regularly using their cards. These active users collectively managed a substantial total balance of $764.86 million. Despite the impressive financial activity, the average credit score among all customers was moderately positioned at 650.53, indicating a mix of both fiscal prudence and challenges within the customer base.</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295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rm dashboard&#10;&#10;Description automatically generated">
            <a:extLst>
              <a:ext uri="{FF2B5EF4-FFF2-40B4-BE49-F238E27FC236}">
                <a16:creationId xmlns:a16="http://schemas.microsoft.com/office/drawing/2014/main" id="{03E9D63A-FD90-C754-8A41-E83752F7FD7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30213" r="53571" b="2404"/>
          <a:stretch/>
        </p:blipFill>
        <p:spPr>
          <a:xfrm>
            <a:off x="284482" y="1564640"/>
            <a:ext cx="6283478" cy="3870960"/>
          </a:xfrm>
          <a:prstGeom prst="rect">
            <a:avLst/>
          </a:prstGeom>
        </p:spPr>
      </p:pic>
      <p:sp>
        <p:nvSpPr>
          <p:cNvPr id="5" name="TextBox 4">
            <a:extLst>
              <a:ext uri="{FF2B5EF4-FFF2-40B4-BE49-F238E27FC236}">
                <a16:creationId xmlns:a16="http://schemas.microsoft.com/office/drawing/2014/main" id="{D12D8E81-B7A1-914E-5324-0DA3DF8AFE88}"/>
              </a:ext>
            </a:extLst>
          </p:cNvPr>
          <p:cNvSpPr txBox="1"/>
          <p:nvPr/>
        </p:nvSpPr>
        <p:spPr>
          <a:xfrm>
            <a:off x="6685280" y="1607294"/>
            <a:ext cx="5222238" cy="3785652"/>
          </a:xfrm>
          <a:prstGeom prst="rect">
            <a:avLst/>
          </a:prstGeom>
          <a:noFill/>
        </p:spPr>
        <p:txBody>
          <a:bodyPr wrap="square">
            <a:spAutoFit/>
          </a:bodyPr>
          <a:lstStyle/>
          <a:p>
            <a:pPr algn="just"/>
            <a:r>
              <a:rPr lang="en-US" sz="2000" dirty="0">
                <a:solidFill>
                  <a:srgbClr val="1F1F1F"/>
                </a:solidFill>
                <a:latin typeface="Times New Roman" panose="02020603050405020304" pitchFamily="18" charset="0"/>
                <a:cs typeface="Times New Roman" panose="02020603050405020304" pitchFamily="18" charset="0"/>
              </a:rPr>
              <a:t>	T</a:t>
            </a:r>
            <a:r>
              <a:rPr lang="en-US" sz="2000" b="0" i="0" dirty="0">
                <a:solidFill>
                  <a:srgbClr val="1F1F1F"/>
                </a:solidFill>
                <a:effectLst/>
                <a:latin typeface="Times New Roman" panose="02020603050405020304" pitchFamily="18" charset="0"/>
                <a:cs typeface="Times New Roman" panose="02020603050405020304" pitchFamily="18" charset="0"/>
              </a:rPr>
              <a:t>he graph shows a bank attracting new customers across credit scores between 2016 and 2019. Most new customers came in 2019, with a healthy mix of “Excellent” and “Fair” credit scores. It’s clear how many customers left the bank (</a:t>
            </a:r>
            <a:r>
              <a:rPr lang="en-US" sz="2000" b="0" i="0" dirty="0" err="1">
                <a:solidFill>
                  <a:srgbClr val="1F1F1F"/>
                </a:solidFill>
                <a:effectLst/>
                <a:latin typeface="Times New Roman" panose="02020603050405020304" pitchFamily="18" charset="0"/>
                <a:cs typeface="Times New Roman" panose="02020603050405020304" pitchFamily="18" charset="0"/>
              </a:rPr>
              <a:t>ExitCustomers</a:t>
            </a:r>
            <a:r>
              <a:rPr lang="en-US" sz="2000" b="0" i="0" dirty="0">
                <a:solidFill>
                  <a:srgbClr val="1F1F1F"/>
                </a:solidFill>
                <a:effectLst/>
                <a:latin typeface="Times New Roman" panose="02020603050405020304" pitchFamily="18" charset="0"/>
                <a:cs typeface="Times New Roman" panose="02020603050405020304" pitchFamily="18" charset="0"/>
              </a:rPr>
              <a:t>) based on this graph. However, it does show the number of customers who joined in a given year based on their credit score when they first joined. Overall, this suggests the bank has been successful at attracting new customers, but we can’t say for sure if they are retaining them.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143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rm dashboard&#10;&#10;Description automatically generated">
            <a:extLst>
              <a:ext uri="{FF2B5EF4-FFF2-40B4-BE49-F238E27FC236}">
                <a16:creationId xmlns:a16="http://schemas.microsoft.com/office/drawing/2014/main" id="{03E9D63A-FD90-C754-8A41-E83752F7FD7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6161" t="58449" r="1071" b="2404"/>
          <a:stretch/>
        </p:blipFill>
        <p:spPr>
          <a:xfrm>
            <a:off x="3048000" y="1259840"/>
            <a:ext cx="6004561" cy="2628208"/>
          </a:xfrm>
          <a:prstGeom prst="rect">
            <a:avLst/>
          </a:prstGeom>
        </p:spPr>
      </p:pic>
      <p:sp>
        <p:nvSpPr>
          <p:cNvPr id="3" name="TextBox 2">
            <a:extLst>
              <a:ext uri="{FF2B5EF4-FFF2-40B4-BE49-F238E27FC236}">
                <a16:creationId xmlns:a16="http://schemas.microsoft.com/office/drawing/2014/main" id="{DEFC8779-98E1-50BF-BBE2-53D9B0952B8C}"/>
              </a:ext>
            </a:extLst>
          </p:cNvPr>
          <p:cNvSpPr txBox="1"/>
          <p:nvPr/>
        </p:nvSpPr>
        <p:spPr>
          <a:xfrm>
            <a:off x="3048000" y="4458176"/>
            <a:ext cx="6096000" cy="1477328"/>
          </a:xfrm>
          <a:prstGeom prst="rect">
            <a:avLst/>
          </a:prstGeom>
          <a:noFill/>
        </p:spPr>
        <p:txBody>
          <a:bodyPr wrap="square">
            <a:spAutoFit/>
          </a:bodyPr>
          <a:lstStyle/>
          <a:p>
            <a:pPr algn="just"/>
            <a:r>
              <a:rPr lang="en-US" b="0" i="0" dirty="0">
                <a:solidFill>
                  <a:srgbClr val="1F1F1F"/>
                </a:solidFill>
                <a:effectLst/>
                <a:latin typeface="Times New Roman" panose="02020603050405020304" pitchFamily="18" charset="0"/>
                <a:cs typeface="Times New Roman" panose="02020603050405020304" pitchFamily="18" charset="0"/>
              </a:rPr>
              <a:t>The pie chart shows two groups of customers: active and inactive credit card holders. In 2019, there were more active customers (48.49%) than inactive customers (29.45%). This suggests that the bank might be doing well at retaining customers.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889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rm dashboard&#10;&#10;Description automatically generated">
            <a:extLst>
              <a:ext uri="{FF2B5EF4-FFF2-40B4-BE49-F238E27FC236}">
                <a16:creationId xmlns:a16="http://schemas.microsoft.com/office/drawing/2014/main" id="{03E9D63A-FD90-C754-8A41-E83752F7FD7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205" b="2404"/>
          <a:stretch/>
        </p:blipFill>
        <p:spPr>
          <a:xfrm>
            <a:off x="436881" y="210621"/>
            <a:ext cx="11379200" cy="6471427"/>
          </a:xfrm>
          <a:prstGeom prst="rect">
            <a:avLst/>
          </a:prstGeom>
        </p:spPr>
      </p:pic>
    </p:spTree>
    <p:extLst>
      <p:ext uri="{BB962C8B-B14F-4D97-AF65-F5344CB8AC3E}">
        <p14:creationId xmlns:p14="http://schemas.microsoft.com/office/powerpoint/2010/main" val="16139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screenshot of a computer&#10;&#10;Description automatically generated">
            <a:extLst>
              <a:ext uri="{FF2B5EF4-FFF2-40B4-BE49-F238E27FC236}">
                <a16:creationId xmlns:a16="http://schemas.microsoft.com/office/drawing/2014/main" id="{F4BE10B8-CD59-6688-DD67-D297ACCD8E7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24083" b="59211"/>
          <a:stretch/>
        </p:blipFill>
        <p:spPr>
          <a:xfrm>
            <a:off x="21" y="1"/>
            <a:ext cx="9255740" cy="2834639"/>
          </a:xfrm>
          <a:prstGeom prst="rect">
            <a:avLst/>
          </a:prstGeom>
        </p:spPr>
      </p:pic>
    </p:spTree>
    <p:extLst>
      <p:ext uri="{BB962C8B-B14F-4D97-AF65-F5344CB8AC3E}">
        <p14:creationId xmlns:p14="http://schemas.microsoft.com/office/powerpoint/2010/main" val="477360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screenshot of a computer&#10;&#10;Description automatically generated">
            <a:extLst>
              <a:ext uri="{FF2B5EF4-FFF2-40B4-BE49-F238E27FC236}">
                <a16:creationId xmlns:a16="http://schemas.microsoft.com/office/drawing/2014/main" id="{F4BE10B8-CD59-6688-DD67-D297ACCD8E7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0643" b="1317"/>
          <a:stretch/>
        </p:blipFill>
        <p:spPr>
          <a:xfrm>
            <a:off x="0" y="335279"/>
            <a:ext cx="12191979" cy="4033521"/>
          </a:xfrm>
          <a:prstGeom prst="rect">
            <a:avLst/>
          </a:prstGeom>
        </p:spPr>
      </p:pic>
    </p:spTree>
    <p:extLst>
      <p:ext uri="{BB962C8B-B14F-4D97-AF65-F5344CB8AC3E}">
        <p14:creationId xmlns:p14="http://schemas.microsoft.com/office/powerpoint/2010/main" val="1625572914"/>
      </p:ext>
    </p:extLst>
  </p:cSld>
  <p:clrMapOvr>
    <a:masterClrMapping/>
  </p:clrMapOvr>
</p:sld>
</file>

<file path=ppt/theme/theme1.xml><?xml version="1.0" encoding="utf-8"?>
<a:theme xmlns:a="http://schemas.openxmlformats.org/drawingml/2006/main" name="Office Theme">
  <a:themeElements>
    <a:clrScheme name="m_color">
      <a:dk1>
        <a:sysClr val="windowText" lastClr="000000"/>
      </a:dk1>
      <a:lt1>
        <a:sysClr val="window" lastClr="FFFFFF"/>
      </a:lt1>
      <a:dk2>
        <a:srgbClr val="44546A"/>
      </a:dk2>
      <a:lt2>
        <a:srgbClr val="E7E6E6"/>
      </a:lt2>
      <a:accent1>
        <a:srgbClr val="FFF083"/>
      </a:accent1>
      <a:accent2>
        <a:srgbClr val="E87B0C"/>
      </a:accent2>
      <a:accent3>
        <a:srgbClr val="FF2220"/>
      </a:accent3>
      <a:accent4>
        <a:srgbClr val="8B32E8"/>
      </a:accent4>
      <a:accent5>
        <a:srgbClr val="1399FF"/>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ulti color 1">
    <a:dk1>
      <a:sysClr val="windowText" lastClr="000000"/>
    </a:dk1>
    <a:lt1>
      <a:sysClr val="window" lastClr="FFFFFF"/>
    </a:lt1>
    <a:dk2>
      <a:srgbClr val="44546A"/>
    </a:dk2>
    <a:lt2>
      <a:srgbClr val="E7E6E6"/>
    </a:lt2>
    <a:accent1>
      <a:srgbClr val="FF6F6F"/>
    </a:accent1>
    <a:accent2>
      <a:srgbClr val="F9C82D"/>
    </a:accent2>
    <a:accent3>
      <a:srgbClr val="0DCBBF"/>
    </a:accent3>
    <a:accent4>
      <a:srgbClr val="2A80B9"/>
    </a:accent4>
    <a:accent5>
      <a:srgbClr val="B13F73"/>
    </a:accent5>
    <a:accent6>
      <a:srgbClr val="48647C"/>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286</TotalTime>
  <Words>460</Words>
  <Application>Microsoft Office PowerPoint</Application>
  <PresentationFormat>Widescreen</PresentationFormat>
  <Paragraphs>38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DECKZI</dc:creator>
  <cp:lastModifiedBy>raju ms</cp:lastModifiedBy>
  <cp:revision>40</cp:revision>
  <dcterms:created xsi:type="dcterms:W3CDTF">2019-10-08T04:28:59Z</dcterms:created>
  <dcterms:modified xsi:type="dcterms:W3CDTF">2024-04-17T13:04:07Z</dcterms:modified>
</cp:coreProperties>
</file>