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2" r:id="rId3"/>
    <p:sldId id="263" r:id="rId4"/>
    <p:sldId id="272" r:id="rId5"/>
    <p:sldId id="257" r:id="rId6"/>
    <p:sldId id="264" r:id="rId7"/>
    <p:sldId id="265" r:id="rId8"/>
    <p:sldId id="266" r:id="rId9"/>
    <p:sldId id="276" r:id="rId10"/>
    <p:sldId id="273" r:id="rId11"/>
    <p:sldId id="267" r:id="rId12"/>
    <p:sldId id="268" r:id="rId13"/>
    <p:sldId id="269" r:id="rId14"/>
    <p:sldId id="270" r:id="rId15"/>
    <p:sldId id="274" r:id="rId16"/>
    <p:sldId id="271" r:id="rId17"/>
    <p:sldId id="275" r:id="rId18"/>
    <p:sldId id="277" r:id="rId19"/>
    <p:sldId id="278" r:id="rId20"/>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33BED4-D882-43A4-8F57-D61FD601C1EB}"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26B3A53B-42FC-458B-8783-72F2E4CDE7F8}">
      <dgm:prSet/>
      <dgm:spPr/>
      <dgm:t>
        <a:bodyPr/>
        <a:lstStyle/>
        <a:p>
          <a:r>
            <a:rPr lang="en-US" b="0" i="0" dirty="0">
              <a:solidFill>
                <a:schemeClr val="accent6">
                  <a:lumMod val="40000"/>
                  <a:lumOff val="60000"/>
                </a:schemeClr>
              </a:solidFill>
            </a:rPr>
            <a:t>Chicago's crime rates fluctuate, particularly in violent crimes such as homicides and shootings.</a:t>
          </a:r>
          <a:endParaRPr lang="en-US" dirty="0">
            <a:solidFill>
              <a:schemeClr val="accent6">
                <a:lumMod val="40000"/>
                <a:lumOff val="60000"/>
              </a:schemeClr>
            </a:solidFill>
          </a:endParaRPr>
        </a:p>
      </dgm:t>
    </dgm:pt>
    <dgm:pt modelId="{376EB99C-4219-472F-A4FA-CD6A59E79274}" type="parTrans" cxnId="{40930FC0-1130-44DF-8082-E0E1D5A1E482}">
      <dgm:prSet/>
      <dgm:spPr/>
      <dgm:t>
        <a:bodyPr/>
        <a:lstStyle/>
        <a:p>
          <a:endParaRPr lang="en-US"/>
        </a:p>
      </dgm:t>
    </dgm:pt>
    <dgm:pt modelId="{B1F31DEB-24C4-4393-A5C6-36805B75F57B}" type="sibTrans" cxnId="{40930FC0-1130-44DF-8082-E0E1D5A1E482}">
      <dgm:prSet/>
      <dgm:spPr/>
      <dgm:t>
        <a:bodyPr/>
        <a:lstStyle/>
        <a:p>
          <a:endParaRPr lang="en-US"/>
        </a:p>
      </dgm:t>
    </dgm:pt>
    <dgm:pt modelId="{F032E92F-571D-45A9-A878-14E9FA65E45D}">
      <dgm:prSet/>
      <dgm:spPr/>
      <dgm:t>
        <a:bodyPr/>
        <a:lstStyle/>
        <a:p>
          <a:r>
            <a:rPr lang="en-US" b="0" i="0" dirty="0"/>
            <a:t>Police implement strategies like increased patrols and community engagement to combat crime effectively.</a:t>
          </a:r>
          <a:endParaRPr lang="en-US" dirty="0"/>
        </a:p>
      </dgm:t>
    </dgm:pt>
    <dgm:pt modelId="{430512C3-94C2-413F-A9B3-B198D0DAE4FA}" type="parTrans" cxnId="{71F8AFE0-EADD-4BAF-89E2-0BA2F15DA558}">
      <dgm:prSet/>
      <dgm:spPr/>
      <dgm:t>
        <a:bodyPr/>
        <a:lstStyle/>
        <a:p>
          <a:endParaRPr lang="en-US"/>
        </a:p>
      </dgm:t>
    </dgm:pt>
    <dgm:pt modelId="{2E1F624F-C002-4E25-A99C-6017AA76C8A9}" type="sibTrans" cxnId="{71F8AFE0-EADD-4BAF-89E2-0BA2F15DA558}">
      <dgm:prSet/>
      <dgm:spPr/>
      <dgm:t>
        <a:bodyPr/>
        <a:lstStyle/>
        <a:p>
          <a:endParaRPr lang="en-US"/>
        </a:p>
      </dgm:t>
    </dgm:pt>
    <dgm:pt modelId="{88E8CB27-8AA3-4EC7-878F-2C8C26BC98EC}">
      <dgm:prSet/>
      <dgm:spPr/>
      <dgm:t>
        <a:bodyPr/>
        <a:lstStyle/>
        <a:p>
          <a:r>
            <a:rPr lang="en-US" b="0" i="0"/>
            <a:t>Community involvement in crime prevention programs is crucial to address underlying social issues.</a:t>
          </a:r>
          <a:endParaRPr lang="en-US"/>
        </a:p>
      </dgm:t>
    </dgm:pt>
    <dgm:pt modelId="{7BC4E160-BF60-4D81-A5F4-0CE80AD29040}" type="parTrans" cxnId="{68524DAC-03BE-4C57-BD49-E4327AAD5007}">
      <dgm:prSet/>
      <dgm:spPr/>
      <dgm:t>
        <a:bodyPr/>
        <a:lstStyle/>
        <a:p>
          <a:endParaRPr lang="en-US"/>
        </a:p>
      </dgm:t>
    </dgm:pt>
    <dgm:pt modelId="{7A0ED51C-E5DA-4C48-BB6C-D2815312F6BD}" type="sibTrans" cxnId="{68524DAC-03BE-4C57-BD49-E4327AAD5007}">
      <dgm:prSet/>
      <dgm:spPr/>
      <dgm:t>
        <a:bodyPr/>
        <a:lstStyle/>
        <a:p>
          <a:endParaRPr lang="en-US"/>
        </a:p>
      </dgm:t>
    </dgm:pt>
    <dgm:pt modelId="{78B04B99-3980-42B4-ACAA-C3E5B9C040F5}">
      <dgm:prSet/>
      <dgm:spPr/>
      <dgm:t>
        <a:bodyPr/>
        <a:lstStyle/>
        <a:p>
          <a:r>
            <a:rPr lang="en-US" b="0" i="0"/>
            <a:t>Chicago Police Department releases regular crime statistics, aiding analysis by researchers and policymakers.</a:t>
          </a:r>
          <a:endParaRPr lang="en-US"/>
        </a:p>
      </dgm:t>
    </dgm:pt>
    <dgm:pt modelId="{FEEB6873-3BA4-4418-9DE8-DB4D27CC52AD}" type="parTrans" cxnId="{33175E96-0460-483A-A799-E77A81A17766}">
      <dgm:prSet/>
      <dgm:spPr/>
      <dgm:t>
        <a:bodyPr/>
        <a:lstStyle/>
        <a:p>
          <a:endParaRPr lang="en-US"/>
        </a:p>
      </dgm:t>
    </dgm:pt>
    <dgm:pt modelId="{6A90ED53-CF72-48D9-9954-50E264889AB4}" type="sibTrans" cxnId="{33175E96-0460-483A-A799-E77A81A17766}">
      <dgm:prSet/>
      <dgm:spPr/>
      <dgm:t>
        <a:bodyPr/>
        <a:lstStyle/>
        <a:p>
          <a:endParaRPr lang="en-US"/>
        </a:p>
      </dgm:t>
    </dgm:pt>
    <dgm:pt modelId="{848214CD-AA3C-4837-A146-074D05C39196}">
      <dgm:prSet/>
      <dgm:spPr/>
      <dgm:t>
        <a:bodyPr/>
        <a:lstStyle/>
        <a:p>
          <a:r>
            <a:rPr lang="en-US" b="0" i="0"/>
            <a:t>Controversies surrounding CPD include allegations of misconduct, racial profiling, and excessive use of force.</a:t>
          </a:r>
          <a:endParaRPr lang="en-US"/>
        </a:p>
      </dgm:t>
    </dgm:pt>
    <dgm:pt modelId="{C7555652-EBAC-460E-BF4F-E9E13AEE8F84}" type="parTrans" cxnId="{DF81B7A1-2123-4554-8C71-293E8B0CE840}">
      <dgm:prSet/>
      <dgm:spPr/>
      <dgm:t>
        <a:bodyPr/>
        <a:lstStyle/>
        <a:p>
          <a:endParaRPr lang="en-US"/>
        </a:p>
      </dgm:t>
    </dgm:pt>
    <dgm:pt modelId="{427CC865-5B7D-4241-8173-E800F8A4D48E}" type="sibTrans" cxnId="{DF81B7A1-2123-4554-8C71-293E8B0CE840}">
      <dgm:prSet/>
      <dgm:spPr/>
      <dgm:t>
        <a:bodyPr/>
        <a:lstStyle/>
        <a:p>
          <a:endParaRPr lang="en-US"/>
        </a:p>
      </dgm:t>
    </dgm:pt>
    <dgm:pt modelId="{70453C2C-667E-446B-8276-5CEF50A29BD1}" type="pres">
      <dgm:prSet presAssocID="{8133BED4-D882-43A4-8F57-D61FD601C1EB}" presName="outerComposite" presStyleCnt="0">
        <dgm:presLayoutVars>
          <dgm:chMax val="5"/>
          <dgm:dir/>
          <dgm:resizeHandles val="exact"/>
        </dgm:presLayoutVars>
      </dgm:prSet>
      <dgm:spPr/>
    </dgm:pt>
    <dgm:pt modelId="{1B3DA0C8-6A59-48BF-82AA-D6B6F203CAE0}" type="pres">
      <dgm:prSet presAssocID="{8133BED4-D882-43A4-8F57-D61FD601C1EB}" presName="dummyMaxCanvas" presStyleCnt="0">
        <dgm:presLayoutVars/>
      </dgm:prSet>
      <dgm:spPr/>
    </dgm:pt>
    <dgm:pt modelId="{169181CA-2C14-41CD-BD2E-E0A47DEA449E}" type="pres">
      <dgm:prSet presAssocID="{8133BED4-D882-43A4-8F57-D61FD601C1EB}" presName="FiveNodes_1" presStyleLbl="node1" presStyleIdx="0" presStyleCnt="5">
        <dgm:presLayoutVars>
          <dgm:bulletEnabled val="1"/>
        </dgm:presLayoutVars>
      </dgm:prSet>
      <dgm:spPr/>
    </dgm:pt>
    <dgm:pt modelId="{6F557FB7-C9D5-4997-AF51-784504AEFF15}" type="pres">
      <dgm:prSet presAssocID="{8133BED4-D882-43A4-8F57-D61FD601C1EB}" presName="FiveNodes_2" presStyleLbl="node1" presStyleIdx="1" presStyleCnt="5">
        <dgm:presLayoutVars>
          <dgm:bulletEnabled val="1"/>
        </dgm:presLayoutVars>
      </dgm:prSet>
      <dgm:spPr/>
    </dgm:pt>
    <dgm:pt modelId="{95A13510-0D20-4C5F-AD7D-DA55BE528A56}" type="pres">
      <dgm:prSet presAssocID="{8133BED4-D882-43A4-8F57-D61FD601C1EB}" presName="FiveNodes_3" presStyleLbl="node1" presStyleIdx="2" presStyleCnt="5">
        <dgm:presLayoutVars>
          <dgm:bulletEnabled val="1"/>
        </dgm:presLayoutVars>
      </dgm:prSet>
      <dgm:spPr/>
    </dgm:pt>
    <dgm:pt modelId="{8E0696E8-2010-4698-8151-D3BC05EA03E2}" type="pres">
      <dgm:prSet presAssocID="{8133BED4-D882-43A4-8F57-D61FD601C1EB}" presName="FiveNodes_4" presStyleLbl="node1" presStyleIdx="3" presStyleCnt="5">
        <dgm:presLayoutVars>
          <dgm:bulletEnabled val="1"/>
        </dgm:presLayoutVars>
      </dgm:prSet>
      <dgm:spPr/>
    </dgm:pt>
    <dgm:pt modelId="{64B1DCF3-901F-47B7-898B-DBC22FDC58FF}" type="pres">
      <dgm:prSet presAssocID="{8133BED4-D882-43A4-8F57-D61FD601C1EB}" presName="FiveNodes_5" presStyleLbl="node1" presStyleIdx="4" presStyleCnt="5">
        <dgm:presLayoutVars>
          <dgm:bulletEnabled val="1"/>
        </dgm:presLayoutVars>
      </dgm:prSet>
      <dgm:spPr/>
    </dgm:pt>
    <dgm:pt modelId="{E4E07972-AFC5-43D7-B9DF-007923999A8B}" type="pres">
      <dgm:prSet presAssocID="{8133BED4-D882-43A4-8F57-D61FD601C1EB}" presName="FiveConn_1-2" presStyleLbl="fgAccFollowNode1" presStyleIdx="0" presStyleCnt="4">
        <dgm:presLayoutVars>
          <dgm:bulletEnabled val="1"/>
        </dgm:presLayoutVars>
      </dgm:prSet>
      <dgm:spPr/>
    </dgm:pt>
    <dgm:pt modelId="{D74F4F9F-0142-48D9-8E01-D6EF8A1B3756}" type="pres">
      <dgm:prSet presAssocID="{8133BED4-D882-43A4-8F57-D61FD601C1EB}" presName="FiveConn_2-3" presStyleLbl="fgAccFollowNode1" presStyleIdx="1" presStyleCnt="4">
        <dgm:presLayoutVars>
          <dgm:bulletEnabled val="1"/>
        </dgm:presLayoutVars>
      </dgm:prSet>
      <dgm:spPr/>
    </dgm:pt>
    <dgm:pt modelId="{9A628263-CC83-49E8-A29C-195FD58A0693}" type="pres">
      <dgm:prSet presAssocID="{8133BED4-D882-43A4-8F57-D61FD601C1EB}" presName="FiveConn_3-4" presStyleLbl="fgAccFollowNode1" presStyleIdx="2" presStyleCnt="4">
        <dgm:presLayoutVars>
          <dgm:bulletEnabled val="1"/>
        </dgm:presLayoutVars>
      </dgm:prSet>
      <dgm:spPr/>
    </dgm:pt>
    <dgm:pt modelId="{1601022F-5594-4BDC-BBDB-5BDBC3E3B3FF}" type="pres">
      <dgm:prSet presAssocID="{8133BED4-D882-43A4-8F57-D61FD601C1EB}" presName="FiveConn_4-5" presStyleLbl="fgAccFollowNode1" presStyleIdx="3" presStyleCnt="4">
        <dgm:presLayoutVars>
          <dgm:bulletEnabled val="1"/>
        </dgm:presLayoutVars>
      </dgm:prSet>
      <dgm:spPr/>
    </dgm:pt>
    <dgm:pt modelId="{59423EC9-CFDB-4868-A908-50FE58F5653C}" type="pres">
      <dgm:prSet presAssocID="{8133BED4-D882-43A4-8F57-D61FD601C1EB}" presName="FiveNodes_1_text" presStyleLbl="node1" presStyleIdx="4" presStyleCnt="5">
        <dgm:presLayoutVars>
          <dgm:bulletEnabled val="1"/>
        </dgm:presLayoutVars>
      </dgm:prSet>
      <dgm:spPr/>
    </dgm:pt>
    <dgm:pt modelId="{88EB7719-D199-4AC1-8468-95067659200F}" type="pres">
      <dgm:prSet presAssocID="{8133BED4-D882-43A4-8F57-D61FD601C1EB}" presName="FiveNodes_2_text" presStyleLbl="node1" presStyleIdx="4" presStyleCnt="5">
        <dgm:presLayoutVars>
          <dgm:bulletEnabled val="1"/>
        </dgm:presLayoutVars>
      </dgm:prSet>
      <dgm:spPr/>
    </dgm:pt>
    <dgm:pt modelId="{6386F4E5-EDA8-462B-9B90-8EEECC80C46E}" type="pres">
      <dgm:prSet presAssocID="{8133BED4-D882-43A4-8F57-D61FD601C1EB}" presName="FiveNodes_3_text" presStyleLbl="node1" presStyleIdx="4" presStyleCnt="5">
        <dgm:presLayoutVars>
          <dgm:bulletEnabled val="1"/>
        </dgm:presLayoutVars>
      </dgm:prSet>
      <dgm:spPr/>
    </dgm:pt>
    <dgm:pt modelId="{084A887F-E4BA-4C4D-B5F0-8636AA5E63B0}" type="pres">
      <dgm:prSet presAssocID="{8133BED4-D882-43A4-8F57-D61FD601C1EB}" presName="FiveNodes_4_text" presStyleLbl="node1" presStyleIdx="4" presStyleCnt="5">
        <dgm:presLayoutVars>
          <dgm:bulletEnabled val="1"/>
        </dgm:presLayoutVars>
      </dgm:prSet>
      <dgm:spPr/>
    </dgm:pt>
    <dgm:pt modelId="{2B930513-92A4-4B7B-A408-8C74EA4DFDA2}" type="pres">
      <dgm:prSet presAssocID="{8133BED4-D882-43A4-8F57-D61FD601C1EB}" presName="FiveNodes_5_text" presStyleLbl="node1" presStyleIdx="4" presStyleCnt="5">
        <dgm:presLayoutVars>
          <dgm:bulletEnabled val="1"/>
        </dgm:presLayoutVars>
      </dgm:prSet>
      <dgm:spPr/>
    </dgm:pt>
  </dgm:ptLst>
  <dgm:cxnLst>
    <dgm:cxn modelId="{C097CD25-D76F-496F-A7EC-F1FE593BFECF}" type="presOf" srcId="{B1F31DEB-24C4-4393-A5C6-36805B75F57B}" destId="{E4E07972-AFC5-43D7-B9DF-007923999A8B}" srcOrd="0" destOrd="0" presId="urn:microsoft.com/office/officeart/2005/8/layout/vProcess5"/>
    <dgm:cxn modelId="{25083229-9F39-4AD4-B052-4C415B6D8C86}" type="presOf" srcId="{6A90ED53-CF72-48D9-9954-50E264889AB4}" destId="{1601022F-5594-4BDC-BBDB-5BDBC3E3B3FF}" srcOrd="0" destOrd="0" presId="urn:microsoft.com/office/officeart/2005/8/layout/vProcess5"/>
    <dgm:cxn modelId="{A5B0BC2E-74F1-427A-A82D-70B046942C4E}" type="presOf" srcId="{26B3A53B-42FC-458B-8783-72F2E4CDE7F8}" destId="{59423EC9-CFDB-4868-A908-50FE58F5653C}" srcOrd="1" destOrd="0" presId="urn:microsoft.com/office/officeart/2005/8/layout/vProcess5"/>
    <dgm:cxn modelId="{B3D30F3D-5A14-4720-8FC7-137BA0CE4E55}" type="presOf" srcId="{26B3A53B-42FC-458B-8783-72F2E4CDE7F8}" destId="{169181CA-2C14-41CD-BD2E-E0A47DEA449E}" srcOrd="0" destOrd="0" presId="urn:microsoft.com/office/officeart/2005/8/layout/vProcess5"/>
    <dgm:cxn modelId="{BE238840-1A74-4330-9BD8-7F051E796338}" type="presOf" srcId="{8133BED4-D882-43A4-8F57-D61FD601C1EB}" destId="{70453C2C-667E-446B-8276-5CEF50A29BD1}" srcOrd="0" destOrd="0" presId="urn:microsoft.com/office/officeart/2005/8/layout/vProcess5"/>
    <dgm:cxn modelId="{FDD2CC62-1CB5-421E-BC77-6F367CC648B1}" type="presOf" srcId="{78B04B99-3980-42B4-ACAA-C3E5B9C040F5}" destId="{084A887F-E4BA-4C4D-B5F0-8636AA5E63B0}" srcOrd="1" destOrd="0" presId="urn:microsoft.com/office/officeart/2005/8/layout/vProcess5"/>
    <dgm:cxn modelId="{414E0148-8604-4E4C-8C41-CC977161569B}" type="presOf" srcId="{F032E92F-571D-45A9-A878-14E9FA65E45D}" destId="{88EB7719-D199-4AC1-8468-95067659200F}" srcOrd="1" destOrd="0" presId="urn:microsoft.com/office/officeart/2005/8/layout/vProcess5"/>
    <dgm:cxn modelId="{E599526F-FDF7-46ED-A25F-061E3764D805}" type="presOf" srcId="{7A0ED51C-E5DA-4C48-BB6C-D2815312F6BD}" destId="{9A628263-CC83-49E8-A29C-195FD58A0693}" srcOrd="0" destOrd="0" presId="urn:microsoft.com/office/officeart/2005/8/layout/vProcess5"/>
    <dgm:cxn modelId="{90690556-37ED-4632-88FA-79050B396F73}" type="presOf" srcId="{78B04B99-3980-42B4-ACAA-C3E5B9C040F5}" destId="{8E0696E8-2010-4698-8151-D3BC05EA03E2}" srcOrd="0" destOrd="0" presId="urn:microsoft.com/office/officeart/2005/8/layout/vProcess5"/>
    <dgm:cxn modelId="{BBE5087F-9F96-44C1-8928-F3557652F9D2}" type="presOf" srcId="{848214CD-AA3C-4837-A146-074D05C39196}" destId="{64B1DCF3-901F-47B7-898B-DBC22FDC58FF}" srcOrd="0" destOrd="0" presId="urn:microsoft.com/office/officeart/2005/8/layout/vProcess5"/>
    <dgm:cxn modelId="{55AE168F-CB7E-43B8-8D3F-105D60D05A02}" type="presOf" srcId="{F032E92F-571D-45A9-A878-14E9FA65E45D}" destId="{6F557FB7-C9D5-4997-AF51-784504AEFF15}" srcOrd="0" destOrd="0" presId="urn:microsoft.com/office/officeart/2005/8/layout/vProcess5"/>
    <dgm:cxn modelId="{33175E96-0460-483A-A799-E77A81A17766}" srcId="{8133BED4-D882-43A4-8F57-D61FD601C1EB}" destId="{78B04B99-3980-42B4-ACAA-C3E5B9C040F5}" srcOrd="3" destOrd="0" parTransId="{FEEB6873-3BA4-4418-9DE8-DB4D27CC52AD}" sibTransId="{6A90ED53-CF72-48D9-9954-50E264889AB4}"/>
    <dgm:cxn modelId="{DF81B7A1-2123-4554-8C71-293E8B0CE840}" srcId="{8133BED4-D882-43A4-8F57-D61FD601C1EB}" destId="{848214CD-AA3C-4837-A146-074D05C39196}" srcOrd="4" destOrd="0" parTransId="{C7555652-EBAC-460E-BF4F-E9E13AEE8F84}" sibTransId="{427CC865-5B7D-4241-8173-E800F8A4D48E}"/>
    <dgm:cxn modelId="{68524DAC-03BE-4C57-BD49-E4327AAD5007}" srcId="{8133BED4-D882-43A4-8F57-D61FD601C1EB}" destId="{88E8CB27-8AA3-4EC7-878F-2C8C26BC98EC}" srcOrd="2" destOrd="0" parTransId="{7BC4E160-BF60-4D81-A5F4-0CE80AD29040}" sibTransId="{7A0ED51C-E5DA-4C48-BB6C-D2815312F6BD}"/>
    <dgm:cxn modelId="{40930FC0-1130-44DF-8082-E0E1D5A1E482}" srcId="{8133BED4-D882-43A4-8F57-D61FD601C1EB}" destId="{26B3A53B-42FC-458B-8783-72F2E4CDE7F8}" srcOrd="0" destOrd="0" parTransId="{376EB99C-4219-472F-A4FA-CD6A59E79274}" sibTransId="{B1F31DEB-24C4-4393-A5C6-36805B75F57B}"/>
    <dgm:cxn modelId="{BDABE4C4-0ACC-4976-999C-5E15E42428BE}" type="presOf" srcId="{88E8CB27-8AA3-4EC7-878F-2C8C26BC98EC}" destId="{95A13510-0D20-4C5F-AD7D-DA55BE528A56}" srcOrd="0" destOrd="0" presId="urn:microsoft.com/office/officeart/2005/8/layout/vProcess5"/>
    <dgm:cxn modelId="{71F8AFE0-EADD-4BAF-89E2-0BA2F15DA558}" srcId="{8133BED4-D882-43A4-8F57-D61FD601C1EB}" destId="{F032E92F-571D-45A9-A878-14E9FA65E45D}" srcOrd="1" destOrd="0" parTransId="{430512C3-94C2-413F-A9B3-B198D0DAE4FA}" sibTransId="{2E1F624F-C002-4E25-A99C-6017AA76C8A9}"/>
    <dgm:cxn modelId="{253BE4E6-2568-4A1A-BB5E-96F279440C35}" type="presOf" srcId="{2E1F624F-C002-4E25-A99C-6017AA76C8A9}" destId="{D74F4F9F-0142-48D9-8E01-D6EF8A1B3756}" srcOrd="0" destOrd="0" presId="urn:microsoft.com/office/officeart/2005/8/layout/vProcess5"/>
    <dgm:cxn modelId="{0CD3F7EE-D397-459C-8748-51F07FCF3B9A}" type="presOf" srcId="{88E8CB27-8AA3-4EC7-878F-2C8C26BC98EC}" destId="{6386F4E5-EDA8-462B-9B90-8EEECC80C46E}" srcOrd="1" destOrd="0" presId="urn:microsoft.com/office/officeart/2005/8/layout/vProcess5"/>
    <dgm:cxn modelId="{A73794EF-5AAC-47E8-8256-F4CB65CAC841}" type="presOf" srcId="{848214CD-AA3C-4837-A146-074D05C39196}" destId="{2B930513-92A4-4B7B-A408-8C74EA4DFDA2}" srcOrd="1" destOrd="0" presId="urn:microsoft.com/office/officeart/2005/8/layout/vProcess5"/>
    <dgm:cxn modelId="{F5BD22C0-82E6-4634-B668-3D80B69ADE37}" type="presParOf" srcId="{70453C2C-667E-446B-8276-5CEF50A29BD1}" destId="{1B3DA0C8-6A59-48BF-82AA-D6B6F203CAE0}" srcOrd="0" destOrd="0" presId="urn:microsoft.com/office/officeart/2005/8/layout/vProcess5"/>
    <dgm:cxn modelId="{5E7DECF2-AA16-42D4-A2ED-E90C66A64529}" type="presParOf" srcId="{70453C2C-667E-446B-8276-5CEF50A29BD1}" destId="{169181CA-2C14-41CD-BD2E-E0A47DEA449E}" srcOrd="1" destOrd="0" presId="urn:microsoft.com/office/officeart/2005/8/layout/vProcess5"/>
    <dgm:cxn modelId="{685077B6-6797-45B3-8DEF-362B8FBAC68A}" type="presParOf" srcId="{70453C2C-667E-446B-8276-5CEF50A29BD1}" destId="{6F557FB7-C9D5-4997-AF51-784504AEFF15}" srcOrd="2" destOrd="0" presId="urn:microsoft.com/office/officeart/2005/8/layout/vProcess5"/>
    <dgm:cxn modelId="{CDD418FA-0C68-44D4-AECB-1D710950B45D}" type="presParOf" srcId="{70453C2C-667E-446B-8276-5CEF50A29BD1}" destId="{95A13510-0D20-4C5F-AD7D-DA55BE528A56}" srcOrd="3" destOrd="0" presId="urn:microsoft.com/office/officeart/2005/8/layout/vProcess5"/>
    <dgm:cxn modelId="{7092A178-4EC8-4A7E-9105-54E91E1BC667}" type="presParOf" srcId="{70453C2C-667E-446B-8276-5CEF50A29BD1}" destId="{8E0696E8-2010-4698-8151-D3BC05EA03E2}" srcOrd="4" destOrd="0" presId="urn:microsoft.com/office/officeart/2005/8/layout/vProcess5"/>
    <dgm:cxn modelId="{9F0920A1-3F9D-48EA-AE2F-B92F73AD552C}" type="presParOf" srcId="{70453C2C-667E-446B-8276-5CEF50A29BD1}" destId="{64B1DCF3-901F-47B7-898B-DBC22FDC58FF}" srcOrd="5" destOrd="0" presId="urn:microsoft.com/office/officeart/2005/8/layout/vProcess5"/>
    <dgm:cxn modelId="{6BB0C466-0E89-4ED7-A610-20600E11217D}" type="presParOf" srcId="{70453C2C-667E-446B-8276-5CEF50A29BD1}" destId="{E4E07972-AFC5-43D7-B9DF-007923999A8B}" srcOrd="6" destOrd="0" presId="urn:microsoft.com/office/officeart/2005/8/layout/vProcess5"/>
    <dgm:cxn modelId="{DECF7358-1E19-4E33-8F0D-8FA7403F132C}" type="presParOf" srcId="{70453C2C-667E-446B-8276-5CEF50A29BD1}" destId="{D74F4F9F-0142-48D9-8E01-D6EF8A1B3756}" srcOrd="7" destOrd="0" presId="urn:microsoft.com/office/officeart/2005/8/layout/vProcess5"/>
    <dgm:cxn modelId="{EBE430D0-2317-420A-8B65-141C3B0B870F}" type="presParOf" srcId="{70453C2C-667E-446B-8276-5CEF50A29BD1}" destId="{9A628263-CC83-49E8-A29C-195FD58A0693}" srcOrd="8" destOrd="0" presId="urn:microsoft.com/office/officeart/2005/8/layout/vProcess5"/>
    <dgm:cxn modelId="{078862A5-6AA0-4FD9-8788-03605A38D8EB}" type="presParOf" srcId="{70453C2C-667E-446B-8276-5CEF50A29BD1}" destId="{1601022F-5594-4BDC-BBDB-5BDBC3E3B3FF}" srcOrd="9" destOrd="0" presId="urn:microsoft.com/office/officeart/2005/8/layout/vProcess5"/>
    <dgm:cxn modelId="{DB510191-8A07-47E4-9C59-01F4D4B3A9DB}" type="presParOf" srcId="{70453C2C-667E-446B-8276-5CEF50A29BD1}" destId="{59423EC9-CFDB-4868-A908-50FE58F5653C}" srcOrd="10" destOrd="0" presId="urn:microsoft.com/office/officeart/2005/8/layout/vProcess5"/>
    <dgm:cxn modelId="{AEE567D1-C27A-4978-9F0F-23F37AFDE5A6}" type="presParOf" srcId="{70453C2C-667E-446B-8276-5CEF50A29BD1}" destId="{88EB7719-D199-4AC1-8468-95067659200F}" srcOrd="11" destOrd="0" presId="urn:microsoft.com/office/officeart/2005/8/layout/vProcess5"/>
    <dgm:cxn modelId="{0CFABE1D-54D5-454A-BD18-CFDDB1E128B7}" type="presParOf" srcId="{70453C2C-667E-446B-8276-5CEF50A29BD1}" destId="{6386F4E5-EDA8-462B-9B90-8EEECC80C46E}" srcOrd="12" destOrd="0" presId="urn:microsoft.com/office/officeart/2005/8/layout/vProcess5"/>
    <dgm:cxn modelId="{822369B7-C783-4421-A709-C11FF2EA884B}" type="presParOf" srcId="{70453C2C-667E-446B-8276-5CEF50A29BD1}" destId="{084A887F-E4BA-4C4D-B5F0-8636AA5E63B0}" srcOrd="13" destOrd="0" presId="urn:microsoft.com/office/officeart/2005/8/layout/vProcess5"/>
    <dgm:cxn modelId="{1C814CE8-3896-4155-AE99-0E9B2DCB6679}" type="presParOf" srcId="{70453C2C-667E-446B-8276-5CEF50A29BD1}" destId="{2B930513-92A4-4B7B-A408-8C74EA4DFDA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181CA-2C14-41CD-BD2E-E0A47DEA449E}">
      <dsp:nvSpPr>
        <dsp:cNvPr id="0" name=""/>
        <dsp:cNvSpPr/>
      </dsp:nvSpPr>
      <dsp:spPr>
        <a:xfrm>
          <a:off x="0" y="0"/>
          <a:ext cx="8414428" cy="75470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accent6">
                  <a:lumMod val="40000"/>
                  <a:lumOff val="60000"/>
                </a:schemeClr>
              </a:solidFill>
            </a:rPr>
            <a:t>Chicago's crime rates fluctuate, particularly in violent crimes such as homicides and shootings.</a:t>
          </a:r>
          <a:endParaRPr lang="en-US" sz="2000" kern="1200" dirty="0">
            <a:solidFill>
              <a:schemeClr val="accent6">
                <a:lumMod val="40000"/>
                <a:lumOff val="60000"/>
              </a:schemeClr>
            </a:solidFill>
          </a:endParaRPr>
        </a:p>
      </dsp:txBody>
      <dsp:txXfrm>
        <a:off x="22105" y="22105"/>
        <a:ext cx="7511741" cy="710494"/>
      </dsp:txXfrm>
    </dsp:sp>
    <dsp:sp modelId="{6F557FB7-C9D5-4997-AF51-784504AEFF15}">
      <dsp:nvSpPr>
        <dsp:cNvPr id="0" name=""/>
        <dsp:cNvSpPr/>
      </dsp:nvSpPr>
      <dsp:spPr>
        <a:xfrm>
          <a:off x="628350" y="859525"/>
          <a:ext cx="8414428" cy="754704"/>
        </a:xfrm>
        <a:prstGeom prst="roundRect">
          <a:avLst>
            <a:gd name="adj" fmla="val 10000"/>
          </a:avLst>
        </a:prstGeom>
        <a:solidFill>
          <a:schemeClr val="accent5">
            <a:hueOff val="814257"/>
            <a:satOff val="2799"/>
            <a:lumOff val="-1343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Police implement strategies like increased patrols and community engagement to combat crime effectively.</a:t>
          </a:r>
          <a:endParaRPr lang="en-US" sz="2000" kern="1200" dirty="0"/>
        </a:p>
      </dsp:txBody>
      <dsp:txXfrm>
        <a:off x="650455" y="881630"/>
        <a:ext cx="7251309" cy="710494"/>
      </dsp:txXfrm>
    </dsp:sp>
    <dsp:sp modelId="{95A13510-0D20-4C5F-AD7D-DA55BE528A56}">
      <dsp:nvSpPr>
        <dsp:cNvPr id="0" name=""/>
        <dsp:cNvSpPr/>
      </dsp:nvSpPr>
      <dsp:spPr>
        <a:xfrm>
          <a:off x="1256700" y="1719050"/>
          <a:ext cx="8414428" cy="754704"/>
        </a:xfrm>
        <a:prstGeom prst="roundRect">
          <a:avLst>
            <a:gd name="adj" fmla="val 10000"/>
          </a:avLst>
        </a:prstGeom>
        <a:solidFill>
          <a:schemeClr val="accent5">
            <a:hueOff val="1628513"/>
            <a:satOff val="5598"/>
            <a:lumOff val="-2686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Community involvement in crime prevention programs is crucial to address underlying social issues.</a:t>
          </a:r>
          <a:endParaRPr lang="en-US" sz="2000" kern="1200"/>
        </a:p>
      </dsp:txBody>
      <dsp:txXfrm>
        <a:off x="1278805" y="1741155"/>
        <a:ext cx="7251309" cy="710494"/>
      </dsp:txXfrm>
    </dsp:sp>
    <dsp:sp modelId="{8E0696E8-2010-4698-8151-D3BC05EA03E2}">
      <dsp:nvSpPr>
        <dsp:cNvPr id="0" name=""/>
        <dsp:cNvSpPr/>
      </dsp:nvSpPr>
      <dsp:spPr>
        <a:xfrm>
          <a:off x="1885050" y="2578575"/>
          <a:ext cx="8414428" cy="754704"/>
        </a:xfrm>
        <a:prstGeom prst="roundRect">
          <a:avLst>
            <a:gd name="adj" fmla="val 10000"/>
          </a:avLst>
        </a:prstGeom>
        <a:solidFill>
          <a:schemeClr val="accent5">
            <a:hueOff val="2442770"/>
            <a:satOff val="8397"/>
            <a:lumOff val="-4029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Chicago Police Department releases regular crime statistics, aiding analysis by researchers and policymakers.</a:t>
          </a:r>
          <a:endParaRPr lang="en-US" sz="2000" kern="1200"/>
        </a:p>
      </dsp:txBody>
      <dsp:txXfrm>
        <a:off x="1907155" y="2600680"/>
        <a:ext cx="7251309" cy="710494"/>
      </dsp:txXfrm>
    </dsp:sp>
    <dsp:sp modelId="{64B1DCF3-901F-47B7-898B-DBC22FDC58FF}">
      <dsp:nvSpPr>
        <dsp:cNvPr id="0" name=""/>
        <dsp:cNvSpPr/>
      </dsp:nvSpPr>
      <dsp:spPr>
        <a:xfrm>
          <a:off x="2513400" y="3438100"/>
          <a:ext cx="8414428" cy="754704"/>
        </a:xfrm>
        <a:prstGeom prst="roundRect">
          <a:avLst>
            <a:gd name="adj" fmla="val 10000"/>
          </a:avLst>
        </a:prstGeom>
        <a:solidFill>
          <a:schemeClr val="accent5">
            <a:hueOff val="3257026"/>
            <a:satOff val="11196"/>
            <a:lumOff val="-5372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Controversies surrounding CPD include allegations of misconduct, racial profiling, and excessive use of force.</a:t>
          </a:r>
          <a:endParaRPr lang="en-US" sz="2000" kern="1200"/>
        </a:p>
      </dsp:txBody>
      <dsp:txXfrm>
        <a:off x="2535505" y="3460205"/>
        <a:ext cx="7251309" cy="710494"/>
      </dsp:txXfrm>
    </dsp:sp>
    <dsp:sp modelId="{E4E07972-AFC5-43D7-B9DF-007923999A8B}">
      <dsp:nvSpPr>
        <dsp:cNvPr id="0" name=""/>
        <dsp:cNvSpPr/>
      </dsp:nvSpPr>
      <dsp:spPr>
        <a:xfrm>
          <a:off x="7923870" y="551353"/>
          <a:ext cx="490558" cy="490558"/>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034246" y="551353"/>
        <a:ext cx="269806" cy="369145"/>
      </dsp:txXfrm>
    </dsp:sp>
    <dsp:sp modelId="{D74F4F9F-0142-48D9-8E01-D6EF8A1B3756}">
      <dsp:nvSpPr>
        <dsp:cNvPr id="0" name=""/>
        <dsp:cNvSpPr/>
      </dsp:nvSpPr>
      <dsp:spPr>
        <a:xfrm>
          <a:off x="8552220" y="1410878"/>
          <a:ext cx="490558" cy="490558"/>
        </a:xfrm>
        <a:prstGeom prst="downArrow">
          <a:avLst>
            <a:gd name="adj1" fmla="val 55000"/>
            <a:gd name="adj2" fmla="val 45000"/>
          </a:avLst>
        </a:prstGeom>
        <a:solidFill>
          <a:schemeClr val="accent5">
            <a:tint val="40000"/>
            <a:alpha val="90000"/>
            <a:hueOff val="1081694"/>
            <a:satOff val="-7672"/>
            <a:lumOff val="-4365"/>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662596" y="1410878"/>
        <a:ext cx="269806" cy="369145"/>
      </dsp:txXfrm>
    </dsp:sp>
    <dsp:sp modelId="{9A628263-CC83-49E8-A29C-195FD58A0693}">
      <dsp:nvSpPr>
        <dsp:cNvPr id="0" name=""/>
        <dsp:cNvSpPr/>
      </dsp:nvSpPr>
      <dsp:spPr>
        <a:xfrm>
          <a:off x="9180570" y="2257825"/>
          <a:ext cx="490558" cy="490558"/>
        </a:xfrm>
        <a:prstGeom prst="downArrow">
          <a:avLst>
            <a:gd name="adj1" fmla="val 55000"/>
            <a:gd name="adj2" fmla="val 45000"/>
          </a:avLst>
        </a:prstGeom>
        <a:solidFill>
          <a:schemeClr val="accent5">
            <a:tint val="40000"/>
            <a:alpha val="90000"/>
            <a:hueOff val="2163389"/>
            <a:satOff val="-15343"/>
            <a:lumOff val="-873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290946" y="2257825"/>
        <a:ext cx="269806" cy="369145"/>
      </dsp:txXfrm>
    </dsp:sp>
    <dsp:sp modelId="{1601022F-5594-4BDC-BBDB-5BDBC3E3B3FF}">
      <dsp:nvSpPr>
        <dsp:cNvPr id="0" name=""/>
        <dsp:cNvSpPr/>
      </dsp:nvSpPr>
      <dsp:spPr>
        <a:xfrm>
          <a:off x="9808920" y="3125736"/>
          <a:ext cx="490558" cy="490558"/>
        </a:xfrm>
        <a:prstGeom prst="downArrow">
          <a:avLst>
            <a:gd name="adj1" fmla="val 55000"/>
            <a:gd name="adj2" fmla="val 45000"/>
          </a:avLst>
        </a:prstGeom>
        <a:solidFill>
          <a:schemeClr val="accent5">
            <a:tint val="40000"/>
            <a:alpha val="90000"/>
            <a:hueOff val="3245083"/>
            <a:satOff val="-23015"/>
            <a:lumOff val="-13095"/>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919296" y="3125736"/>
        <a:ext cx="269806" cy="3691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E216-9A7B-7FF5-6C1F-6368C6AAB0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48A235-0555-86E3-8271-0A47DE0E42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6169C3-8C99-A130-BB4A-F9F27EAD722E}"/>
              </a:ext>
            </a:extLst>
          </p:cNvPr>
          <p:cNvSpPr>
            <a:spLocks noGrp="1"/>
          </p:cNvSpPr>
          <p:nvPr>
            <p:ph type="dt" sz="half" idx="10"/>
          </p:nvPr>
        </p:nvSpPr>
        <p:spPr/>
        <p:txBody>
          <a:bodyPr/>
          <a:lstStyle>
            <a:lvl1pPr>
              <a:defRPr/>
            </a:lvl1pPr>
          </a:lstStyle>
          <a:p>
            <a:fld id="{15974F74-FCD9-4E0F-8B6B-CD420FD35A31}" type="datetimeFigureOut">
              <a:rPr lang="en-IN" smtClean="0"/>
              <a:t>20-03-2024</a:t>
            </a:fld>
            <a:endParaRPr lang="en-IN"/>
          </a:p>
        </p:txBody>
      </p:sp>
      <p:sp>
        <p:nvSpPr>
          <p:cNvPr id="5" name="Footer Placeholder 4">
            <a:extLst>
              <a:ext uri="{FF2B5EF4-FFF2-40B4-BE49-F238E27FC236}">
                <a16:creationId xmlns:a16="http://schemas.microsoft.com/office/drawing/2014/main" id="{EE2C9B69-D9F3-291F-1AAE-93C4842FE440}"/>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8A29C7CE-44AF-EB5E-0630-C4C4B98DCC1E}"/>
              </a:ext>
            </a:extLst>
          </p:cNvPr>
          <p:cNvSpPr>
            <a:spLocks noGrp="1"/>
          </p:cNvSpPr>
          <p:nvPr>
            <p:ph type="sldNum" sz="quarter" idx="12"/>
          </p:nvPr>
        </p:nvSpPr>
        <p:spPr/>
        <p:txBody>
          <a:bodyPr/>
          <a:lstStyle>
            <a:lvl1pPr>
              <a:defRPr/>
            </a:lvl1pPr>
          </a:lstStyle>
          <a:p>
            <a:fld id="{386436F9-1A9F-4076-8C27-13908993CF4A}" type="slidenum">
              <a:rPr lang="en-IN" smtClean="0"/>
              <a:t>‹#›</a:t>
            </a:fld>
            <a:endParaRPr lang="en-IN"/>
          </a:p>
        </p:txBody>
      </p:sp>
    </p:spTree>
    <p:extLst>
      <p:ext uri="{BB962C8B-B14F-4D97-AF65-F5344CB8AC3E}">
        <p14:creationId xmlns:p14="http://schemas.microsoft.com/office/powerpoint/2010/main" val="307814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EA11-16E4-72A5-F4A7-78C10C8FF0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851E71-1F98-67A5-562C-92278D9BF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A315D7-E016-78DB-C48E-9DF6D029D0EC}"/>
              </a:ext>
            </a:extLst>
          </p:cNvPr>
          <p:cNvSpPr>
            <a:spLocks noGrp="1"/>
          </p:cNvSpPr>
          <p:nvPr>
            <p:ph type="dt" sz="half" idx="10"/>
          </p:nvPr>
        </p:nvSpPr>
        <p:spPr/>
        <p:txBody>
          <a:bodyPr/>
          <a:lstStyle>
            <a:lvl1pPr>
              <a:defRPr/>
            </a:lvl1pPr>
          </a:lstStyle>
          <a:p>
            <a:fld id="{15974F74-FCD9-4E0F-8B6B-CD420FD35A31}" type="datetimeFigureOut">
              <a:rPr lang="en-IN" smtClean="0"/>
              <a:t>20-03-2024</a:t>
            </a:fld>
            <a:endParaRPr lang="en-IN"/>
          </a:p>
        </p:txBody>
      </p:sp>
      <p:sp>
        <p:nvSpPr>
          <p:cNvPr id="5" name="Footer Placeholder 4">
            <a:extLst>
              <a:ext uri="{FF2B5EF4-FFF2-40B4-BE49-F238E27FC236}">
                <a16:creationId xmlns:a16="http://schemas.microsoft.com/office/drawing/2014/main" id="{7C6D0E2E-0945-536A-AEEF-02E9A37D147E}"/>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4BD07A7-00FB-A594-07CB-6BA4528123B4}"/>
              </a:ext>
            </a:extLst>
          </p:cNvPr>
          <p:cNvSpPr>
            <a:spLocks noGrp="1"/>
          </p:cNvSpPr>
          <p:nvPr>
            <p:ph type="sldNum" sz="quarter" idx="12"/>
          </p:nvPr>
        </p:nvSpPr>
        <p:spPr/>
        <p:txBody>
          <a:bodyPr/>
          <a:lstStyle>
            <a:lvl1pPr>
              <a:defRPr/>
            </a:lvl1pPr>
          </a:lstStyle>
          <a:p>
            <a:fld id="{386436F9-1A9F-4076-8C27-13908993CF4A}" type="slidenum">
              <a:rPr lang="en-IN" smtClean="0"/>
              <a:t>‹#›</a:t>
            </a:fld>
            <a:endParaRPr lang="en-IN"/>
          </a:p>
        </p:txBody>
      </p:sp>
    </p:spTree>
    <p:extLst>
      <p:ext uri="{BB962C8B-B14F-4D97-AF65-F5344CB8AC3E}">
        <p14:creationId xmlns:p14="http://schemas.microsoft.com/office/powerpoint/2010/main" val="814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06839D-19B2-F501-9B45-B97B7EF1D10A}"/>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16AF81-FEB3-880D-DE6C-145C802F7848}"/>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6C7939-404D-674F-E9CE-69AA8A6DF943}"/>
              </a:ext>
            </a:extLst>
          </p:cNvPr>
          <p:cNvSpPr>
            <a:spLocks noGrp="1"/>
          </p:cNvSpPr>
          <p:nvPr>
            <p:ph type="dt" sz="half" idx="10"/>
          </p:nvPr>
        </p:nvSpPr>
        <p:spPr/>
        <p:txBody>
          <a:bodyPr/>
          <a:lstStyle>
            <a:lvl1pPr>
              <a:defRPr/>
            </a:lvl1pPr>
          </a:lstStyle>
          <a:p>
            <a:fld id="{15974F74-FCD9-4E0F-8B6B-CD420FD35A31}" type="datetimeFigureOut">
              <a:rPr lang="en-IN" smtClean="0"/>
              <a:t>20-03-2024</a:t>
            </a:fld>
            <a:endParaRPr lang="en-IN"/>
          </a:p>
        </p:txBody>
      </p:sp>
      <p:sp>
        <p:nvSpPr>
          <p:cNvPr id="5" name="Footer Placeholder 4">
            <a:extLst>
              <a:ext uri="{FF2B5EF4-FFF2-40B4-BE49-F238E27FC236}">
                <a16:creationId xmlns:a16="http://schemas.microsoft.com/office/drawing/2014/main" id="{F0DE7FCA-12C9-7DD2-A5FC-D5B845499873}"/>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B0A0180A-B4C9-DAF2-4FC0-6738F503B737}"/>
              </a:ext>
            </a:extLst>
          </p:cNvPr>
          <p:cNvSpPr>
            <a:spLocks noGrp="1"/>
          </p:cNvSpPr>
          <p:nvPr>
            <p:ph type="sldNum" sz="quarter" idx="12"/>
          </p:nvPr>
        </p:nvSpPr>
        <p:spPr/>
        <p:txBody>
          <a:bodyPr/>
          <a:lstStyle>
            <a:lvl1pPr>
              <a:defRPr/>
            </a:lvl1pPr>
          </a:lstStyle>
          <a:p>
            <a:fld id="{386436F9-1A9F-4076-8C27-13908993CF4A}" type="slidenum">
              <a:rPr lang="en-IN" smtClean="0"/>
              <a:t>‹#›</a:t>
            </a:fld>
            <a:endParaRPr lang="en-IN"/>
          </a:p>
        </p:txBody>
      </p:sp>
    </p:spTree>
    <p:extLst>
      <p:ext uri="{BB962C8B-B14F-4D97-AF65-F5344CB8AC3E}">
        <p14:creationId xmlns:p14="http://schemas.microsoft.com/office/powerpoint/2010/main" val="353388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F4B0-5B5E-1FE8-6B19-86F737A75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D7E7A9-7FF6-B0B0-9A80-6AECA49F25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A15EF-2690-31CD-7B32-0EB3E7456A99}"/>
              </a:ext>
            </a:extLst>
          </p:cNvPr>
          <p:cNvSpPr>
            <a:spLocks noGrp="1"/>
          </p:cNvSpPr>
          <p:nvPr>
            <p:ph type="dt" sz="half" idx="10"/>
          </p:nvPr>
        </p:nvSpPr>
        <p:spPr/>
        <p:txBody>
          <a:bodyPr/>
          <a:lstStyle>
            <a:lvl1pPr>
              <a:defRPr/>
            </a:lvl1pPr>
          </a:lstStyle>
          <a:p>
            <a:fld id="{15974F74-FCD9-4E0F-8B6B-CD420FD35A31}" type="datetimeFigureOut">
              <a:rPr lang="en-IN" smtClean="0"/>
              <a:t>20-03-2024</a:t>
            </a:fld>
            <a:endParaRPr lang="en-IN"/>
          </a:p>
        </p:txBody>
      </p:sp>
      <p:sp>
        <p:nvSpPr>
          <p:cNvPr id="5" name="Footer Placeholder 4">
            <a:extLst>
              <a:ext uri="{FF2B5EF4-FFF2-40B4-BE49-F238E27FC236}">
                <a16:creationId xmlns:a16="http://schemas.microsoft.com/office/drawing/2014/main" id="{68045EF9-504F-4505-48FB-687421202836}"/>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A0472649-2302-920E-53CD-463CE3612DAE}"/>
              </a:ext>
            </a:extLst>
          </p:cNvPr>
          <p:cNvSpPr>
            <a:spLocks noGrp="1"/>
          </p:cNvSpPr>
          <p:nvPr>
            <p:ph type="sldNum" sz="quarter" idx="12"/>
          </p:nvPr>
        </p:nvSpPr>
        <p:spPr/>
        <p:txBody>
          <a:bodyPr/>
          <a:lstStyle>
            <a:lvl1pPr>
              <a:defRPr/>
            </a:lvl1pPr>
          </a:lstStyle>
          <a:p>
            <a:fld id="{386436F9-1A9F-4076-8C27-13908993CF4A}" type="slidenum">
              <a:rPr lang="en-IN" smtClean="0"/>
              <a:t>‹#›</a:t>
            </a:fld>
            <a:endParaRPr lang="en-IN"/>
          </a:p>
        </p:txBody>
      </p:sp>
    </p:spTree>
    <p:extLst>
      <p:ext uri="{BB962C8B-B14F-4D97-AF65-F5344CB8AC3E}">
        <p14:creationId xmlns:p14="http://schemas.microsoft.com/office/powerpoint/2010/main" val="396116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966F-74DD-A783-71D8-A565AB8B14F7}"/>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6F68FD-47FE-362F-7AC7-A72E696D7DF4}"/>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D499BB86-5771-D915-59BE-9FE086CE8335}"/>
              </a:ext>
            </a:extLst>
          </p:cNvPr>
          <p:cNvSpPr>
            <a:spLocks noGrp="1"/>
          </p:cNvSpPr>
          <p:nvPr>
            <p:ph type="dt" sz="half" idx="10"/>
          </p:nvPr>
        </p:nvSpPr>
        <p:spPr/>
        <p:txBody>
          <a:bodyPr/>
          <a:lstStyle>
            <a:lvl1pPr>
              <a:defRPr/>
            </a:lvl1pPr>
          </a:lstStyle>
          <a:p>
            <a:fld id="{15974F74-FCD9-4E0F-8B6B-CD420FD35A31}" type="datetimeFigureOut">
              <a:rPr lang="en-IN" smtClean="0"/>
              <a:t>20-03-2024</a:t>
            </a:fld>
            <a:endParaRPr lang="en-IN"/>
          </a:p>
        </p:txBody>
      </p:sp>
      <p:sp>
        <p:nvSpPr>
          <p:cNvPr id="5" name="Footer Placeholder 4">
            <a:extLst>
              <a:ext uri="{FF2B5EF4-FFF2-40B4-BE49-F238E27FC236}">
                <a16:creationId xmlns:a16="http://schemas.microsoft.com/office/drawing/2014/main" id="{3D495D61-3174-B13A-8002-E54CC3D935DB}"/>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0976F994-CD7E-902E-8A48-4128B26EDD99}"/>
              </a:ext>
            </a:extLst>
          </p:cNvPr>
          <p:cNvSpPr>
            <a:spLocks noGrp="1"/>
          </p:cNvSpPr>
          <p:nvPr>
            <p:ph type="sldNum" sz="quarter" idx="12"/>
          </p:nvPr>
        </p:nvSpPr>
        <p:spPr/>
        <p:txBody>
          <a:bodyPr/>
          <a:lstStyle>
            <a:lvl1pPr>
              <a:defRPr/>
            </a:lvl1pPr>
          </a:lstStyle>
          <a:p>
            <a:fld id="{386436F9-1A9F-4076-8C27-13908993CF4A}" type="slidenum">
              <a:rPr lang="en-IN" smtClean="0"/>
              <a:t>‹#›</a:t>
            </a:fld>
            <a:endParaRPr lang="en-IN"/>
          </a:p>
        </p:txBody>
      </p:sp>
    </p:spTree>
    <p:extLst>
      <p:ext uri="{BB962C8B-B14F-4D97-AF65-F5344CB8AC3E}">
        <p14:creationId xmlns:p14="http://schemas.microsoft.com/office/powerpoint/2010/main" val="1589415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F193-2D30-04FB-386F-A6181669D4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92C67E-C47F-F1E2-7AB3-3A41814FA8B9}"/>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6D25C3-5438-B5AA-D3FF-8537B62288D0}"/>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C0AC42-62A9-D089-398F-10BA9E2D2983}"/>
              </a:ext>
            </a:extLst>
          </p:cNvPr>
          <p:cNvSpPr>
            <a:spLocks noGrp="1"/>
          </p:cNvSpPr>
          <p:nvPr>
            <p:ph type="dt" sz="half" idx="10"/>
          </p:nvPr>
        </p:nvSpPr>
        <p:spPr/>
        <p:txBody>
          <a:bodyPr/>
          <a:lstStyle>
            <a:lvl1pPr>
              <a:defRPr/>
            </a:lvl1pPr>
          </a:lstStyle>
          <a:p>
            <a:fld id="{15974F74-FCD9-4E0F-8B6B-CD420FD35A31}" type="datetimeFigureOut">
              <a:rPr lang="en-IN" smtClean="0"/>
              <a:t>20-03-2024</a:t>
            </a:fld>
            <a:endParaRPr lang="en-IN"/>
          </a:p>
        </p:txBody>
      </p:sp>
      <p:sp>
        <p:nvSpPr>
          <p:cNvPr id="6" name="Footer Placeholder 5">
            <a:extLst>
              <a:ext uri="{FF2B5EF4-FFF2-40B4-BE49-F238E27FC236}">
                <a16:creationId xmlns:a16="http://schemas.microsoft.com/office/drawing/2014/main" id="{77AD283D-7A72-FC7A-6E16-AAA428CB02F9}"/>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9EE84250-85E0-492E-AFA4-8964CF020EF4}"/>
              </a:ext>
            </a:extLst>
          </p:cNvPr>
          <p:cNvSpPr>
            <a:spLocks noGrp="1"/>
          </p:cNvSpPr>
          <p:nvPr>
            <p:ph type="sldNum" sz="quarter" idx="12"/>
          </p:nvPr>
        </p:nvSpPr>
        <p:spPr/>
        <p:txBody>
          <a:bodyPr/>
          <a:lstStyle>
            <a:lvl1pPr>
              <a:defRPr/>
            </a:lvl1pPr>
          </a:lstStyle>
          <a:p>
            <a:fld id="{386436F9-1A9F-4076-8C27-13908993CF4A}" type="slidenum">
              <a:rPr lang="en-IN" smtClean="0"/>
              <a:t>‹#›</a:t>
            </a:fld>
            <a:endParaRPr lang="en-IN"/>
          </a:p>
        </p:txBody>
      </p:sp>
    </p:spTree>
    <p:extLst>
      <p:ext uri="{BB962C8B-B14F-4D97-AF65-F5344CB8AC3E}">
        <p14:creationId xmlns:p14="http://schemas.microsoft.com/office/powerpoint/2010/main" val="27965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C17E-B67A-81C4-B0AD-2C859709EBB7}"/>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709D79-D160-5403-DF31-05F82532FDD6}"/>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B8B4F-57AB-51EA-F197-78138C83418F}"/>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4A073F-96CD-50EF-49AC-978266CBF3C6}"/>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D292E-6F80-122F-2F46-446774693DB1}"/>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0800F0-60D9-B178-1E3E-8B9591FE5C32}"/>
              </a:ext>
            </a:extLst>
          </p:cNvPr>
          <p:cNvSpPr>
            <a:spLocks noGrp="1"/>
          </p:cNvSpPr>
          <p:nvPr>
            <p:ph type="dt" sz="half" idx="10"/>
          </p:nvPr>
        </p:nvSpPr>
        <p:spPr/>
        <p:txBody>
          <a:bodyPr/>
          <a:lstStyle>
            <a:lvl1pPr>
              <a:defRPr/>
            </a:lvl1pPr>
          </a:lstStyle>
          <a:p>
            <a:fld id="{15974F74-FCD9-4E0F-8B6B-CD420FD35A31}" type="datetimeFigureOut">
              <a:rPr lang="en-IN" smtClean="0"/>
              <a:t>20-03-2024</a:t>
            </a:fld>
            <a:endParaRPr lang="en-IN"/>
          </a:p>
        </p:txBody>
      </p:sp>
      <p:sp>
        <p:nvSpPr>
          <p:cNvPr id="8" name="Footer Placeholder 7">
            <a:extLst>
              <a:ext uri="{FF2B5EF4-FFF2-40B4-BE49-F238E27FC236}">
                <a16:creationId xmlns:a16="http://schemas.microsoft.com/office/drawing/2014/main" id="{9E9AC677-76C7-26D6-F125-4DD98AA07A3F}"/>
              </a:ext>
            </a:extLst>
          </p:cNvPr>
          <p:cNvSpPr>
            <a:spLocks noGrp="1"/>
          </p:cNvSpPr>
          <p:nvPr>
            <p:ph type="ftr" sz="quarter" idx="11"/>
          </p:nvPr>
        </p:nvSpPr>
        <p:spPr/>
        <p:txBody>
          <a:bodyPr/>
          <a:lstStyle>
            <a:lvl1pPr>
              <a:defRPr/>
            </a:lvl1pPr>
          </a:lstStyle>
          <a:p>
            <a:endParaRPr lang="en-IN"/>
          </a:p>
        </p:txBody>
      </p:sp>
      <p:sp>
        <p:nvSpPr>
          <p:cNvPr id="9" name="Slide Number Placeholder 8">
            <a:extLst>
              <a:ext uri="{FF2B5EF4-FFF2-40B4-BE49-F238E27FC236}">
                <a16:creationId xmlns:a16="http://schemas.microsoft.com/office/drawing/2014/main" id="{98BBE7AB-DFAA-46AA-5A47-4CD416AAAB79}"/>
              </a:ext>
            </a:extLst>
          </p:cNvPr>
          <p:cNvSpPr>
            <a:spLocks noGrp="1"/>
          </p:cNvSpPr>
          <p:nvPr>
            <p:ph type="sldNum" sz="quarter" idx="12"/>
          </p:nvPr>
        </p:nvSpPr>
        <p:spPr/>
        <p:txBody>
          <a:bodyPr/>
          <a:lstStyle>
            <a:lvl1pPr>
              <a:defRPr/>
            </a:lvl1pPr>
          </a:lstStyle>
          <a:p>
            <a:fld id="{386436F9-1A9F-4076-8C27-13908993CF4A}" type="slidenum">
              <a:rPr lang="en-IN" smtClean="0"/>
              <a:t>‹#›</a:t>
            </a:fld>
            <a:endParaRPr lang="en-IN"/>
          </a:p>
        </p:txBody>
      </p:sp>
    </p:spTree>
    <p:extLst>
      <p:ext uri="{BB962C8B-B14F-4D97-AF65-F5344CB8AC3E}">
        <p14:creationId xmlns:p14="http://schemas.microsoft.com/office/powerpoint/2010/main" val="1592512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A327-7975-4C1E-D4E5-A6B246AB51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0CCDEC-5E61-8405-4373-E42106E70ED0}"/>
              </a:ext>
            </a:extLst>
          </p:cNvPr>
          <p:cNvSpPr>
            <a:spLocks noGrp="1"/>
          </p:cNvSpPr>
          <p:nvPr>
            <p:ph type="dt" sz="half" idx="10"/>
          </p:nvPr>
        </p:nvSpPr>
        <p:spPr/>
        <p:txBody>
          <a:bodyPr/>
          <a:lstStyle>
            <a:lvl1pPr>
              <a:defRPr/>
            </a:lvl1pPr>
          </a:lstStyle>
          <a:p>
            <a:fld id="{15974F74-FCD9-4E0F-8B6B-CD420FD35A31}" type="datetimeFigureOut">
              <a:rPr lang="en-IN" smtClean="0"/>
              <a:t>20-03-2024</a:t>
            </a:fld>
            <a:endParaRPr lang="en-IN"/>
          </a:p>
        </p:txBody>
      </p:sp>
      <p:sp>
        <p:nvSpPr>
          <p:cNvPr id="4" name="Footer Placeholder 3">
            <a:extLst>
              <a:ext uri="{FF2B5EF4-FFF2-40B4-BE49-F238E27FC236}">
                <a16:creationId xmlns:a16="http://schemas.microsoft.com/office/drawing/2014/main" id="{7A5CAE05-3984-076F-00D0-7A1612F76513}"/>
              </a:ext>
            </a:extLst>
          </p:cNvPr>
          <p:cNvSpPr>
            <a:spLocks noGrp="1"/>
          </p:cNvSpPr>
          <p:nvPr>
            <p:ph type="ftr" sz="quarter" idx="11"/>
          </p:nvPr>
        </p:nvSpPr>
        <p:spPr/>
        <p:txBody>
          <a:bodyPr/>
          <a:lstStyle>
            <a:lvl1pPr>
              <a:defRPr/>
            </a:lvl1pPr>
          </a:lstStyle>
          <a:p>
            <a:endParaRPr lang="en-IN"/>
          </a:p>
        </p:txBody>
      </p:sp>
      <p:sp>
        <p:nvSpPr>
          <p:cNvPr id="5" name="Slide Number Placeholder 4">
            <a:extLst>
              <a:ext uri="{FF2B5EF4-FFF2-40B4-BE49-F238E27FC236}">
                <a16:creationId xmlns:a16="http://schemas.microsoft.com/office/drawing/2014/main" id="{9552FEF8-C56B-E18B-EF0F-386FD9B34D7F}"/>
              </a:ext>
            </a:extLst>
          </p:cNvPr>
          <p:cNvSpPr>
            <a:spLocks noGrp="1"/>
          </p:cNvSpPr>
          <p:nvPr>
            <p:ph type="sldNum" sz="quarter" idx="12"/>
          </p:nvPr>
        </p:nvSpPr>
        <p:spPr/>
        <p:txBody>
          <a:bodyPr/>
          <a:lstStyle>
            <a:lvl1pPr>
              <a:defRPr/>
            </a:lvl1pPr>
          </a:lstStyle>
          <a:p>
            <a:fld id="{386436F9-1A9F-4076-8C27-13908993CF4A}" type="slidenum">
              <a:rPr lang="en-IN" smtClean="0"/>
              <a:t>‹#›</a:t>
            </a:fld>
            <a:endParaRPr lang="en-IN"/>
          </a:p>
        </p:txBody>
      </p:sp>
    </p:spTree>
    <p:extLst>
      <p:ext uri="{BB962C8B-B14F-4D97-AF65-F5344CB8AC3E}">
        <p14:creationId xmlns:p14="http://schemas.microsoft.com/office/powerpoint/2010/main" val="163584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48511-E239-E2FA-07EB-9B55D2E66A5E}"/>
              </a:ext>
            </a:extLst>
          </p:cNvPr>
          <p:cNvSpPr>
            <a:spLocks noGrp="1"/>
          </p:cNvSpPr>
          <p:nvPr>
            <p:ph type="dt" sz="half" idx="10"/>
          </p:nvPr>
        </p:nvSpPr>
        <p:spPr/>
        <p:txBody>
          <a:bodyPr/>
          <a:lstStyle>
            <a:lvl1pPr>
              <a:defRPr/>
            </a:lvl1pPr>
          </a:lstStyle>
          <a:p>
            <a:fld id="{15974F74-FCD9-4E0F-8B6B-CD420FD35A31}" type="datetimeFigureOut">
              <a:rPr lang="en-IN" smtClean="0"/>
              <a:t>20-03-2024</a:t>
            </a:fld>
            <a:endParaRPr lang="en-IN"/>
          </a:p>
        </p:txBody>
      </p:sp>
      <p:sp>
        <p:nvSpPr>
          <p:cNvPr id="3" name="Footer Placeholder 2">
            <a:extLst>
              <a:ext uri="{FF2B5EF4-FFF2-40B4-BE49-F238E27FC236}">
                <a16:creationId xmlns:a16="http://schemas.microsoft.com/office/drawing/2014/main" id="{69751E83-CC8A-4F9F-052F-8F658F6689EC}"/>
              </a:ext>
            </a:extLst>
          </p:cNvPr>
          <p:cNvSpPr>
            <a:spLocks noGrp="1"/>
          </p:cNvSpPr>
          <p:nvPr>
            <p:ph type="ftr" sz="quarter" idx="11"/>
          </p:nvPr>
        </p:nvSpPr>
        <p:spPr/>
        <p:txBody>
          <a:bodyPr/>
          <a:lstStyle>
            <a:lvl1pPr>
              <a:defRPr/>
            </a:lvl1pPr>
          </a:lstStyle>
          <a:p>
            <a:endParaRPr lang="en-IN"/>
          </a:p>
        </p:txBody>
      </p:sp>
      <p:sp>
        <p:nvSpPr>
          <p:cNvPr id="4" name="Slide Number Placeholder 3">
            <a:extLst>
              <a:ext uri="{FF2B5EF4-FFF2-40B4-BE49-F238E27FC236}">
                <a16:creationId xmlns:a16="http://schemas.microsoft.com/office/drawing/2014/main" id="{19A84B57-B603-F129-14AF-4B7A86859C0A}"/>
              </a:ext>
            </a:extLst>
          </p:cNvPr>
          <p:cNvSpPr>
            <a:spLocks noGrp="1"/>
          </p:cNvSpPr>
          <p:nvPr>
            <p:ph type="sldNum" sz="quarter" idx="12"/>
          </p:nvPr>
        </p:nvSpPr>
        <p:spPr/>
        <p:txBody>
          <a:bodyPr/>
          <a:lstStyle>
            <a:lvl1pPr>
              <a:defRPr/>
            </a:lvl1pPr>
          </a:lstStyle>
          <a:p>
            <a:fld id="{386436F9-1A9F-4076-8C27-13908993CF4A}" type="slidenum">
              <a:rPr lang="en-IN" smtClean="0"/>
              <a:t>‹#›</a:t>
            </a:fld>
            <a:endParaRPr lang="en-IN"/>
          </a:p>
        </p:txBody>
      </p:sp>
    </p:spTree>
    <p:extLst>
      <p:ext uri="{BB962C8B-B14F-4D97-AF65-F5344CB8AC3E}">
        <p14:creationId xmlns:p14="http://schemas.microsoft.com/office/powerpoint/2010/main" val="160430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C700F-9ED6-DBC9-15D1-41475E71899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7DDD38-387E-B454-EDF1-07DE7BB1E8FE}"/>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7B79B3-8B2A-718E-1662-33919AB01A7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81803F-0566-9F7B-23B2-26C5D9E5084B}"/>
              </a:ext>
            </a:extLst>
          </p:cNvPr>
          <p:cNvSpPr>
            <a:spLocks noGrp="1"/>
          </p:cNvSpPr>
          <p:nvPr>
            <p:ph type="dt" sz="half" idx="10"/>
          </p:nvPr>
        </p:nvSpPr>
        <p:spPr/>
        <p:txBody>
          <a:bodyPr/>
          <a:lstStyle>
            <a:lvl1pPr>
              <a:defRPr/>
            </a:lvl1pPr>
          </a:lstStyle>
          <a:p>
            <a:fld id="{15974F74-FCD9-4E0F-8B6B-CD420FD35A31}" type="datetimeFigureOut">
              <a:rPr lang="en-IN" smtClean="0"/>
              <a:t>20-03-2024</a:t>
            </a:fld>
            <a:endParaRPr lang="en-IN"/>
          </a:p>
        </p:txBody>
      </p:sp>
      <p:sp>
        <p:nvSpPr>
          <p:cNvPr id="6" name="Footer Placeholder 5">
            <a:extLst>
              <a:ext uri="{FF2B5EF4-FFF2-40B4-BE49-F238E27FC236}">
                <a16:creationId xmlns:a16="http://schemas.microsoft.com/office/drawing/2014/main" id="{BB8702CE-DC73-1A0E-DAF3-863643770019}"/>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2A9E4434-61EC-5A5F-FDFE-36FB5F87B24E}"/>
              </a:ext>
            </a:extLst>
          </p:cNvPr>
          <p:cNvSpPr>
            <a:spLocks noGrp="1"/>
          </p:cNvSpPr>
          <p:nvPr>
            <p:ph type="sldNum" sz="quarter" idx="12"/>
          </p:nvPr>
        </p:nvSpPr>
        <p:spPr/>
        <p:txBody>
          <a:bodyPr/>
          <a:lstStyle>
            <a:lvl1pPr>
              <a:defRPr/>
            </a:lvl1pPr>
          </a:lstStyle>
          <a:p>
            <a:fld id="{386436F9-1A9F-4076-8C27-13908993CF4A}" type="slidenum">
              <a:rPr lang="en-IN" smtClean="0"/>
              <a:t>‹#›</a:t>
            </a:fld>
            <a:endParaRPr lang="en-IN"/>
          </a:p>
        </p:txBody>
      </p:sp>
    </p:spTree>
    <p:extLst>
      <p:ext uri="{BB962C8B-B14F-4D97-AF65-F5344CB8AC3E}">
        <p14:creationId xmlns:p14="http://schemas.microsoft.com/office/powerpoint/2010/main" val="341221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099A-E0A9-B535-4A90-D75CB534354C}"/>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89ABEB-0534-FC7C-26AA-41018CA7CEB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51F02ACC-51F4-E44E-2A89-65D23D8325D3}"/>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D83A8-40F0-A8F8-552A-2943B196582E}"/>
              </a:ext>
            </a:extLst>
          </p:cNvPr>
          <p:cNvSpPr>
            <a:spLocks noGrp="1"/>
          </p:cNvSpPr>
          <p:nvPr>
            <p:ph type="dt" sz="half" idx="10"/>
          </p:nvPr>
        </p:nvSpPr>
        <p:spPr/>
        <p:txBody>
          <a:bodyPr/>
          <a:lstStyle>
            <a:lvl1pPr>
              <a:defRPr/>
            </a:lvl1pPr>
          </a:lstStyle>
          <a:p>
            <a:fld id="{15974F74-FCD9-4E0F-8B6B-CD420FD35A31}" type="datetimeFigureOut">
              <a:rPr lang="en-IN" smtClean="0"/>
              <a:t>20-03-2024</a:t>
            </a:fld>
            <a:endParaRPr lang="en-IN"/>
          </a:p>
        </p:txBody>
      </p:sp>
      <p:sp>
        <p:nvSpPr>
          <p:cNvPr id="6" name="Footer Placeholder 5">
            <a:extLst>
              <a:ext uri="{FF2B5EF4-FFF2-40B4-BE49-F238E27FC236}">
                <a16:creationId xmlns:a16="http://schemas.microsoft.com/office/drawing/2014/main" id="{BD042D36-3627-E63D-62D4-19C98149BBFD}"/>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7C2EDF46-D0F6-104C-B727-BDC353F57A53}"/>
              </a:ext>
            </a:extLst>
          </p:cNvPr>
          <p:cNvSpPr>
            <a:spLocks noGrp="1"/>
          </p:cNvSpPr>
          <p:nvPr>
            <p:ph type="sldNum" sz="quarter" idx="12"/>
          </p:nvPr>
        </p:nvSpPr>
        <p:spPr/>
        <p:txBody>
          <a:bodyPr/>
          <a:lstStyle>
            <a:lvl1pPr>
              <a:defRPr/>
            </a:lvl1pPr>
          </a:lstStyle>
          <a:p>
            <a:fld id="{386436F9-1A9F-4076-8C27-13908993CF4A}" type="slidenum">
              <a:rPr lang="en-IN" smtClean="0"/>
              <a:t>‹#›</a:t>
            </a:fld>
            <a:endParaRPr lang="en-IN"/>
          </a:p>
        </p:txBody>
      </p:sp>
    </p:spTree>
    <p:extLst>
      <p:ext uri="{BB962C8B-B14F-4D97-AF65-F5344CB8AC3E}">
        <p14:creationId xmlns:p14="http://schemas.microsoft.com/office/powerpoint/2010/main" val="125823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8C086C5-9C03-C8C3-66E0-2DB3DD0742BF}"/>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ED0D5016-C4F3-BB28-47B8-183A5AD6FFE0}"/>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F85DD398-1D37-EED7-A484-A623DF840131}"/>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15974F74-FCD9-4E0F-8B6B-CD420FD35A31}" type="datetimeFigureOut">
              <a:rPr lang="en-IN" smtClean="0"/>
              <a:t>20-03-2024</a:t>
            </a:fld>
            <a:endParaRPr lang="en-IN"/>
          </a:p>
        </p:txBody>
      </p:sp>
      <p:sp>
        <p:nvSpPr>
          <p:cNvPr id="1029" name="Rectangle 5">
            <a:extLst>
              <a:ext uri="{FF2B5EF4-FFF2-40B4-BE49-F238E27FC236}">
                <a16:creationId xmlns:a16="http://schemas.microsoft.com/office/drawing/2014/main" id="{3A7ED883-A06C-63A1-201C-FF88AA85916C}"/>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IN"/>
          </a:p>
        </p:txBody>
      </p:sp>
      <p:sp>
        <p:nvSpPr>
          <p:cNvPr id="1030" name="Rectangle 6">
            <a:extLst>
              <a:ext uri="{FF2B5EF4-FFF2-40B4-BE49-F238E27FC236}">
                <a16:creationId xmlns:a16="http://schemas.microsoft.com/office/drawing/2014/main" id="{63A15261-227B-DE6D-B504-012145A0A823}"/>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86436F9-1A9F-4076-8C27-13908993CF4A}" type="slidenum">
              <a:rPr lang="en-IN" smtClean="0"/>
              <a:t>‹#›</a:t>
            </a:fld>
            <a:endParaRPr lang="en-IN"/>
          </a:p>
        </p:txBody>
      </p:sp>
    </p:spTree>
    <p:extLst>
      <p:ext uri="{BB962C8B-B14F-4D97-AF65-F5344CB8AC3E}">
        <p14:creationId xmlns:p14="http://schemas.microsoft.com/office/powerpoint/2010/main" val="3381366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7D32-E529-7C1D-1530-01E7F986136A}"/>
              </a:ext>
            </a:extLst>
          </p:cNvPr>
          <p:cNvSpPr>
            <a:spLocks noGrp="1"/>
          </p:cNvSpPr>
          <p:nvPr>
            <p:ph type="ctrTitle"/>
          </p:nvPr>
        </p:nvSpPr>
        <p:spPr>
          <a:xfrm>
            <a:off x="715478" y="1154531"/>
            <a:ext cx="5663551" cy="2415983"/>
          </a:xfrm>
          <a:effectLst>
            <a:glow rad="63500">
              <a:schemeClr val="accent1">
                <a:satMod val="175000"/>
                <a:alpha val="40000"/>
              </a:schemeClr>
            </a:glow>
            <a:outerShdw blurRad="50800" dist="38100" dir="2700000" algn="tl" rotWithShape="0">
              <a:prstClr val="black">
                <a:alpha val="40000"/>
              </a:prstClr>
            </a:outerShdw>
          </a:effectLst>
        </p:spPr>
        <p:txBody>
          <a:bodyPr anchor="t">
            <a:noAutofit/>
          </a:bodyPr>
          <a:lstStyle/>
          <a:p>
            <a:pPr>
              <a:lnSpc>
                <a:spcPct val="100000"/>
              </a:lnSpc>
            </a:pPr>
            <a:r>
              <a:rPr lang="en-IN" sz="7200" b="1" kern="0" spc="50" dirty="0">
                <a:ln w="0"/>
                <a:solidFill>
                  <a:srgbClr val="FF0000"/>
                </a:solidFill>
                <a:effectLst>
                  <a:outerShdw blurRad="50800" dist="38100" dir="2700000" algn="tl"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Crime Data Analysis</a:t>
            </a:r>
            <a:endParaRPr lang="en-IN" sz="7200" b="1" spc="50" dirty="0">
              <a:ln w="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E11B5AF-3EA3-9A8D-3EB6-33E7B42F0860}"/>
              </a:ext>
            </a:extLst>
          </p:cNvPr>
          <p:cNvSpPr>
            <a:spLocks noGrp="1"/>
          </p:cNvSpPr>
          <p:nvPr>
            <p:ph type="subTitle" idx="1"/>
          </p:nvPr>
        </p:nvSpPr>
        <p:spPr>
          <a:xfrm>
            <a:off x="7843937" y="4714240"/>
            <a:ext cx="4075921" cy="1045873"/>
          </a:xfrm>
        </p:spPr>
        <p:txBody>
          <a:bodyPr anchor="b">
            <a:normAutofit fontScale="92500" lnSpcReduction="20000"/>
          </a:bodyPr>
          <a:lstStyle/>
          <a:p>
            <a:pPr algn="l"/>
            <a:r>
              <a:rPr lang="en-IN" b="1" dirty="0">
                <a:solidFill>
                  <a:schemeClr val="accent1">
                    <a:lumMod val="50000"/>
                  </a:schemeClr>
                </a:solidFill>
                <a:latin typeface="Times New Roman" panose="02020603050405020304" pitchFamily="18" charset="0"/>
                <a:cs typeface="Times New Roman" panose="02020603050405020304" pitchFamily="18" charset="0"/>
              </a:rPr>
              <a:t>By </a:t>
            </a:r>
          </a:p>
          <a:p>
            <a:pPr algn="l"/>
            <a:r>
              <a:rPr lang="en-IN" b="1" dirty="0" err="1">
                <a:solidFill>
                  <a:schemeClr val="accent1">
                    <a:lumMod val="50000"/>
                  </a:schemeClr>
                </a:solidFill>
                <a:latin typeface="Times New Roman" panose="02020603050405020304" pitchFamily="18" charset="0"/>
                <a:cs typeface="Times New Roman" panose="02020603050405020304" pitchFamily="18" charset="0"/>
              </a:rPr>
              <a:t>Machavarapu</a:t>
            </a:r>
            <a:r>
              <a:rPr lang="en-IN" b="1" dirty="0">
                <a:solidFill>
                  <a:schemeClr val="accent1">
                    <a:lumMod val="50000"/>
                  </a:schemeClr>
                </a:solidFill>
                <a:latin typeface="Times New Roman" panose="02020603050405020304" pitchFamily="18" charset="0"/>
                <a:cs typeface="Times New Roman" panose="02020603050405020304" pitchFamily="18" charset="0"/>
              </a:rPr>
              <a:t> Salman Raju</a:t>
            </a:r>
          </a:p>
          <a:p>
            <a:pPr algn="l"/>
            <a:r>
              <a:rPr lang="en-IN" b="1" dirty="0">
                <a:solidFill>
                  <a:schemeClr val="accent1">
                    <a:lumMod val="50000"/>
                  </a:schemeClr>
                </a:solidFill>
                <a:latin typeface="Times New Roman" panose="02020603050405020304" pitchFamily="18" charset="0"/>
                <a:cs typeface="Times New Roman" panose="02020603050405020304" pitchFamily="18" charset="0"/>
              </a:rPr>
              <a:t>17</a:t>
            </a:r>
            <a:r>
              <a:rPr lang="en-IN" b="1" baseline="30000" dirty="0">
                <a:solidFill>
                  <a:schemeClr val="accent1">
                    <a:lumMod val="50000"/>
                  </a:schemeClr>
                </a:solidFill>
                <a:latin typeface="Times New Roman" panose="02020603050405020304" pitchFamily="18" charset="0"/>
                <a:cs typeface="Times New Roman" panose="02020603050405020304" pitchFamily="18" charset="0"/>
              </a:rPr>
              <a:t>th</a:t>
            </a:r>
            <a:r>
              <a:rPr lang="en-IN" b="1" dirty="0">
                <a:solidFill>
                  <a:schemeClr val="accent1">
                    <a:lumMod val="50000"/>
                  </a:schemeClr>
                </a:solidFill>
                <a:latin typeface="Times New Roman" panose="02020603050405020304" pitchFamily="18" charset="0"/>
                <a:cs typeface="Times New Roman" panose="02020603050405020304" pitchFamily="18" charset="0"/>
              </a:rPr>
              <a:t> Feb 2024</a:t>
            </a:r>
          </a:p>
        </p:txBody>
      </p:sp>
      <p:pic>
        <p:nvPicPr>
          <p:cNvPr id="11" name="Picture 10" descr="A black and white logo of handcuffs&#10;&#10;Description automatically generated">
            <a:extLst>
              <a:ext uri="{FF2B5EF4-FFF2-40B4-BE49-F238E27FC236}">
                <a16:creationId xmlns:a16="http://schemas.microsoft.com/office/drawing/2014/main" id="{8C9F36F8-9462-3185-3F0F-E188EBF528BC}"/>
              </a:ext>
            </a:extLst>
          </p:cNvPr>
          <p:cNvPicPr>
            <a:picLocks noChangeAspect="1"/>
          </p:cNvPicPr>
          <p:nvPr/>
        </p:nvPicPr>
        <p:blipFill rotWithShape="1">
          <a:blip r:embed="rId2">
            <a:extLst>
              <a:ext uri="{28A0092B-C50C-407E-A947-70E740481C1C}">
                <a14:useLocalDpi xmlns:a14="http://schemas.microsoft.com/office/drawing/2010/main" val="0"/>
              </a:ext>
            </a:extLst>
          </a:blip>
          <a:srcRect l="6433" t="4602" r="9012" b="10358"/>
          <a:stretch/>
        </p:blipFill>
        <p:spPr>
          <a:xfrm>
            <a:off x="6901542" y="699601"/>
            <a:ext cx="2278887" cy="2291954"/>
          </a:xfrm>
          <a:prstGeom prst="rect">
            <a:avLst/>
          </a:prstGeom>
        </p:spPr>
      </p:pic>
      <p:pic>
        <p:nvPicPr>
          <p:cNvPr id="7" name="Picture 6" descr="A black and white illustration of hands in handcuffs&#10;&#10;Description automatically generated">
            <a:extLst>
              <a:ext uri="{FF2B5EF4-FFF2-40B4-BE49-F238E27FC236}">
                <a16:creationId xmlns:a16="http://schemas.microsoft.com/office/drawing/2014/main" id="{2AD958BB-0D1C-AD8E-32F3-7CBC5D8EEEEB}"/>
              </a:ext>
            </a:extLst>
          </p:cNvPr>
          <p:cNvPicPr>
            <a:picLocks noChangeAspect="1"/>
          </p:cNvPicPr>
          <p:nvPr/>
        </p:nvPicPr>
        <p:blipFill rotWithShape="1">
          <a:blip r:embed="rId3">
            <a:extLst>
              <a:ext uri="{28A0092B-C50C-407E-A947-70E740481C1C}">
                <a14:useLocalDpi xmlns:a14="http://schemas.microsoft.com/office/drawing/2010/main" val="0"/>
              </a:ext>
            </a:extLst>
          </a:blip>
          <a:srcRect l="15708" r="12578"/>
          <a:stretch/>
        </p:blipFill>
        <p:spPr>
          <a:xfrm>
            <a:off x="9180429" y="960774"/>
            <a:ext cx="2452266" cy="1769608"/>
          </a:xfrm>
          <a:prstGeom prst="rect">
            <a:avLst/>
          </a:prstGeom>
        </p:spPr>
      </p:pic>
      <p:pic>
        <p:nvPicPr>
          <p:cNvPr id="9" name="Picture 8" descr="A black and white illustration of a hand holding a knife and a scales&#10;&#10;Description automatically generated">
            <a:extLst>
              <a:ext uri="{FF2B5EF4-FFF2-40B4-BE49-F238E27FC236}">
                <a16:creationId xmlns:a16="http://schemas.microsoft.com/office/drawing/2014/main" id="{DE417811-9832-712A-26C0-4E7D555D9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0164" y="3684164"/>
            <a:ext cx="6209602" cy="2887465"/>
          </a:xfrm>
          <a:prstGeom prst="rect">
            <a:avLst/>
          </a:prstGeom>
        </p:spPr>
      </p:pic>
    </p:spTree>
    <p:extLst>
      <p:ext uri="{BB962C8B-B14F-4D97-AF65-F5344CB8AC3E}">
        <p14:creationId xmlns:p14="http://schemas.microsoft.com/office/powerpoint/2010/main" val="143804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AFCAB6-A564-32F9-ECCF-C4A9D40DC5AB}"/>
              </a:ext>
            </a:extLst>
          </p:cNvPr>
          <p:cNvSpPr>
            <a:spLocks noGrp="1"/>
          </p:cNvSpPr>
          <p:nvPr>
            <p:ph type="title"/>
          </p:nvPr>
        </p:nvSpPr>
        <p:spPr>
          <a:xfrm>
            <a:off x="48317" y="448969"/>
            <a:ext cx="4183912" cy="1265397"/>
          </a:xfrm>
        </p:spPr>
        <p:txBody>
          <a:bodyPr vert="horz" lIns="91440" tIns="45720" rIns="91440" bIns="45720" rtlCol="0" anchor="t">
            <a:noAutofit/>
          </a:bodyPr>
          <a:lstStyle/>
          <a:p>
            <a:pPr algn="l">
              <a:lnSpc>
                <a:spcPct val="90000"/>
              </a:lnSpc>
            </a:pPr>
            <a:r>
              <a:rPr lang="en-US" sz="4800" b="1" kern="1200" dirty="0">
                <a:solidFill>
                  <a:srgbClr val="FFFFFF"/>
                </a:solidFill>
                <a:latin typeface="Times New Roman" panose="02020603050405020304" pitchFamily="18" charset="0"/>
                <a:cs typeface="Times New Roman" panose="02020603050405020304" pitchFamily="18" charset="0"/>
              </a:rPr>
              <a:t>Dashboards and Visualizations </a:t>
            </a:r>
            <a:endParaRPr lang="en-US" sz="4800" kern="1200" dirty="0">
              <a:solidFill>
                <a:srgbClr val="FFFFFF"/>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C8307520-4C86-E008-54A7-96A462D31B43}"/>
              </a:ext>
            </a:extLst>
          </p:cNvPr>
          <p:cNvSpPr>
            <a:spLocks noGrp="1"/>
          </p:cNvSpPr>
          <p:nvPr>
            <p:ph idx="1"/>
          </p:nvPr>
        </p:nvSpPr>
        <p:spPr>
          <a:xfrm>
            <a:off x="4330086" y="1154684"/>
            <a:ext cx="7259373" cy="4879454"/>
          </a:xfrm>
        </p:spPr>
        <p:txBody>
          <a:bodyPr vert="horz" lIns="91440" tIns="45720" rIns="91440" bIns="45720" rtlCol="0">
            <a:normAutofit fontScale="85000" lnSpcReduction="20000"/>
          </a:bodyPr>
          <a:lstStyle/>
          <a:p>
            <a:pPr marL="571500" indent="-457200">
              <a:lnSpc>
                <a:spcPct val="9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Chicago: 89,916 total crimes reported; 11,000 arrests made.</a:t>
            </a:r>
          </a:p>
          <a:p>
            <a:pPr marL="571500" indent="-457200">
              <a:lnSpc>
                <a:spcPct val="9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Domestic incidents: 18,000 reported, significant portion of cases.</a:t>
            </a:r>
          </a:p>
          <a:p>
            <a:pPr marL="571500" indent="-457200">
              <a:lnSpc>
                <a:spcPct val="9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Arrest rate: 12.42%, indicating low resolution of reported crimes.</a:t>
            </a:r>
          </a:p>
          <a:p>
            <a:pPr marL="571500" indent="-457200">
              <a:lnSpc>
                <a:spcPct val="9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Domestic cases: 18K, 20.02% of total; Non-domestic: 71.9K, 79.98%.</a:t>
            </a:r>
          </a:p>
          <a:p>
            <a:pPr marL="571500" indent="-457200">
              <a:lnSpc>
                <a:spcPct val="9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Arrests: 11.16K, 12.41% of total; Non-arrest: 78.74K, 87.59%.</a:t>
            </a:r>
          </a:p>
          <a:p>
            <a:pPr marL="571500" indent="-457200">
              <a:lnSpc>
                <a:spcPct val="9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Domestic cases constitute one-fifth; Majority non-domestic.</a:t>
            </a:r>
          </a:p>
          <a:p>
            <a:pPr marL="571500" indent="-457200">
              <a:lnSpc>
                <a:spcPct val="9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Arrests: About one-eighth; Majority cases without arrests.</a:t>
            </a:r>
          </a:p>
          <a:p>
            <a:pPr marL="571500" indent="-457200">
              <a:lnSpc>
                <a:spcPct val="9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Disproportionate distribution: Domestic cases, arrests compared to non-domestic.</a:t>
            </a:r>
          </a:p>
          <a:p>
            <a:pPr indent="-228600">
              <a:lnSpc>
                <a:spcPct val="90000"/>
              </a:lnSpc>
              <a:buFont typeface="Arial" panose="020B0604020202020204" pitchFamily="34" charset="0"/>
              <a:buChar char="•"/>
            </a:pPr>
            <a:endParaRPr lang="en-US" sz="1300" dirty="0"/>
          </a:p>
        </p:txBody>
      </p:sp>
      <p:sp>
        <p:nvSpPr>
          <p:cNvPr id="3" name="Title 1">
            <a:extLst>
              <a:ext uri="{FF2B5EF4-FFF2-40B4-BE49-F238E27FC236}">
                <a16:creationId xmlns:a16="http://schemas.microsoft.com/office/drawing/2014/main" id="{9C3D60E6-E9F8-8CA8-6735-6A13EA560264}"/>
              </a:ext>
            </a:extLst>
          </p:cNvPr>
          <p:cNvSpPr txBox="1">
            <a:spLocks/>
          </p:cNvSpPr>
          <p:nvPr/>
        </p:nvSpPr>
        <p:spPr bwMode="auto">
          <a:xfrm>
            <a:off x="8451604" y="1412489"/>
            <a:ext cx="2926080" cy="436384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indent="-228600" algn="l">
              <a:lnSpc>
                <a:spcPct val="90000"/>
              </a:lnSpc>
              <a:spcAft>
                <a:spcPts val="600"/>
              </a:spcAft>
              <a:buFont typeface="Arial" panose="020B0604020202020204" pitchFamily="34" charset="0"/>
              <a:buChar char="•"/>
            </a:pPr>
            <a:endParaRPr lang="en-US" sz="2000" dirty="0">
              <a:solidFill>
                <a:schemeClr val="tx1"/>
              </a:solidFill>
              <a:latin typeface="+mn-lt"/>
              <a:ea typeface="+mn-ea"/>
              <a:cs typeface="+mn-cs"/>
            </a:endParaRPr>
          </a:p>
        </p:txBody>
      </p:sp>
      <p:sp>
        <p:nvSpPr>
          <p:cNvPr id="4" name="Title 1">
            <a:extLst>
              <a:ext uri="{FF2B5EF4-FFF2-40B4-BE49-F238E27FC236}">
                <a16:creationId xmlns:a16="http://schemas.microsoft.com/office/drawing/2014/main" id="{872E9857-5CB7-C7A4-823D-FC19E2C8B768}"/>
              </a:ext>
            </a:extLst>
          </p:cNvPr>
          <p:cNvSpPr txBox="1">
            <a:spLocks/>
          </p:cNvSpPr>
          <p:nvPr/>
        </p:nvSpPr>
        <p:spPr bwMode="auto">
          <a:xfrm>
            <a:off x="4671315" y="349940"/>
            <a:ext cx="2871095" cy="73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lnSpc>
                <a:spcPct val="90000"/>
              </a:lnSpc>
            </a:pPr>
            <a:r>
              <a:rPr lang="en-US" sz="3600" b="1" dirty="0">
                <a:solidFill>
                  <a:schemeClr val="tx1"/>
                </a:solidFill>
                <a:latin typeface="Times New Roman" panose="02020603050405020304" pitchFamily="18" charset="0"/>
                <a:cs typeface="Times New Roman" panose="02020603050405020304" pitchFamily="18" charset="0"/>
              </a:rPr>
              <a:t>Main Page:</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572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047" name="Rectangle 104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AA1931BF-D23F-1A0D-24B9-696B26AB970B}"/>
              </a:ext>
            </a:extLst>
          </p:cNvPr>
          <p:cNvPicPr>
            <a:picLocks noChangeAspect="1"/>
          </p:cNvPicPr>
          <p:nvPr/>
        </p:nvPicPr>
        <p:blipFill rotWithShape="1">
          <a:blip r:embed="rId2">
            <a:extLst>
              <a:ext uri="{28A0092B-C50C-407E-A947-70E740481C1C}">
                <a14:useLocalDpi xmlns:a14="http://schemas.microsoft.com/office/drawing/2010/main" val="0"/>
              </a:ext>
            </a:extLst>
          </a:blip>
          <a:srcRect t="461"/>
          <a:stretch/>
        </p:blipFill>
        <p:spPr>
          <a:xfrm>
            <a:off x="20" y="1282"/>
            <a:ext cx="12191980" cy="6856718"/>
          </a:xfrm>
          <a:prstGeom prst="rect">
            <a:avLst/>
          </a:prstGeom>
        </p:spPr>
      </p:pic>
    </p:spTree>
    <p:extLst>
      <p:ext uri="{BB962C8B-B14F-4D97-AF65-F5344CB8AC3E}">
        <p14:creationId xmlns:p14="http://schemas.microsoft.com/office/powerpoint/2010/main" val="61430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C8307520-4C86-E008-54A7-96A462D31B43}"/>
              </a:ext>
            </a:extLst>
          </p:cNvPr>
          <p:cNvSpPr>
            <a:spLocks noGrp="1"/>
          </p:cNvSpPr>
          <p:nvPr>
            <p:ph type="subTitle" idx="1"/>
          </p:nvPr>
        </p:nvSpPr>
        <p:spPr>
          <a:xfrm>
            <a:off x="729343" y="303667"/>
            <a:ext cx="9144000" cy="839333"/>
          </a:xfrm>
        </p:spPr>
        <p:txBody>
          <a:bodyPr/>
          <a:lstStyle/>
          <a:p>
            <a:r>
              <a:rPr lang="en-IN" sz="3200" b="1" dirty="0">
                <a:latin typeface="Times New Roman" panose="02020603050405020304" pitchFamily="18" charset="0"/>
                <a:cs typeface="Times New Roman" panose="02020603050405020304" pitchFamily="18" charset="0"/>
              </a:rPr>
              <a:t>Crimes in view of FBI code and Case description:</a:t>
            </a:r>
          </a:p>
        </p:txBody>
      </p:sp>
      <p:pic>
        <p:nvPicPr>
          <p:cNvPr id="7" name="Picture 6" descr="A screenshot of a computer&#10;&#10;Description automatically generated">
            <a:extLst>
              <a:ext uri="{FF2B5EF4-FFF2-40B4-BE49-F238E27FC236}">
                <a16:creationId xmlns:a16="http://schemas.microsoft.com/office/drawing/2014/main" id="{296DFC7A-41F8-21DF-E192-2E432F3AA596}"/>
              </a:ext>
            </a:extLst>
          </p:cNvPr>
          <p:cNvPicPr>
            <a:picLocks noChangeAspect="1"/>
          </p:cNvPicPr>
          <p:nvPr/>
        </p:nvPicPr>
        <p:blipFill rotWithShape="1">
          <a:blip r:embed="rId2">
            <a:extLst>
              <a:ext uri="{28A0092B-C50C-407E-A947-70E740481C1C}">
                <a14:useLocalDpi xmlns:a14="http://schemas.microsoft.com/office/drawing/2010/main" val="0"/>
              </a:ext>
            </a:extLst>
          </a:blip>
          <a:srcRect l="51786" t="33629" b="-1"/>
          <a:stretch/>
        </p:blipFill>
        <p:spPr>
          <a:xfrm>
            <a:off x="6487884" y="1142999"/>
            <a:ext cx="5290457" cy="5236029"/>
          </a:xfrm>
          <a:prstGeom prst="rect">
            <a:avLst/>
          </a:prstGeom>
        </p:spPr>
      </p:pic>
      <p:sp>
        <p:nvSpPr>
          <p:cNvPr id="4" name="Subtitle 4">
            <a:extLst>
              <a:ext uri="{FF2B5EF4-FFF2-40B4-BE49-F238E27FC236}">
                <a16:creationId xmlns:a16="http://schemas.microsoft.com/office/drawing/2014/main" id="{FD7E09D4-7213-57E4-27BA-6A7C9219FCE5}"/>
              </a:ext>
            </a:extLst>
          </p:cNvPr>
          <p:cNvSpPr txBox="1">
            <a:spLocks/>
          </p:cNvSpPr>
          <p:nvPr/>
        </p:nvSpPr>
        <p:spPr bwMode="auto">
          <a:xfrm>
            <a:off x="489858" y="1143000"/>
            <a:ext cx="6259287" cy="513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2400" kern="1200">
                <a:solidFill>
                  <a:schemeClr val="tx1"/>
                </a:solidFill>
                <a:latin typeface="+mn-lt"/>
                <a:ea typeface="+mn-ea"/>
                <a:cs typeface="+mn-cs"/>
              </a:defRPr>
            </a:lvl1pPr>
            <a:lvl2pPr marL="457200" indent="0" algn="ctr" rtl="0" eaLnBrk="1" fontAlgn="base" hangingPunct="1">
              <a:spcBef>
                <a:spcPct val="20000"/>
              </a:spcBef>
              <a:spcAft>
                <a:spcPct val="0"/>
              </a:spcAft>
              <a:buNone/>
              <a:defRPr sz="2000" kern="1200">
                <a:solidFill>
                  <a:schemeClr val="tx1"/>
                </a:solidFill>
                <a:latin typeface="+mn-lt"/>
                <a:ea typeface="+mn-ea"/>
                <a:cs typeface="+mn-cs"/>
              </a:defRPr>
            </a:lvl2pPr>
            <a:lvl3pPr marL="914400" indent="0" algn="ctr"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ctr"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ctr"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Simple cases: Highest count at 11244 incidents reported.</a:t>
            </a:r>
          </a:p>
          <a:p>
            <a:pPr marL="342900" indent="-342900" algn="l">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Domestic battery: Second highest count at 8060 documented cases.</a:t>
            </a:r>
          </a:p>
          <a:p>
            <a:pPr marL="342900" indent="-342900" algn="l">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Theft: $500 and under, with 7024 reported incidents.</a:t>
            </a:r>
          </a:p>
          <a:p>
            <a:pPr marL="342900" indent="-342900" algn="l">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Property damage: Over $500, totaling 6813 cases recorded.</a:t>
            </a:r>
          </a:p>
          <a:p>
            <a:pPr marL="342900" indent="-342900" algn="l">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Specific crimes: Automobile, vehicle, retail theft, handgun-related offenses prevalent.</a:t>
            </a:r>
          </a:p>
          <a:p>
            <a:pPr marL="342900" indent="-342900" algn="l">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FBI Code 6: Most reported, with 19766 cases documented.</a:t>
            </a:r>
          </a:p>
          <a:p>
            <a:pPr marL="342900" indent="-342900" algn="l">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Code 08B: Second highest count, totaling 14508 reported incidents.</a:t>
            </a:r>
          </a:p>
          <a:p>
            <a:pPr marL="342900" indent="-342900" algn="l">
              <a:buFont typeface="Wingdings" panose="05000000000000000000" pitchFamily="2" charset="2"/>
              <a:buChar char="Ø"/>
            </a:pPr>
            <a:endParaRPr lang="en-US" sz="22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27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047" name="Rectangle 104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591C079A-C58D-FBEE-09A8-638E24F50D74}"/>
              </a:ext>
            </a:extLst>
          </p:cNvPr>
          <p:cNvPicPr>
            <a:picLocks noChangeAspect="1"/>
          </p:cNvPicPr>
          <p:nvPr/>
        </p:nvPicPr>
        <p:blipFill rotWithShape="1">
          <a:blip r:embed="rId2">
            <a:extLst>
              <a:ext uri="{28A0092B-C50C-407E-A947-70E740481C1C}">
                <a14:useLocalDpi xmlns:a14="http://schemas.microsoft.com/office/drawing/2010/main" val="0"/>
              </a:ext>
            </a:extLst>
          </a:blip>
          <a:srcRect t="461"/>
          <a:stretch/>
        </p:blipFill>
        <p:spPr>
          <a:xfrm>
            <a:off x="20" y="1282"/>
            <a:ext cx="12191980" cy="6856718"/>
          </a:xfrm>
          <a:prstGeom prst="rect">
            <a:avLst/>
          </a:prstGeom>
        </p:spPr>
      </p:pic>
    </p:spTree>
    <p:extLst>
      <p:ext uri="{BB962C8B-B14F-4D97-AF65-F5344CB8AC3E}">
        <p14:creationId xmlns:p14="http://schemas.microsoft.com/office/powerpoint/2010/main" val="343576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030" name="Rectangle 102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2" name="Freeform: Shape 103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4" name="Rectangle 103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6" name="Rectangle 103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8" name="Freeform: Shape 103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40" name="Isosceles Triangle 103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42" name="Isosceles Triangle 104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2" name="Title 1">
            <a:extLst>
              <a:ext uri="{FF2B5EF4-FFF2-40B4-BE49-F238E27FC236}">
                <a16:creationId xmlns:a16="http://schemas.microsoft.com/office/drawing/2014/main" id="{FA433F54-A4B3-1B32-CE40-4CB50964D104}"/>
              </a:ext>
            </a:extLst>
          </p:cNvPr>
          <p:cNvSpPr txBox="1">
            <a:spLocks/>
          </p:cNvSpPr>
          <p:nvPr/>
        </p:nvSpPr>
        <p:spPr bwMode="auto">
          <a:xfrm>
            <a:off x="609600" y="274638"/>
            <a:ext cx="4060371" cy="92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60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r>
              <a:rPr lang="en-US" sz="4400" b="1" dirty="0">
                <a:latin typeface="Times New Roman" panose="02020603050405020304" pitchFamily="18" charset="0"/>
                <a:cs typeface="Times New Roman" panose="02020603050405020304" pitchFamily="18" charset="0"/>
              </a:rPr>
              <a:t>Locality Page:</a:t>
            </a:r>
            <a:endParaRPr lang="en-IN" dirty="0"/>
          </a:p>
        </p:txBody>
      </p:sp>
      <p:sp>
        <p:nvSpPr>
          <p:cNvPr id="4" name="Subtitle 4">
            <a:extLst>
              <a:ext uri="{FF2B5EF4-FFF2-40B4-BE49-F238E27FC236}">
                <a16:creationId xmlns:a16="http://schemas.microsoft.com/office/drawing/2014/main" id="{AC058610-4601-7C65-FDE9-2BE53CB937FE}"/>
              </a:ext>
            </a:extLst>
          </p:cNvPr>
          <p:cNvSpPr txBox="1">
            <a:spLocks/>
          </p:cNvSpPr>
          <p:nvPr/>
        </p:nvSpPr>
        <p:spPr bwMode="auto">
          <a:xfrm>
            <a:off x="773009" y="1739799"/>
            <a:ext cx="10972800" cy="3689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2400" kern="1200">
                <a:solidFill>
                  <a:schemeClr val="tx1"/>
                </a:solidFill>
                <a:latin typeface="+mn-lt"/>
                <a:ea typeface="+mn-ea"/>
                <a:cs typeface="+mn-cs"/>
              </a:defRPr>
            </a:lvl1pPr>
            <a:lvl2pPr marL="457200" indent="0" algn="ctr" rtl="0" eaLnBrk="1" fontAlgn="base" hangingPunct="1">
              <a:spcBef>
                <a:spcPct val="20000"/>
              </a:spcBef>
              <a:spcAft>
                <a:spcPct val="0"/>
              </a:spcAft>
              <a:buNone/>
              <a:defRPr sz="2000" kern="1200">
                <a:solidFill>
                  <a:schemeClr val="tx1"/>
                </a:solidFill>
                <a:latin typeface="+mn-lt"/>
                <a:ea typeface="+mn-ea"/>
                <a:cs typeface="+mn-cs"/>
              </a:defRPr>
            </a:lvl2pPr>
            <a:lvl3pPr marL="914400" indent="0" algn="ctr"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ctr"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ctr"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Locality page includes slicers for ward, type, and date.</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Enhanced functionality, Enables filtering data by specific parameters easily.</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Map view created, Shows case distribution, with legends for arrests.</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Enhanced visualization, Distinguishes between arrested and non-arrested cases effectively.</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Tree Map generated, Visualizes case occurrence based on street names.</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Enhanced understanding: Street-wise distribution of reported cases illustrated effectively.</a:t>
            </a:r>
          </a:p>
          <a:p>
            <a:pPr marL="0" marR="0" lvl="0" indent="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1600" b="0" i="0" u="none" strike="noStrike" kern="1200" cap="none" spc="0" normalizeH="0" baseline="0" noProof="0" dirty="0">
              <a:ln>
                <a:noFill/>
              </a:ln>
              <a:solidFill>
                <a:srgbClr val="0D0D0D"/>
              </a:solidFill>
              <a:effectLst/>
              <a:uLnTx/>
              <a:uFillTx/>
              <a:latin typeface="Söhne"/>
              <a:ea typeface="+mn-ea"/>
              <a:cs typeface="Arial"/>
            </a:endParaRPr>
          </a:p>
          <a:p>
            <a:pPr marL="0" marR="0" lvl="0" indent="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000" b="0" i="0" u="none" strike="noStrike" kern="1200" cap="none" spc="0" normalizeH="0" baseline="0" noProof="0" dirty="0">
              <a:ln>
                <a:noFill/>
              </a:ln>
              <a:solidFill>
                <a:srgbClr val="0D0D0D"/>
              </a:solidFill>
              <a:effectLst/>
              <a:uLnTx/>
              <a:uFillTx/>
              <a:latin typeface="Söhne"/>
              <a:ea typeface="+mn-ea"/>
              <a:cs typeface="Arial"/>
            </a:endParaRP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IN"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8693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030" name="Rectangle 102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2" name="Freeform: Shape 103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4" name="Rectangle 103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6" name="Rectangle 103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8" name="Freeform: Shape 103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40" name="Isosceles Triangle 103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42" name="Isosceles Triangle 104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2" name="Title 1">
            <a:extLst>
              <a:ext uri="{FF2B5EF4-FFF2-40B4-BE49-F238E27FC236}">
                <a16:creationId xmlns:a16="http://schemas.microsoft.com/office/drawing/2014/main" id="{FA433F54-A4B3-1B32-CE40-4CB50964D104}"/>
              </a:ext>
            </a:extLst>
          </p:cNvPr>
          <p:cNvSpPr txBox="1">
            <a:spLocks/>
          </p:cNvSpPr>
          <p:nvPr/>
        </p:nvSpPr>
        <p:spPr bwMode="auto">
          <a:xfrm>
            <a:off x="609600" y="274638"/>
            <a:ext cx="4593771" cy="92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60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Ward Vs Arrest:</a:t>
            </a:r>
            <a:endParaRPr kumimoji="0" lang="en-IN" sz="6000" b="0" i="0" u="none" strike="noStrike" kern="1200" cap="none" spc="0" normalizeH="0" baseline="0" noProof="0" dirty="0">
              <a:ln>
                <a:noFill/>
              </a:ln>
              <a:solidFill>
                <a:srgbClr val="000000"/>
              </a:solidFill>
              <a:effectLst/>
              <a:uLnTx/>
              <a:uFillTx/>
              <a:latin typeface="Arial"/>
              <a:ea typeface="+mj-ea"/>
              <a:cs typeface="Arial"/>
            </a:endParaRPr>
          </a:p>
        </p:txBody>
      </p:sp>
      <p:sp>
        <p:nvSpPr>
          <p:cNvPr id="3" name="Subtitle 4">
            <a:extLst>
              <a:ext uri="{FF2B5EF4-FFF2-40B4-BE49-F238E27FC236}">
                <a16:creationId xmlns:a16="http://schemas.microsoft.com/office/drawing/2014/main" id="{AC058610-4601-7C65-FDE9-2BE53CB937FE}"/>
              </a:ext>
            </a:extLst>
          </p:cNvPr>
          <p:cNvSpPr txBox="1">
            <a:spLocks/>
          </p:cNvSpPr>
          <p:nvPr/>
        </p:nvSpPr>
        <p:spPr bwMode="auto">
          <a:xfrm>
            <a:off x="609600" y="1567833"/>
            <a:ext cx="5007429" cy="3689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2400" kern="1200">
                <a:solidFill>
                  <a:schemeClr val="tx1"/>
                </a:solidFill>
                <a:latin typeface="+mn-lt"/>
                <a:ea typeface="+mn-ea"/>
                <a:cs typeface="+mn-cs"/>
              </a:defRPr>
            </a:lvl1pPr>
            <a:lvl2pPr marL="457200" indent="0" algn="ctr" rtl="0" eaLnBrk="1" fontAlgn="base" hangingPunct="1">
              <a:spcBef>
                <a:spcPct val="20000"/>
              </a:spcBef>
              <a:spcAft>
                <a:spcPct val="0"/>
              </a:spcAft>
              <a:buNone/>
              <a:defRPr sz="2000" kern="1200">
                <a:solidFill>
                  <a:schemeClr val="tx1"/>
                </a:solidFill>
                <a:latin typeface="+mn-lt"/>
                <a:ea typeface="+mn-ea"/>
                <a:cs typeface="+mn-cs"/>
              </a:defRPr>
            </a:lvl2pPr>
            <a:lvl3pPr marL="914400" indent="0" algn="ctr"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ctr"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ctr"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Line chart displays ward-wise trends for arrested and non-arrested cases.</a:t>
            </a:r>
          </a:p>
          <a:p>
            <a:pPr marL="342900" indent="-34290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Clear graphical representation: Easily discerns fluctuations and patterns across different wards.</a:t>
            </a:r>
          </a:p>
          <a:p>
            <a:pPr marL="342900" indent="-34290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Enhanced analysis: Facilitates comparison and understanding of law enforcement outcomes in each ward.</a:t>
            </a: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IN"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46AE385C-04AE-6296-0C4E-5D815B3DB205}"/>
              </a:ext>
            </a:extLst>
          </p:cNvPr>
          <p:cNvPicPr>
            <a:picLocks noChangeAspect="1"/>
          </p:cNvPicPr>
          <p:nvPr/>
        </p:nvPicPr>
        <p:blipFill rotWithShape="1">
          <a:blip r:embed="rId2">
            <a:extLst>
              <a:ext uri="{28A0092B-C50C-407E-A947-70E740481C1C}">
                <a14:useLocalDpi xmlns:a14="http://schemas.microsoft.com/office/drawing/2010/main" val="0"/>
              </a:ext>
            </a:extLst>
          </a:blip>
          <a:srcRect l="50954" t="25271" b="40279"/>
          <a:stretch/>
        </p:blipFill>
        <p:spPr>
          <a:xfrm>
            <a:off x="5617029" y="1557326"/>
            <a:ext cx="6389914" cy="2927877"/>
          </a:xfrm>
          <a:prstGeom prst="rect">
            <a:avLst/>
          </a:prstGeom>
        </p:spPr>
      </p:pic>
    </p:spTree>
    <p:extLst>
      <p:ext uri="{BB962C8B-B14F-4D97-AF65-F5344CB8AC3E}">
        <p14:creationId xmlns:p14="http://schemas.microsoft.com/office/powerpoint/2010/main" val="421576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047" name="Rectangle 104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96D33CF3-064D-AC36-A09E-A4C5691A25B9}"/>
              </a:ext>
            </a:extLst>
          </p:cNvPr>
          <p:cNvPicPr>
            <a:picLocks noChangeAspect="1"/>
          </p:cNvPicPr>
          <p:nvPr/>
        </p:nvPicPr>
        <p:blipFill rotWithShape="1">
          <a:blip r:embed="rId2">
            <a:extLst>
              <a:ext uri="{28A0092B-C50C-407E-A947-70E740481C1C}">
                <a14:useLocalDpi xmlns:a14="http://schemas.microsoft.com/office/drawing/2010/main" val="0"/>
              </a:ext>
            </a:extLst>
          </a:blip>
          <a:srcRect t="1391" b="1335"/>
          <a:stretch/>
        </p:blipFill>
        <p:spPr>
          <a:xfrm>
            <a:off x="20" y="0"/>
            <a:ext cx="12191980" cy="6857999"/>
          </a:xfrm>
          <a:prstGeom prst="rect">
            <a:avLst/>
          </a:prstGeom>
        </p:spPr>
      </p:pic>
    </p:spTree>
    <p:extLst>
      <p:ext uri="{BB962C8B-B14F-4D97-AF65-F5344CB8AC3E}">
        <p14:creationId xmlns:p14="http://schemas.microsoft.com/office/powerpoint/2010/main" val="699881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33F54-A4B3-1B32-CE40-4CB50964D104}"/>
              </a:ext>
            </a:extLst>
          </p:cNvPr>
          <p:cNvSpPr txBox="1">
            <a:spLocks/>
          </p:cNvSpPr>
          <p:nvPr/>
        </p:nvSpPr>
        <p:spPr bwMode="auto">
          <a:xfrm>
            <a:off x="838200" y="365125"/>
            <a:ext cx="6237513" cy="180730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algn="ctr" rtl="0" eaLnBrk="1" fontAlgn="base" hangingPunct="1">
              <a:spcBef>
                <a:spcPct val="0"/>
              </a:spcBef>
              <a:spcAft>
                <a:spcPct val="0"/>
              </a:spcAft>
              <a:defRPr sz="60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l" fontAlgn="base">
              <a:lnSpc>
                <a:spcPct val="90000"/>
              </a:lnSpc>
              <a:spcAft>
                <a:spcPts val="600"/>
              </a:spcAft>
              <a:buClrTx/>
              <a:buSzTx/>
              <a:tabLst/>
              <a:defRPr/>
            </a:pPr>
            <a:r>
              <a:rPr kumimoji="0" lang="en-US" sz="4000" b="1" i="0" u="none" strike="noStrike"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Type of Exploration Page:</a:t>
            </a:r>
            <a:endParaRPr kumimoji="0" lang="en-US" sz="4000" b="0" i="0" u="none" strike="noStrike"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5D52244-B5AD-3B7C-058B-F8A656394091}"/>
              </a:ext>
            </a:extLst>
          </p:cNvPr>
          <p:cNvSpPr>
            <a:spLocks noGrp="1"/>
          </p:cNvSpPr>
          <p:nvPr>
            <p:ph idx="1"/>
          </p:nvPr>
        </p:nvSpPr>
        <p:spPr>
          <a:xfrm>
            <a:off x="556466" y="1993963"/>
            <a:ext cx="5780314" cy="2870074"/>
          </a:xfrm>
        </p:spPr>
        <p:txBody>
          <a:bodyPr vert="horz" lIns="91440" tIns="45720" rIns="91440" bIns="45720" rtlCol="0">
            <a:normAutofit/>
          </a:bodyPr>
          <a:lstStyle/>
          <a:p>
            <a:pPr indent="-228600">
              <a:lnSpc>
                <a:spcPct val="90000"/>
              </a:lnSpc>
              <a:buFont typeface="Arial" panose="020B0604020202020204" pitchFamily="34" charset="0"/>
              <a:buChar char="•"/>
            </a:pPr>
            <a:r>
              <a:rPr lang="en-US" sz="2400" dirty="0"/>
              <a:t>E</a:t>
            </a:r>
            <a:r>
              <a:rPr kumimoji="0" lang="en-US" sz="2400" b="0" i="0" u="none" strike="noStrike" cap="none" spc="0" normalizeH="0" baseline="0" noProof="0" dirty="0" err="1">
                <a:ln>
                  <a:noFill/>
                </a:ln>
                <a:effectLst/>
                <a:uLnTx/>
                <a:uFillTx/>
              </a:rPr>
              <a:t>xploration</a:t>
            </a:r>
            <a:r>
              <a:rPr kumimoji="0" lang="en-US" sz="2400" b="0" i="0" u="none" strike="noStrike" cap="none" spc="0" normalizeH="0" baseline="0" noProof="0" dirty="0">
                <a:ln>
                  <a:noFill/>
                </a:ln>
                <a:effectLst/>
                <a:uLnTx/>
                <a:uFillTx/>
              </a:rPr>
              <a:t> page includes slicers for month and  type.</a:t>
            </a:r>
          </a:p>
          <a:p>
            <a:pPr indent="-228600">
              <a:lnSpc>
                <a:spcPct val="90000"/>
              </a:lnSpc>
              <a:buFont typeface="Arial" panose="020B0604020202020204" pitchFamily="34" charset="0"/>
              <a:buChar char="•"/>
            </a:pPr>
            <a:r>
              <a:rPr lang="en-US" sz="2400" dirty="0"/>
              <a:t>It includes graphical representation on districts according to the arrests.</a:t>
            </a:r>
          </a:p>
          <a:p>
            <a:pPr indent="-228600">
              <a:lnSpc>
                <a:spcPct val="90000"/>
              </a:lnSpc>
              <a:buFont typeface="Arial" panose="020B0604020202020204" pitchFamily="34" charset="0"/>
              <a:buChar char="•"/>
            </a:pPr>
            <a:r>
              <a:rPr lang="en-US" sz="2400" dirty="0"/>
              <a:t>Based on the type of crime how many were arrested given in the visualizations.</a:t>
            </a:r>
          </a:p>
          <a:p>
            <a:pPr indent="-228600">
              <a:lnSpc>
                <a:spcPct val="90000"/>
              </a:lnSpc>
              <a:buFont typeface="Arial" panose="020B0604020202020204" pitchFamily="34" charset="0"/>
              <a:buChar char="•"/>
            </a:pPr>
            <a:endParaRPr kumimoji="0" lang="en-US" sz="2000" b="0" i="0" u="none" strike="noStrike" cap="none" spc="0" normalizeH="0" baseline="0" noProof="0" dirty="0">
              <a:ln>
                <a:noFill/>
              </a:ln>
              <a:effectLst/>
              <a:uLnTx/>
              <a:uFillTx/>
            </a:endParaRPr>
          </a:p>
          <a:p>
            <a:pPr indent="-228600">
              <a:lnSpc>
                <a:spcPct val="90000"/>
              </a:lnSpc>
              <a:buFont typeface="Arial" panose="020B0604020202020204" pitchFamily="34" charset="0"/>
              <a:buChar char="•"/>
            </a:pPr>
            <a:endParaRPr lang="en-US" sz="2000" dirty="0"/>
          </a:p>
        </p:txBody>
      </p:sp>
      <p:pic>
        <p:nvPicPr>
          <p:cNvPr id="7" name="Picture 6" descr="Graph on document with pen">
            <a:extLst>
              <a:ext uri="{FF2B5EF4-FFF2-40B4-BE49-F238E27FC236}">
                <a16:creationId xmlns:a16="http://schemas.microsoft.com/office/drawing/2014/main" id="{3D91A3BF-9643-83EC-8AD1-1F9DE7A695B2}"/>
              </a:ext>
            </a:extLst>
          </p:cNvPr>
          <p:cNvPicPr>
            <a:picLocks noChangeAspect="1"/>
          </p:cNvPicPr>
          <p:nvPr/>
        </p:nvPicPr>
        <p:blipFill rotWithShape="1">
          <a:blip r:embed="rId2"/>
          <a:srcRect l="21060" r="2090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2971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030" name="Rectangle 102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2" name="Freeform: Shape 103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4" name="Rectangle 103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6" name="Rectangle 103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8" name="Freeform: Shape 103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40" name="Isosceles Triangle 103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42" name="Isosceles Triangle 104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2" name="Title 1">
            <a:extLst>
              <a:ext uri="{FF2B5EF4-FFF2-40B4-BE49-F238E27FC236}">
                <a16:creationId xmlns:a16="http://schemas.microsoft.com/office/drawing/2014/main" id="{FA433F54-A4B3-1B32-CE40-4CB50964D104}"/>
              </a:ext>
            </a:extLst>
          </p:cNvPr>
          <p:cNvSpPr txBox="1">
            <a:spLocks/>
          </p:cNvSpPr>
          <p:nvPr/>
        </p:nvSpPr>
        <p:spPr bwMode="auto">
          <a:xfrm>
            <a:off x="3417760" y="156838"/>
            <a:ext cx="4593771" cy="92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60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5400" b="1" dirty="0">
                <a:solidFill>
                  <a:srgbClr val="CC0000"/>
                </a:solidFill>
                <a:effectLst/>
                <a:latin typeface="Times New Roman" panose="02020603050405020304" pitchFamily="18" charset="0"/>
                <a:ea typeface="Roboto" panose="02000000000000000000" pitchFamily="2" charset="0"/>
                <a:cs typeface="Times New Roman" panose="02020603050405020304" pitchFamily="18" charset="0"/>
              </a:rPr>
              <a:t>Conclusion</a:t>
            </a:r>
            <a:endParaRPr kumimoji="0" lang="en-IN" sz="199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 name="Subtitle 4">
            <a:extLst>
              <a:ext uri="{FF2B5EF4-FFF2-40B4-BE49-F238E27FC236}">
                <a16:creationId xmlns:a16="http://schemas.microsoft.com/office/drawing/2014/main" id="{AC058610-4601-7C65-FDE9-2BE53CB937FE}"/>
              </a:ext>
            </a:extLst>
          </p:cNvPr>
          <p:cNvSpPr txBox="1">
            <a:spLocks/>
          </p:cNvSpPr>
          <p:nvPr/>
        </p:nvSpPr>
        <p:spPr bwMode="auto">
          <a:xfrm>
            <a:off x="933635" y="1083375"/>
            <a:ext cx="9840686" cy="3689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2400" kern="1200">
                <a:solidFill>
                  <a:schemeClr val="tx1"/>
                </a:solidFill>
                <a:latin typeface="+mn-lt"/>
                <a:ea typeface="+mn-ea"/>
                <a:cs typeface="+mn-cs"/>
              </a:defRPr>
            </a:lvl1pPr>
            <a:lvl2pPr marL="457200" indent="0" algn="ctr" rtl="0" eaLnBrk="1" fontAlgn="base" hangingPunct="1">
              <a:spcBef>
                <a:spcPct val="20000"/>
              </a:spcBef>
              <a:spcAft>
                <a:spcPct val="0"/>
              </a:spcAft>
              <a:buNone/>
              <a:defRPr sz="2000" kern="1200">
                <a:solidFill>
                  <a:schemeClr val="tx1"/>
                </a:solidFill>
                <a:latin typeface="+mn-lt"/>
                <a:ea typeface="+mn-ea"/>
                <a:cs typeface="+mn-cs"/>
              </a:defRPr>
            </a:lvl2pPr>
            <a:lvl3pPr marL="914400" indent="0" algn="ctr"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ctr"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ctr"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Chicago's crime report underscores the urgency to bolster police manpower, particularly targeting areas with high incident rates based on crime types and localities.</a:t>
            </a:r>
          </a:p>
          <a:p>
            <a:pPr marL="342900" indent="-342900"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Data-driven insights and visualizations highlight specific crime patterns, guiding resource allocation for a more efficient and targeted law enforcement approach.</a:t>
            </a:r>
          </a:p>
          <a:p>
            <a:pPr marL="342900" indent="-342900"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Increasing police presence in these identified hotspots is paramount to deterrence and prompt response, fostering community safety and trust.</a:t>
            </a:r>
          </a:p>
          <a:p>
            <a:pPr marL="342900" indent="-342900"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Collaboration between law enforcement agencies, policymakers, and community stakeholders is essential to implement proactive strategies aimed at crime reduction.</a:t>
            </a:r>
          </a:p>
          <a:p>
            <a:pPr marL="342900" indent="-342900"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Continuous monitoring and adaptation of tactics based on ongoing analysis of crime trends will be critical for sustained improvement in Chicago's security landscape.</a:t>
            </a:r>
          </a:p>
          <a:p>
            <a:pPr marL="457200" marR="0" lvl="0" indent="-457200" algn="ctr" defTabSz="914400" rtl="0" eaLnBrk="1" fontAlgn="base" latinLnBrk="0" hangingPunct="1">
              <a:lnSpc>
                <a:spcPct val="100000"/>
              </a:lnSpc>
              <a:spcBef>
                <a:spcPct val="20000"/>
              </a:spcBef>
              <a:spcAft>
                <a:spcPct val="0"/>
              </a:spcAft>
              <a:buClrTx/>
              <a:buSzTx/>
              <a:buFont typeface="Wingdings" panose="05000000000000000000" pitchFamily="2" charset="2"/>
              <a:buChar char="Ø"/>
              <a:tabLst/>
              <a:defRPr/>
            </a:pPr>
            <a:endParaRPr kumimoji="0" lang="en-IN" sz="2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225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8B089790-F4B6-46A7-BB28-7B74A9A9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a piece of paper with a thank you message&#10;&#10;Description automatically generated">
            <a:extLst>
              <a:ext uri="{FF2B5EF4-FFF2-40B4-BE49-F238E27FC236}">
                <a16:creationId xmlns:a16="http://schemas.microsoft.com/office/drawing/2014/main" id="{DCF1AF93-B082-BCFF-866A-2A5323CFCEF5}"/>
              </a:ext>
            </a:extLst>
          </p:cNvPr>
          <p:cNvPicPr>
            <a:picLocks noChangeAspect="1"/>
          </p:cNvPicPr>
          <p:nvPr/>
        </p:nvPicPr>
        <p:blipFill rotWithShape="1">
          <a:blip r:embed="rId2">
            <a:extLst>
              <a:ext uri="{28A0092B-C50C-407E-A947-70E740481C1C}">
                <a14:useLocalDpi xmlns:a14="http://schemas.microsoft.com/office/drawing/2010/main" val="0"/>
              </a:ext>
            </a:extLst>
          </a:blip>
          <a:srcRect t="11515"/>
          <a:stretch/>
        </p:blipFill>
        <p:spPr>
          <a:xfrm>
            <a:off x="-1" y="1"/>
            <a:ext cx="12192000" cy="6068290"/>
          </a:xfrm>
          <a:prstGeom prst="rect">
            <a:avLst/>
          </a:prstGeom>
        </p:spPr>
      </p:pic>
      <p:grpSp>
        <p:nvGrpSpPr>
          <p:cNvPr id="1049" name="Group 1048">
            <a:extLst>
              <a:ext uri="{FF2B5EF4-FFF2-40B4-BE49-F238E27FC236}">
                <a16:creationId xmlns:a16="http://schemas.microsoft.com/office/drawing/2014/main" id="{9DE3F54D-33BC-4382-A2AB-5E002F0F11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5029199"/>
            <a:ext cx="12228128" cy="1828800"/>
            <a:chOff x="-305" y="2987478"/>
            <a:chExt cx="12188952" cy="1828800"/>
          </a:xfrm>
        </p:grpSpPr>
        <p:sp>
          <p:nvSpPr>
            <p:cNvPr id="1050" name="Freeform: Shape 1049">
              <a:extLst>
                <a:ext uri="{FF2B5EF4-FFF2-40B4-BE49-F238E27FC236}">
                  <a16:creationId xmlns:a16="http://schemas.microsoft.com/office/drawing/2014/main" id="{6798451A-4EC8-4869-8DFB-BCE4E00BE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051" name="Freeform: Shape 1050">
              <a:extLst>
                <a:ext uri="{FF2B5EF4-FFF2-40B4-BE49-F238E27FC236}">
                  <a16:creationId xmlns:a16="http://schemas.microsoft.com/office/drawing/2014/main" id="{60ECD12F-47FF-48FE-A827-069775A8A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48928757-970C-4B99-9F9C-0C07E4A94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1053" name="Freeform: Shape 1052">
              <a:extLst>
                <a:ext uri="{FF2B5EF4-FFF2-40B4-BE49-F238E27FC236}">
                  <a16:creationId xmlns:a16="http://schemas.microsoft.com/office/drawing/2014/main" id="{1213505B-6136-49EC-951C-1FDA2A6C5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71200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2">
            <a:extLst>
              <a:ext uri="{FF2B5EF4-FFF2-40B4-BE49-F238E27FC236}">
                <a16:creationId xmlns:a16="http://schemas.microsoft.com/office/drawing/2014/main" id="{A3E6C366-9813-D7AE-FB41-10E2BC24510B}"/>
              </a:ext>
            </a:extLst>
          </p:cNvPr>
          <p:cNvSpPr>
            <a:spLocks noChangeArrowheads="1"/>
          </p:cNvSpPr>
          <p:nvPr/>
        </p:nvSpPr>
        <p:spPr bwMode="auto">
          <a:xfrm>
            <a:off x="1371597" y="348865"/>
            <a:ext cx="10044023" cy="87772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lnSpc>
                <a:spcPct val="90000"/>
              </a:lnSpc>
              <a:spcAft>
                <a:spcPts val="600"/>
              </a:spcAft>
              <a:buClrTx/>
              <a:buSzTx/>
              <a:tabLst/>
            </a:pPr>
            <a:r>
              <a:rPr kumimoji="0" lang="en-US" altLang="en-US" sz="4000" b="1" i="0" u="none" strike="noStrike" kern="1200" cap="none" normalizeH="0" baseline="0">
                <a:ln>
                  <a:noFill/>
                </a:ln>
                <a:solidFill>
                  <a:srgbClr val="FFFFFF"/>
                </a:solidFill>
                <a:effectLst/>
                <a:latin typeface="+mj-lt"/>
                <a:ea typeface="+mj-ea"/>
                <a:cs typeface="+mj-cs"/>
              </a:rPr>
              <a:t>Introduction </a:t>
            </a:r>
          </a:p>
        </p:txBody>
      </p:sp>
      <p:graphicFrame>
        <p:nvGraphicFramePr>
          <p:cNvPr id="14" name="Content Placeholder 2">
            <a:extLst>
              <a:ext uri="{FF2B5EF4-FFF2-40B4-BE49-F238E27FC236}">
                <a16:creationId xmlns:a16="http://schemas.microsoft.com/office/drawing/2014/main" id="{7E9E5B95-245C-2FEE-22D0-F2167A9C64E9}"/>
              </a:ext>
            </a:extLst>
          </p:cNvPr>
          <p:cNvGraphicFramePr>
            <a:graphicFrameLocks noGrp="1"/>
          </p:cNvGraphicFramePr>
          <p:nvPr>
            <p:ph idx="1"/>
            <p:extLst>
              <p:ext uri="{D42A27DB-BD31-4B8C-83A1-F6EECF244321}">
                <p14:modId xmlns:p14="http://schemas.microsoft.com/office/powerpoint/2010/main" val="236239828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39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2" name="Rectangle 2">
            <a:extLst>
              <a:ext uri="{FF2B5EF4-FFF2-40B4-BE49-F238E27FC236}">
                <a16:creationId xmlns:a16="http://schemas.microsoft.com/office/drawing/2014/main" id="{A3E6C366-9813-D7AE-FB41-10E2BC24510B}"/>
              </a:ext>
            </a:extLst>
          </p:cNvPr>
          <p:cNvSpPr>
            <a:spLocks noChangeArrowheads="1"/>
          </p:cNvSpPr>
          <p:nvPr/>
        </p:nvSpPr>
        <p:spPr bwMode="auto">
          <a:xfrm>
            <a:off x="902487" y="654817"/>
            <a:ext cx="6070120" cy="11647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lnSpc>
                <a:spcPct val="90000"/>
              </a:lnSpc>
              <a:spcAft>
                <a:spcPts val="600"/>
              </a:spcAft>
              <a:buClrTx/>
              <a:buSzTx/>
              <a:tabLst/>
            </a:pPr>
            <a:r>
              <a:rPr kumimoji="0" lang="en-US" altLang="en-US" sz="4000" b="1" i="0" u="none" strike="noStrike" cap="none" normalizeH="0" baseline="0" dirty="0">
                <a:ln>
                  <a:noFill/>
                </a:ln>
                <a:effectLst/>
                <a:latin typeface="+mj-lt"/>
                <a:ea typeface="+mj-ea"/>
                <a:cs typeface="+mj-cs"/>
              </a:rPr>
              <a:t>Overview</a:t>
            </a:r>
          </a:p>
        </p:txBody>
      </p:sp>
      <p:sp>
        <p:nvSpPr>
          <p:cNvPr id="5" name="Content Placeholder 4">
            <a:extLst>
              <a:ext uri="{FF2B5EF4-FFF2-40B4-BE49-F238E27FC236}">
                <a16:creationId xmlns:a16="http://schemas.microsoft.com/office/drawing/2014/main" id="{FDAECA3C-67EA-24F3-E257-B11810862660}"/>
              </a:ext>
            </a:extLst>
          </p:cNvPr>
          <p:cNvSpPr>
            <a:spLocks noGrp="1"/>
          </p:cNvSpPr>
          <p:nvPr>
            <p:ph idx="1"/>
          </p:nvPr>
        </p:nvSpPr>
        <p:spPr>
          <a:xfrm>
            <a:off x="612784" y="1926771"/>
            <a:ext cx="6887473" cy="4313305"/>
          </a:xfrm>
        </p:spPr>
        <p:txBody>
          <a:bodyPr vert="horz" lIns="91440" tIns="45720" rIns="91440" bIns="45720" rtlCol="0" anchor="ctr">
            <a:normAutofit lnSpcReduction="10000"/>
          </a:bodyPr>
          <a:lstStyle/>
          <a:p>
            <a:pPr marL="457200" algn="just">
              <a:lnSpc>
                <a:spcPct val="9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In 2022, Chicago reported approximately 89,916 total cases of crime across various categories.</a:t>
            </a:r>
          </a:p>
          <a:p>
            <a:pPr marL="457200" algn="just">
              <a:lnSpc>
                <a:spcPct val="9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Despite the high number of cases, there were only 11,000 arrests made by law enforcement.</a:t>
            </a:r>
          </a:p>
          <a:p>
            <a:pPr marL="457200" algn="just">
              <a:lnSpc>
                <a:spcPct val="9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Domestic cases accounted for a significant portion, with approximately 18,000 incidents reported.</a:t>
            </a:r>
          </a:p>
          <a:p>
            <a:pPr marL="457200" algn="just">
              <a:lnSpc>
                <a:spcPct val="9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arrest rate stood at 12.42%, indicating that only a fraction of reported crimes resulted in arrests.</a:t>
            </a:r>
          </a:p>
          <a:p>
            <a:pPr marL="457200" algn="just">
              <a:lnSpc>
                <a:spcPct val="9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remaining cases, totaling a substantial number, were classified as non-arrest incidents, warranting further examination.</a:t>
            </a:r>
            <a:endParaRPr lang="en-US" sz="24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390" y="0"/>
            <a:ext cx="4606609"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urple sign with black numbers&#10;&#10;Description automatically generated">
            <a:extLst>
              <a:ext uri="{FF2B5EF4-FFF2-40B4-BE49-F238E27FC236}">
                <a16:creationId xmlns:a16="http://schemas.microsoft.com/office/drawing/2014/main" id="{188884C9-2397-9489-FB76-F4EE4C728AB7}"/>
              </a:ext>
            </a:extLst>
          </p:cNvPr>
          <p:cNvPicPr>
            <a:picLocks noChangeAspect="1"/>
          </p:cNvPicPr>
          <p:nvPr/>
        </p:nvPicPr>
        <p:blipFill rotWithShape="1">
          <a:blip r:embed="rId2">
            <a:extLst>
              <a:ext uri="{28A0092B-C50C-407E-A947-70E740481C1C}">
                <a14:useLocalDpi xmlns:a14="http://schemas.microsoft.com/office/drawing/2010/main" val="0"/>
              </a:ext>
            </a:extLst>
          </a:blip>
          <a:srcRect l="1523" t="9537" r="60794"/>
          <a:stretch/>
        </p:blipFill>
        <p:spPr>
          <a:xfrm>
            <a:off x="8198173" y="809779"/>
            <a:ext cx="3381043" cy="1278373"/>
          </a:xfrm>
          <a:prstGeom prst="rect">
            <a:avLst/>
          </a:prstGeom>
        </p:spPr>
      </p:pic>
      <p:pic>
        <p:nvPicPr>
          <p:cNvPr id="6" name="Picture 5" descr="A purple sign with black numbers&#10;&#10;Description automatically generated">
            <a:extLst>
              <a:ext uri="{FF2B5EF4-FFF2-40B4-BE49-F238E27FC236}">
                <a16:creationId xmlns:a16="http://schemas.microsoft.com/office/drawing/2014/main" id="{0FFAB221-02A9-240F-5412-B208DEB24254}"/>
              </a:ext>
            </a:extLst>
          </p:cNvPr>
          <p:cNvPicPr>
            <a:picLocks noChangeAspect="1"/>
          </p:cNvPicPr>
          <p:nvPr/>
        </p:nvPicPr>
        <p:blipFill rotWithShape="1">
          <a:blip r:embed="rId2">
            <a:extLst>
              <a:ext uri="{28A0092B-C50C-407E-A947-70E740481C1C}">
                <a14:useLocalDpi xmlns:a14="http://schemas.microsoft.com/office/drawing/2010/main" val="0"/>
              </a:ext>
            </a:extLst>
          </a:blip>
          <a:srcRect l="38825" t="9537" r="19820"/>
          <a:stretch/>
        </p:blipFill>
        <p:spPr>
          <a:xfrm>
            <a:off x="8198173" y="2846830"/>
            <a:ext cx="3381043" cy="1164863"/>
          </a:xfrm>
          <a:prstGeom prst="rect">
            <a:avLst/>
          </a:prstGeom>
        </p:spPr>
      </p:pic>
      <p:pic>
        <p:nvPicPr>
          <p:cNvPr id="7" name="Picture 6" descr="A purple sign with black numbers&#10;&#10;Description automatically generated">
            <a:extLst>
              <a:ext uri="{FF2B5EF4-FFF2-40B4-BE49-F238E27FC236}">
                <a16:creationId xmlns:a16="http://schemas.microsoft.com/office/drawing/2014/main" id="{8ECC6F1A-ED92-CC65-5497-50E1F23CEF4D}"/>
              </a:ext>
            </a:extLst>
          </p:cNvPr>
          <p:cNvPicPr>
            <a:picLocks noChangeAspect="1"/>
          </p:cNvPicPr>
          <p:nvPr/>
        </p:nvPicPr>
        <p:blipFill rotWithShape="1">
          <a:blip r:embed="rId2">
            <a:extLst>
              <a:ext uri="{28A0092B-C50C-407E-A947-70E740481C1C}">
                <a14:useLocalDpi xmlns:a14="http://schemas.microsoft.com/office/drawing/2010/main" val="0"/>
              </a:ext>
            </a:extLst>
          </a:blip>
          <a:srcRect l="80180" t="9537" r="1"/>
          <a:stretch/>
        </p:blipFill>
        <p:spPr>
          <a:xfrm>
            <a:off x="8663799" y="4528974"/>
            <a:ext cx="2449791" cy="1761166"/>
          </a:xfrm>
          <a:prstGeom prst="rect">
            <a:avLst/>
          </a:prstGeom>
        </p:spPr>
      </p:pic>
    </p:spTree>
    <p:extLst>
      <p:ext uri="{BB962C8B-B14F-4D97-AF65-F5344CB8AC3E}">
        <p14:creationId xmlns:p14="http://schemas.microsoft.com/office/powerpoint/2010/main" val="281597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and with red strings">
            <a:extLst>
              <a:ext uri="{FF2B5EF4-FFF2-40B4-BE49-F238E27FC236}">
                <a16:creationId xmlns:a16="http://schemas.microsoft.com/office/drawing/2014/main" id="{2B74FC3C-A896-2ECC-09FF-F8D3869A59FE}"/>
              </a:ext>
            </a:extLst>
          </p:cNvPr>
          <p:cNvPicPr>
            <a:picLocks noChangeAspect="1"/>
          </p:cNvPicPr>
          <p:nvPr/>
        </p:nvPicPr>
        <p:blipFill rotWithShape="1">
          <a:blip r:embed="rId2"/>
          <a:srcRect l="19411" t="-1" r="20236" b="-1"/>
          <a:stretch/>
        </p:blipFill>
        <p:spPr>
          <a:xfrm>
            <a:off x="7815943" y="821975"/>
            <a:ext cx="4038393" cy="514872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useBgFill="1">
        <p:nvSpPr>
          <p:cNvPr id="12" name="Rectangle 1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0E8C9-56E4-D1BA-66E6-84F911BC0399}"/>
              </a:ext>
            </a:extLst>
          </p:cNvPr>
          <p:cNvSpPr>
            <a:spLocks noGrp="1"/>
          </p:cNvSpPr>
          <p:nvPr>
            <p:ph type="title"/>
          </p:nvPr>
        </p:nvSpPr>
        <p:spPr>
          <a:xfrm>
            <a:off x="729144" y="268743"/>
            <a:ext cx="5149142" cy="1173717"/>
          </a:xfrm>
        </p:spPr>
        <p:txBody>
          <a:bodyPr vert="horz" lIns="91440" tIns="45720" rIns="91440" bIns="45720" rtlCol="0" anchor="ctr">
            <a:normAutofit/>
          </a:bodyPr>
          <a:lstStyle/>
          <a:p>
            <a:pPr algn="l">
              <a:lnSpc>
                <a:spcPct val="90000"/>
              </a:lnSpc>
            </a:pPr>
            <a:r>
              <a:rPr lang="en-US" sz="4800" b="1" dirty="0">
                <a:solidFill>
                  <a:schemeClr val="tx1"/>
                </a:solidFill>
                <a:latin typeface="Times New Roman" panose="02020603050405020304" pitchFamily="18" charset="0"/>
                <a:cs typeface="Times New Roman" panose="02020603050405020304" pitchFamily="18" charset="0"/>
              </a:rPr>
              <a:t>Methodologies:</a:t>
            </a:r>
          </a:p>
        </p:txBody>
      </p:sp>
      <p:sp>
        <p:nvSpPr>
          <p:cNvPr id="4" name="Rectangle 2">
            <a:extLst>
              <a:ext uri="{FF2B5EF4-FFF2-40B4-BE49-F238E27FC236}">
                <a16:creationId xmlns:a16="http://schemas.microsoft.com/office/drawing/2014/main" id="{84603371-7E66-E31C-953F-2589B7209364}"/>
              </a:ext>
            </a:extLst>
          </p:cNvPr>
          <p:cNvSpPr>
            <a:spLocks noChangeArrowheads="1"/>
          </p:cNvSpPr>
          <p:nvPr/>
        </p:nvSpPr>
        <p:spPr bwMode="auto">
          <a:xfrm>
            <a:off x="435429" y="1380766"/>
            <a:ext cx="7630885" cy="514872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Data Import</a:t>
            </a:r>
            <a:r>
              <a:rPr lang="en-US" sz="2000" b="0" i="0" dirty="0">
                <a:solidFill>
                  <a:srgbClr val="0D0D0D"/>
                </a:solidFill>
                <a:effectLst/>
                <a:latin typeface="Times New Roman" panose="02020603050405020304" pitchFamily="18" charset="0"/>
                <a:cs typeface="Times New Roman" panose="02020603050405020304" pitchFamily="18" charset="0"/>
              </a:rPr>
              <a:t>: Begin by importing raw data into Power BI from various sources such as Excel, CSV, or databases.</a:t>
            </a:r>
          </a:p>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Data Cleaning</a:t>
            </a:r>
            <a:r>
              <a:rPr lang="en-US" sz="2000" b="0" i="0" dirty="0">
                <a:solidFill>
                  <a:srgbClr val="0D0D0D"/>
                </a:solidFill>
                <a:effectLst/>
                <a:latin typeface="Times New Roman" panose="02020603050405020304" pitchFamily="18" charset="0"/>
                <a:cs typeface="Times New Roman" panose="02020603050405020304" pitchFamily="18" charset="0"/>
              </a:rPr>
              <a:t>: Utilize Power Query Editor to clean and transform data, including handling missing values, removing duplicates, and formatting data types.</a:t>
            </a:r>
          </a:p>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Data Modeling</a:t>
            </a:r>
            <a:r>
              <a:rPr lang="en-US" sz="2000" b="0" i="0" dirty="0">
                <a:solidFill>
                  <a:srgbClr val="0D0D0D"/>
                </a:solidFill>
                <a:effectLst/>
                <a:latin typeface="Times New Roman" panose="02020603050405020304" pitchFamily="18" charset="0"/>
                <a:cs typeface="Times New Roman" panose="02020603050405020304" pitchFamily="18" charset="0"/>
              </a:rPr>
              <a:t>: Design a data model by creating relationships between different tables, ensuring data integrity and accuracy.</a:t>
            </a:r>
          </a:p>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Report Design</a:t>
            </a:r>
            <a:r>
              <a:rPr lang="en-US" sz="2000" b="0" i="0" dirty="0">
                <a:solidFill>
                  <a:srgbClr val="0D0D0D"/>
                </a:solidFill>
                <a:effectLst/>
                <a:latin typeface="Times New Roman" panose="02020603050405020304" pitchFamily="18" charset="0"/>
                <a:cs typeface="Times New Roman" panose="02020603050405020304" pitchFamily="18" charset="0"/>
              </a:rPr>
              <a:t>: Develop visually appealing and intuitive reports using Power BI's drag-and-drop interface.</a:t>
            </a:r>
          </a:p>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Visualization Selection</a:t>
            </a:r>
            <a:r>
              <a:rPr lang="en-US" sz="2000" b="0" i="0" dirty="0">
                <a:solidFill>
                  <a:srgbClr val="0D0D0D"/>
                </a:solidFill>
                <a:effectLst/>
                <a:latin typeface="Times New Roman" panose="02020603050405020304" pitchFamily="18" charset="0"/>
                <a:cs typeface="Times New Roman" panose="02020603050405020304" pitchFamily="18" charset="0"/>
              </a:rPr>
              <a:t>: Choose appropriate visualizations such as bar charts, line charts, and maps to effectively convey insights.</a:t>
            </a:r>
          </a:p>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Filtering and Slicing</a:t>
            </a:r>
            <a:r>
              <a:rPr lang="en-US" sz="2000" b="0" i="0" dirty="0">
                <a:solidFill>
                  <a:srgbClr val="0D0D0D"/>
                </a:solidFill>
                <a:effectLst/>
                <a:latin typeface="Times New Roman" panose="02020603050405020304" pitchFamily="18" charset="0"/>
                <a:cs typeface="Times New Roman" panose="02020603050405020304" pitchFamily="18" charset="0"/>
              </a:rPr>
              <a:t>: Implement filters and slicers to enable users to interact with the data dynamically, allowing for deeper analysis.</a:t>
            </a:r>
          </a:p>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Report Publishing</a:t>
            </a:r>
            <a:r>
              <a:rPr lang="en-US" sz="2000" b="0" i="0" dirty="0">
                <a:solidFill>
                  <a:srgbClr val="0D0D0D"/>
                </a:solidFill>
                <a:effectLst/>
                <a:latin typeface="Times New Roman" panose="02020603050405020304" pitchFamily="18" charset="0"/>
                <a:cs typeface="Times New Roman" panose="02020603050405020304" pitchFamily="18" charset="0"/>
              </a:rPr>
              <a:t>: Share reports securely with stakeholders by publishing them to the Power BI Service or embedding them in other applications.</a:t>
            </a:r>
          </a:p>
        </p:txBody>
      </p:sp>
    </p:spTree>
    <p:extLst>
      <p:ext uri="{BB962C8B-B14F-4D97-AF65-F5344CB8AC3E}">
        <p14:creationId xmlns:p14="http://schemas.microsoft.com/office/powerpoint/2010/main" val="405849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030" name="Rectangle 102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Freeform: Shape 103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4" name="Rectangle 103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0" name="Isosceles Triangle 103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Isosceles Triangle 104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2">
            <a:extLst>
              <a:ext uri="{FF2B5EF4-FFF2-40B4-BE49-F238E27FC236}">
                <a16:creationId xmlns:a16="http://schemas.microsoft.com/office/drawing/2014/main" id="{A3E6C366-9813-D7AE-FB41-10E2BC24510B}"/>
              </a:ext>
            </a:extLst>
          </p:cNvPr>
          <p:cNvSpPr>
            <a:spLocks noChangeArrowheads="1"/>
          </p:cNvSpPr>
          <p:nvPr/>
        </p:nvSpPr>
        <p:spPr bwMode="auto">
          <a:xfrm>
            <a:off x="1001485" y="1201175"/>
            <a:ext cx="1018902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kumimoji="0" lang="en-GB"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These are the locations a greater number of crimes are occur those are higher than expected. Here the graph shows the higher crimes.</a:t>
            </a:r>
            <a:endParaRPr kumimoji="0" lang="en-GB"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438965A8-81E1-9B85-E819-287EE63C2023}"/>
              </a:ext>
            </a:extLst>
          </p:cNvPr>
          <p:cNvGraphicFramePr>
            <a:graphicFrameLocks noGrp="1"/>
          </p:cNvGraphicFramePr>
          <p:nvPr>
            <p:extLst>
              <p:ext uri="{D42A27DB-BD31-4B8C-83A1-F6EECF244321}">
                <p14:modId xmlns:p14="http://schemas.microsoft.com/office/powerpoint/2010/main" val="175140242"/>
              </p:ext>
            </p:extLst>
          </p:nvPr>
        </p:nvGraphicFramePr>
        <p:xfrm>
          <a:off x="432618" y="2012098"/>
          <a:ext cx="5079274" cy="4242690"/>
        </p:xfrm>
        <a:graphic>
          <a:graphicData uri="http://schemas.openxmlformats.org/drawingml/2006/table">
            <a:tbl>
              <a:tblPr firstRow="1" firstCol="1" bandRow="1">
                <a:tableStyleId>{5C22544A-7EE6-4342-B048-85BDC9FD1C3A}</a:tableStyleId>
              </a:tblPr>
              <a:tblGrid>
                <a:gridCol w="3631954">
                  <a:extLst>
                    <a:ext uri="{9D8B030D-6E8A-4147-A177-3AD203B41FA5}">
                      <a16:colId xmlns:a16="http://schemas.microsoft.com/office/drawing/2014/main" val="2526259642"/>
                    </a:ext>
                  </a:extLst>
                </a:gridCol>
                <a:gridCol w="1447320">
                  <a:extLst>
                    <a:ext uri="{9D8B030D-6E8A-4147-A177-3AD203B41FA5}">
                      <a16:colId xmlns:a16="http://schemas.microsoft.com/office/drawing/2014/main" val="5646503"/>
                    </a:ext>
                  </a:extLst>
                </a:gridCol>
              </a:tblGrid>
              <a:tr h="732904">
                <a:tc>
                  <a:txBody>
                    <a:bodyPr/>
                    <a:lstStyle/>
                    <a:p>
                      <a:pPr algn="ctr">
                        <a:lnSpc>
                          <a:spcPct val="115000"/>
                        </a:lnSpc>
                      </a:pPr>
                      <a:r>
                        <a:rPr lang="en-IN" sz="1600" b="1" dirty="0">
                          <a:solidFill>
                            <a:schemeClr val="tx1"/>
                          </a:solidFill>
                          <a:effectLst/>
                          <a:latin typeface="Times New Roman" panose="02020603050405020304" pitchFamily="18" charset="0"/>
                          <a:cs typeface="Times New Roman" panose="02020603050405020304" pitchFamily="18" charset="0"/>
                        </a:rPr>
                        <a:t>Location Description</a:t>
                      </a:r>
                      <a:endParaRPr lang="en-IN" sz="16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pPr>
                      <a:r>
                        <a:rPr lang="en-IN" sz="1600" b="1" dirty="0">
                          <a:solidFill>
                            <a:schemeClr val="tx1"/>
                          </a:solidFill>
                          <a:effectLst/>
                          <a:latin typeface="Times New Roman" panose="02020603050405020304" pitchFamily="18" charset="0"/>
                          <a:cs typeface="Times New Roman" panose="02020603050405020304" pitchFamily="18" charset="0"/>
                        </a:rPr>
                        <a:t>Count of Case Number</a:t>
                      </a:r>
                      <a:endParaRPr lang="en-IN" sz="16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3657136"/>
                  </a:ext>
                </a:extLst>
              </a:tr>
              <a:tr h="250699">
                <a:tc>
                  <a:txBody>
                    <a:bodyPr/>
                    <a:lstStyle/>
                    <a:p>
                      <a:pPr>
                        <a:lnSpc>
                          <a:spcPct val="115000"/>
                        </a:lnSpc>
                      </a:pPr>
                      <a:r>
                        <a:rPr lang="en-IN" sz="1100" dirty="0">
                          <a:solidFill>
                            <a:schemeClr val="tx1"/>
                          </a:solidFill>
                          <a:effectLst/>
                          <a:latin typeface="Times New Roman" panose="02020603050405020304" pitchFamily="18" charset="0"/>
                          <a:cs typeface="Times New Roman" panose="02020603050405020304" pitchFamily="18" charset="0"/>
                        </a:rPr>
                        <a:t>STREET</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dirty="0">
                          <a:solidFill>
                            <a:schemeClr val="tx1"/>
                          </a:solidFill>
                          <a:effectLst/>
                          <a:latin typeface="Times New Roman" panose="02020603050405020304" pitchFamily="18" charset="0"/>
                          <a:cs typeface="Times New Roman" panose="02020603050405020304" pitchFamily="18" charset="0"/>
                        </a:rPr>
                        <a:t>23028</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14149950"/>
                  </a:ext>
                </a:extLst>
              </a:tr>
              <a:tr h="250699">
                <a:tc>
                  <a:txBody>
                    <a:bodyPr/>
                    <a:lstStyle/>
                    <a:p>
                      <a:pPr>
                        <a:lnSpc>
                          <a:spcPct val="115000"/>
                        </a:lnSpc>
                      </a:pPr>
                      <a:r>
                        <a:rPr lang="en-IN" sz="1100" dirty="0">
                          <a:solidFill>
                            <a:schemeClr val="tx1"/>
                          </a:solidFill>
                          <a:effectLst/>
                          <a:latin typeface="Times New Roman" panose="02020603050405020304" pitchFamily="18" charset="0"/>
                          <a:cs typeface="Times New Roman" panose="02020603050405020304" pitchFamily="18" charset="0"/>
                        </a:rPr>
                        <a:t>APARTMENT</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19019</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90601723"/>
                  </a:ext>
                </a:extLst>
              </a:tr>
              <a:tr h="250699">
                <a:tc>
                  <a:txBody>
                    <a:bodyPr/>
                    <a:lstStyle/>
                    <a:p>
                      <a:pP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RESIDENCE</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12018</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63135520"/>
                  </a:ext>
                </a:extLst>
              </a:tr>
              <a:tr h="250699">
                <a:tc>
                  <a:txBody>
                    <a:bodyPr/>
                    <a:lstStyle/>
                    <a:p>
                      <a:pPr>
                        <a:lnSpc>
                          <a:spcPct val="115000"/>
                        </a:lnSpc>
                      </a:pPr>
                      <a:r>
                        <a:rPr lang="en-IN" sz="1100" dirty="0">
                          <a:solidFill>
                            <a:schemeClr val="tx1"/>
                          </a:solidFill>
                          <a:effectLst/>
                          <a:latin typeface="Times New Roman" panose="02020603050405020304" pitchFamily="18" charset="0"/>
                          <a:cs typeface="Times New Roman" panose="02020603050405020304" pitchFamily="18" charset="0"/>
                        </a:rPr>
                        <a:t>SIDEWALK</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4302</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18123474"/>
                  </a:ext>
                </a:extLst>
              </a:tr>
              <a:tr h="250699">
                <a:tc>
                  <a:txBody>
                    <a:bodyPr/>
                    <a:lstStyle/>
                    <a:p>
                      <a:pPr>
                        <a:lnSpc>
                          <a:spcPct val="115000"/>
                        </a:lnSpc>
                      </a:pPr>
                      <a:r>
                        <a:rPr lang="en-IN" sz="1100" dirty="0">
                          <a:solidFill>
                            <a:schemeClr val="tx1"/>
                          </a:solidFill>
                          <a:effectLst/>
                          <a:latin typeface="Times New Roman" panose="02020603050405020304" pitchFamily="18" charset="0"/>
                          <a:cs typeface="Times New Roman" panose="02020603050405020304" pitchFamily="18" charset="0"/>
                        </a:rPr>
                        <a:t>PARKING LOT / GARAGE (NON-RESIDENTIAL)</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dirty="0">
                          <a:solidFill>
                            <a:schemeClr val="tx1"/>
                          </a:solidFill>
                          <a:effectLst/>
                          <a:latin typeface="Times New Roman" panose="02020603050405020304" pitchFamily="18" charset="0"/>
                          <a:cs typeface="Times New Roman" panose="02020603050405020304" pitchFamily="18" charset="0"/>
                        </a:rPr>
                        <a:t>3166</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78347121"/>
                  </a:ext>
                </a:extLst>
              </a:tr>
              <a:tr h="250699">
                <a:tc>
                  <a:txBody>
                    <a:bodyPr/>
                    <a:lstStyle/>
                    <a:p>
                      <a:pP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SMALL RETAIL STORE</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2929</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53927671"/>
                  </a:ext>
                </a:extLst>
              </a:tr>
              <a:tr h="250699">
                <a:tc>
                  <a:txBody>
                    <a:bodyPr/>
                    <a:lstStyle/>
                    <a:p>
                      <a:pPr>
                        <a:lnSpc>
                          <a:spcPct val="115000"/>
                        </a:lnSpc>
                      </a:pPr>
                      <a:r>
                        <a:rPr lang="en-IN" sz="1100" dirty="0">
                          <a:solidFill>
                            <a:schemeClr val="tx1"/>
                          </a:solidFill>
                          <a:effectLst/>
                          <a:latin typeface="Times New Roman" panose="02020603050405020304" pitchFamily="18" charset="0"/>
                          <a:cs typeface="Times New Roman" panose="02020603050405020304" pitchFamily="18" charset="0"/>
                        </a:rPr>
                        <a:t>RESTAURANT</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1914</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43226038"/>
                  </a:ext>
                </a:extLst>
              </a:tr>
              <a:tr h="250699">
                <a:tc>
                  <a:txBody>
                    <a:bodyPr/>
                    <a:lstStyle/>
                    <a:p>
                      <a:pP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ALLEY</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1799</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62584384"/>
                  </a:ext>
                </a:extLst>
              </a:tr>
              <a:tr h="250699">
                <a:tc>
                  <a:txBody>
                    <a:bodyPr/>
                    <a:lstStyle/>
                    <a:p>
                      <a:pP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DEPARTMENT STORE</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1467</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78952117"/>
                  </a:ext>
                </a:extLst>
              </a:tr>
              <a:tr h="250699">
                <a:tc>
                  <a:txBody>
                    <a:bodyPr/>
                    <a:lstStyle/>
                    <a:p>
                      <a:pP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COMMERCIAL / BUSINESS OFFICE</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1372</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74831708"/>
                  </a:ext>
                </a:extLst>
              </a:tr>
              <a:tr h="250699">
                <a:tc>
                  <a:txBody>
                    <a:bodyPr/>
                    <a:lstStyle/>
                    <a:p>
                      <a:pP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GAS STATION</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1306</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34140947"/>
                  </a:ext>
                </a:extLst>
              </a:tr>
              <a:tr h="250699">
                <a:tc>
                  <a:txBody>
                    <a:bodyPr/>
                    <a:lstStyle/>
                    <a:p>
                      <a:pP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OTHER (SPECIFY)</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1279</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1385226"/>
                  </a:ext>
                </a:extLst>
              </a:tr>
              <a:tr h="250699">
                <a:tc>
                  <a:txBody>
                    <a:bodyPr/>
                    <a:lstStyle/>
                    <a:p>
                      <a:pP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VEHICLE NON-COMMERCIAL</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1223</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08534136"/>
                  </a:ext>
                </a:extLst>
              </a:tr>
              <a:tr h="250699">
                <a:tc>
                  <a:txBody>
                    <a:bodyPr/>
                    <a:lstStyle/>
                    <a:p>
                      <a:pPr>
                        <a:lnSpc>
                          <a:spcPct val="115000"/>
                        </a:lnSpc>
                      </a:pPr>
                      <a:r>
                        <a:rPr lang="en-IN" sz="1100">
                          <a:solidFill>
                            <a:schemeClr val="tx1"/>
                          </a:solidFill>
                          <a:effectLst/>
                          <a:latin typeface="Times New Roman" panose="02020603050405020304" pitchFamily="18" charset="0"/>
                          <a:cs typeface="Times New Roman" panose="02020603050405020304" pitchFamily="18" charset="0"/>
                        </a:rPr>
                        <a:t>RESIDENCE - PORCH / HALLWAY</a:t>
                      </a:r>
                      <a:endParaRPr lang="en-IN" sz="1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dirty="0">
                          <a:solidFill>
                            <a:schemeClr val="tx1"/>
                          </a:solidFill>
                          <a:effectLst/>
                          <a:latin typeface="Times New Roman" panose="02020603050405020304" pitchFamily="18" charset="0"/>
                          <a:cs typeface="Times New Roman" panose="02020603050405020304" pitchFamily="18" charset="0"/>
                        </a:rPr>
                        <a:t>1150</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24676429"/>
                  </a:ext>
                </a:extLst>
              </a:tr>
            </a:tbl>
          </a:graphicData>
        </a:graphic>
      </p:graphicFrame>
      <p:pic>
        <p:nvPicPr>
          <p:cNvPr id="1025" name="Picture 6" descr="A graph showing a number&#10;&#10;Description automatically generated">
            <a:extLst>
              <a:ext uri="{FF2B5EF4-FFF2-40B4-BE49-F238E27FC236}">
                <a16:creationId xmlns:a16="http://schemas.microsoft.com/office/drawing/2014/main" id="{6DF3DDEE-53BB-7FD7-D385-6C66F7146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253" y="1969094"/>
            <a:ext cx="5850509" cy="424269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0F13372-8B4C-EE78-3A69-3D84352A3592}"/>
              </a:ext>
            </a:extLst>
          </p:cNvPr>
          <p:cNvSpPr>
            <a:spLocks noChangeArrowheads="1"/>
          </p:cNvSpPr>
          <p:nvPr/>
        </p:nvSpPr>
        <p:spPr bwMode="auto">
          <a:xfrm>
            <a:off x="1001485" y="686655"/>
            <a:ext cx="81416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lang="en-GB" altLang="en-US" sz="3200" b="1" dirty="0">
                <a:latin typeface="Times New Roman" panose="02020603050405020304" pitchFamily="18" charset="0"/>
                <a:ea typeface="Arial" panose="020B0604020202020204" pitchFamily="34" charset="0"/>
                <a:cs typeface="Times New Roman" panose="02020603050405020304" pitchFamily="18" charset="0"/>
              </a:rPr>
              <a:t>L</a:t>
            </a:r>
            <a:r>
              <a:rPr kumimoji="0" lang="en-GB" altLang="en-US" sz="32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ocations Vs </a:t>
            </a:r>
            <a:r>
              <a:rPr lang="en-GB" altLang="en-US" sz="3200" b="1" dirty="0">
                <a:latin typeface="Times New Roman" panose="02020603050405020304" pitchFamily="18" charset="0"/>
                <a:ea typeface="Arial" panose="020B0604020202020204" pitchFamily="34" charset="0"/>
                <a:cs typeface="Times New Roman" panose="02020603050405020304" pitchFamily="18" charset="0"/>
              </a:rPr>
              <a:t>C</a:t>
            </a:r>
            <a:r>
              <a:rPr kumimoji="0" lang="en-GB" altLang="en-US" sz="32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rimes:</a:t>
            </a:r>
            <a:endPar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1C45F98D-AF1C-3496-EBF8-4BED3CC84F83}"/>
              </a:ext>
            </a:extLst>
          </p:cNvPr>
          <p:cNvSpPr>
            <a:spLocks noChangeArrowheads="1"/>
          </p:cNvSpPr>
          <p:nvPr/>
        </p:nvSpPr>
        <p:spPr bwMode="auto">
          <a:xfrm>
            <a:off x="2428650" y="78592"/>
            <a:ext cx="81416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lang="en-GB" sz="3600" b="1" dirty="0">
                <a:solidFill>
                  <a:srgbClr val="0070C0"/>
                </a:solidFill>
                <a:effectLst/>
                <a:latin typeface="Times New Roman" panose="02020603050405020304" pitchFamily="18" charset="0"/>
                <a:ea typeface="Roboto" panose="02000000000000000000" pitchFamily="2" charset="0"/>
                <a:cs typeface="Times New Roman" panose="02020603050405020304" pitchFamily="18" charset="0"/>
              </a:rPr>
              <a:t>Analysis of Objective Questions</a:t>
            </a:r>
            <a:endParaRPr kumimoji="0" lang="en-GB" altLang="en-US" sz="36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44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030" name="Rectangle 102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2" name="Freeform: Shape 103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4" name="Rectangle 103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6" name="Rectangle 103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8" name="Freeform: Shape 103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40" name="Isosceles Triangle 103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42" name="Isosceles Triangle 104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pic>
        <p:nvPicPr>
          <p:cNvPr id="3073" name="Picture 3" descr="A blue pie chart with numbers and a number&#10;&#10;Description automatically generated">
            <a:extLst>
              <a:ext uri="{FF2B5EF4-FFF2-40B4-BE49-F238E27FC236}">
                <a16:creationId xmlns:a16="http://schemas.microsoft.com/office/drawing/2014/main" id="{5C143431-BB41-E018-4FF8-FA634D2B5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91" y="1964548"/>
            <a:ext cx="5253695" cy="30992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583D25CA-FE47-C983-6DD2-759A6DF108BD}"/>
              </a:ext>
            </a:extLst>
          </p:cNvPr>
          <p:cNvSpPr>
            <a:spLocks noChangeArrowheads="1"/>
          </p:cNvSpPr>
          <p:nvPr/>
        </p:nvSpPr>
        <p:spPr bwMode="auto">
          <a:xfrm>
            <a:off x="5961266" y="1321211"/>
            <a:ext cx="568234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tx1"/>
                </a:solidFill>
                <a:effectLst/>
                <a:latin typeface="Times New Roman" panose="02020603050405020304" pitchFamily="18" charset="0"/>
                <a:ea typeface="Lato" panose="020F0502020204030203" pitchFamily="34" charset="0"/>
                <a:cs typeface="Times New Roman" panose="02020603050405020304" pitchFamily="18" charset="0"/>
              </a:rPr>
              <a:t>Here is the ration Between Domestic related crimes to other types of crimes nearly 1:4 </a:t>
            </a: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tx1"/>
                </a:solidFill>
                <a:effectLst/>
                <a:latin typeface="Times New Roman" panose="02020603050405020304" pitchFamily="18" charset="0"/>
                <a:ea typeface="Lato" panose="020F0502020204030203" pitchFamily="34" charset="0"/>
                <a:cs typeface="Times New Roman" panose="02020603050405020304" pitchFamily="18" charset="0"/>
              </a:rPr>
              <a:t>Below pie chart represents the</a:t>
            </a:r>
            <a:r>
              <a:rPr kumimoji="0" lang="en-GB" altLang="en-US" sz="2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ratio of domestic-related crimes to other types of </a:t>
            </a: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crimes to understand the prevalence of </a:t>
            </a: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domestic incidents.</a:t>
            </a:r>
            <a:endParaRPr kumimoji="0" lang="en-GB"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tx1"/>
                </a:solidFill>
                <a:effectLst/>
                <a:latin typeface="Times New Roman" panose="02020603050405020304" pitchFamily="18" charset="0"/>
                <a:ea typeface="Lato" panose="020F0502020204030203" pitchFamily="34" charset="0"/>
                <a:cs typeface="Times New Roman" panose="02020603050405020304" pitchFamily="18" charset="0"/>
              </a:rPr>
              <a:t>    </a:t>
            </a:r>
            <a:endParaRPr kumimoji="0" lang="en-GB"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7E303B4-0EAE-4F50-F392-DDBDD54CCBDB}"/>
              </a:ext>
            </a:extLst>
          </p:cNvPr>
          <p:cNvSpPr>
            <a:spLocks noChangeArrowheads="1"/>
          </p:cNvSpPr>
          <p:nvPr/>
        </p:nvSpPr>
        <p:spPr bwMode="auto">
          <a:xfrm>
            <a:off x="757980" y="554960"/>
            <a:ext cx="101890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lang="en-GB" altLang="en-US" sz="3200" b="1" dirty="0">
                <a:latin typeface="Times New Roman" panose="02020603050405020304" pitchFamily="18" charset="0"/>
                <a:ea typeface="Arial" panose="020B0604020202020204" pitchFamily="34" charset="0"/>
                <a:cs typeface="Times New Roman" panose="02020603050405020304" pitchFamily="18" charset="0"/>
              </a:rPr>
              <a:t>Domestic crimes</a:t>
            </a:r>
            <a:r>
              <a:rPr kumimoji="0" lang="en-GB" altLang="en-US" sz="32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Vs  Non-Domestic </a:t>
            </a:r>
            <a:r>
              <a:rPr lang="en-GB" altLang="en-US" sz="3200" b="1" dirty="0">
                <a:latin typeface="Times New Roman" panose="02020603050405020304" pitchFamily="18" charset="0"/>
                <a:ea typeface="Arial" panose="020B0604020202020204" pitchFamily="34" charset="0"/>
                <a:cs typeface="Times New Roman" panose="02020603050405020304" pitchFamily="18" charset="0"/>
              </a:rPr>
              <a:t>C</a:t>
            </a:r>
            <a:r>
              <a:rPr kumimoji="0" lang="en-GB" altLang="en-US" sz="32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rimes:</a:t>
            </a:r>
            <a:endPar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22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030" name="Rectangle 102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2" name="Freeform: Shape 103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4" name="Rectangle 103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6" name="Rectangle 103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8" name="Freeform: Shape 103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40" name="Isosceles Triangle 103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42" name="Isosceles Triangle 104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pic>
        <p:nvPicPr>
          <p:cNvPr id="2049" name="Picture 1">
            <a:extLst>
              <a:ext uri="{FF2B5EF4-FFF2-40B4-BE49-F238E27FC236}">
                <a16:creationId xmlns:a16="http://schemas.microsoft.com/office/drawing/2014/main" id="{D92E6B3B-6FC6-1D44-F74E-E78170ABF0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649"/>
          <a:stretch/>
        </p:blipFill>
        <p:spPr bwMode="auto">
          <a:xfrm>
            <a:off x="440566" y="1756135"/>
            <a:ext cx="5529945" cy="37469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4D10446-02F2-A310-3107-427564FF292E}"/>
              </a:ext>
            </a:extLst>
          </p:cNvPr>
          <p:cNvSpPr>
            <a:spLocks noChangeArrowheads="1"/>
          </p:cNvSpPr>
          <p:nvPr/>
        </p:nvSpPr>
        <p:spPr bwMode="auto">
          <a:xfrm>
            <a:off x="585292" y="1033820"/>
            <a:ext cx="101890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lang="en-GB" altLang="en-US" sz="3200" b="1" dirty="0">
                <a:latin typeface="Times New Roman" panose="02020603050405020304" pitchFamily="18" charset="0"/>
                <a:ea typeface="Arial" panose="020B0604020202020204" pitchFamily="34" charset="0"/>
                <a:cs typeface="Times New Roman" panose="02020603050405020304" pitchFamily="18" charset="0"/>
              </a:rPr>
              <a:t>Districts </a:t>
            </a:r>
            <a:r>
              <a:rPr kumimoji="0" lang="en-GB" altLang="en-US" sz="32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Vs </a:t>
            </a:r>
            <a:r>
              <a:rPr lang="en-GB" altLang="en-US" sz="3200" b="1" dirty="0">
                <a:latin typeface="Times New Roman" panose="02020603050405020304" pitchFamily="18" charset="0"/>
                <a:ea typeface="Arial" panose="020B0604020202020204" pitchFamily="34" charset="0"/>
                <a:cs typeface="Times New Roman" panose="02020603050405020304" pitchFamily="18" charset="0"/>
              </a:rPr>
              <a:t>C</a:t>
            </a:r>
            <a:r>
              <a:rPr kumimoji="0" lang="en-GB" altLang="en-US" sz="32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rimes:</a:t>
            </a:r>
            <a:endPar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Subtitle 4">
            <a:extLst>
              <a:ext uri="{FF2B5EF4-FFF2-40B4-BE49-F238E27FC236}">
                <a16:creationId xmlns:a16="http://schemas.microsoft.com/office/drawing/2014/main" id="{3213F293-D074-3310-6529-217A3F3F3293}"/>
              </a:ext>
            </a:extLst>
          </p:cNvPr>
          <p:cNvSpPr txBox="1">
            <a:spLocks/>
          </p:cNvSpPr>
          <p:nvPr/>
        </p:nvSpPr>
        <p:spPr bwMode="auto">
          <a:xfrm>
            <a:off x="6221491" y="1792365"/>
            <a:ext cx="5529943" cy="3538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2400" kern="1200">
                <a:solidFill>
                  <a:schemeClr val="tx1"/>
                </a:solidFill>
                <a:latin typeface="+mn-lt"/>
                <a:ea typeface="+mn-ea"/>
                <a:cs typeface="+mn-cs"/>
              </a:defRPr>
            </a:lvl1pPr>
            <a:lvl2pPr marL="457200" indent="0" algn="ctr" rtl="0" eaLnBrk="1" fontAlgn="base" hangingPunct="1">
              <a:spcBef>
                <a:spcPct val="20000"/>
              </a:spcBef>
              <a:spcAft>
                <a:spcPct val="0"/>
              </a:spcAft>
              <a:buNone/>
              <a:defRPr sz="2000" kern="1200">
                <a:solidFill>
                  <a:schemeClr val="tx1"/>
                </a:solidFill>
                <a:latin typeface="+mn-lt"/>
                <a:ea typeface="+mn-ea"/>
                <a:cs typeface="+mn-cs"/>
              </a:defRPr>
            </a:lvl2pPr>
            <a:lvl3pPr marL="914400" indent="0" algn="ctr"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ctr"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ctr"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District 6: Recorded highest cases, totaling 5741 incidents.</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District 8: Close behind with 5670 reported cases.</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District 4: Follows closely with 5213 documented incidents.</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District 11: Reported 5199 cases, fourth highest among districts.</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District 12: Rounds up top five with 5177 recorded incidents.</a:t>
            </a:r>
          </a:p>
        </p:txBody>
      </p:sp>
      <p:sp>
        <p:nvSpPr>
          <p:cNvPr id="6" name="Rectangle 5">
            <a:extLst>
              <a:ext uri="{FF2B5EF4-FFF2-40B4-BE49-F238E27FC236}">
                <a16:creationId xmlns:a16="http://schemas.microsoft.com/office/drawing/2014/main" id="{9AA4A711-7E59-8E0C-BF83-E8FF56ABBA56}"/>
              </a:ext>
            </a:extLst>
          </p:cNvPr>
          <p:cNvSpPr>
            <a:spLocks noChangeArrowheads="1"/>
          </p:cNvSpPr>
          <p:nvPr/>
        </p:nvSpPr>
        <p:spPr bwMode="auto">
          <a:xfrm>
            <a:off x="853382" y="129782"/>
            <a:ext cx="101890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lang="en-GB" altLang="en-US" sz="3600" b="1" dirty="0">
                <a:latin typeface="Times New Roman" panose="02020603050405020304" pitchFamily="18" charset="0"/>
                <a:ea typeface="Arial" panose="020B0604020202020204" pitchFamily="34" charset="0"/>
                <a:cs typeface="Times New Roman" panose="02020603050405020304" pitchFamily="18" charset="0"/>
              </a:rPr>
              <a:t>Insights from Subjective Questions</a:t>
            </a:r>
            <a:endParaRPr kumimoji="0" lang="en-GB"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46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030" name="Rectangle 102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2" name="Freeform: Shape 103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4" name="Rectangle 103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6" name="Rectangle 103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8" name="Freeform: Shape 103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40" name="Isosceles Triangle 103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42" name="Isosceles Triangle 104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2" name="TextBox 1">
            <a:extLst>
              <a:ext uri="{FF2B5EF4-FFF2-40B4-BE49-F238E27FC236}">
                <a16:creationId xmlns:a16="http://schemas.microsoft.com/office/drawing/2014/main" id="{907FE23B-67BD-681A-D911-2B55CEB45C8F}"/>
              </a:ext>
            </a:extLst>
          </p:cNvPr>
          <p:cNvSpPr txBox="1"/>
          <p:nvPr/>
        </p:nvSpPr>
        <p:spPr>
          <a:xfrm>
            <a:off x="125407" y="919431"/>
            <a:ext cx="11500536" cy="5077929"/>
          </a:xfrm>
          <a:prstGeom prst="rect">
            <a:avLst/>
          </a:prstGeom>
          <a:noFill/>
        </p:spPr>
        <p:txBody>
          <a:bodyPr wrap="square">
            <a:spAutoFit/>
          </a:bodyPr>
          <a:lstStyle/>
          <a:p>
            <a:pPr marL="457200">
              <a:lnSpc>
                <a:spcPct val="115000"/>
              </a:lnSpc>
              <a:spcBef>
                <a:spcPts val="1000"/>
              </a:spcBef>
              <a:spcAft>
                <a:spcPts val="0"/>
              </a:spcAft>
            </a:pPr>
            <a:r>
              <a:rPr lang="en-GB" sz="1800" dirty="0">
                <a:effectLst/>
                <a:latin typeface="Cambria" panose="02040503050406030204" pitchFamily="18" charset="0"/>
                <a:ea typeface="Lato" panose="020F0502020204030203" pitchFamily="34" charset="0"/>
                <a:cs typeface="Lato" panose="020F0502020204030203" pitchFamily="34" charset="0"/>
              </a:rPr>
              <a:t>	Based on the provided data showing the count of each crime type, here is the assessment of the frequency of each crime type to identify the most prevalent crimes occurring in the area:</a:t>
            </a:r>
            <a:endParaRPr lang="en-IN" sz="1800" dirty="0">
              <a:effectLst/>
              <a:latin typeface="Arial" panose="020B0604020202020204" pitchFamily="34" charset="0"/>
              <a:ea typeface="Arial" panose="020B0604020202020204" pitchFamily="34" charset="0"/>
            </a:endParaRPr>
          </a:p>
          <a:p>
            <a:pPr marL="457200">
              <a:lnSpc>
                <a:spcPct val="115000"/>
              </a:lnSpc>
            </a:pPr>
            <a:r>
              <a:rPr lang="en-GB" sz="1800" dirty="0">
                <a:effectLst/>
                <a:latin typeface="Cambria" panose="02040503050406030204" pitchFamily="18" charset="0"/>
                <a:ea typeface="Lato" panose="020F0502020204030203" pitchFamily="34" charset="0"/>
                <a:cs typeface="Lato" panose="020F0502020204030203" pitchFamily="34" charset="0"/>
              </a:rPr>
              <a:t>1.	THEFT: 19,766 cases</a:t>
            </a:r>
            <a:endParaRPr lang="en-IN" sz="1800" dirty="0">
              <a:effectLst/>
              <a:latin typeface="Arial" panose="020B0604020202020204" pitchFamily="34" charset="0"/>
              <a:ea typeface="Arial" panose="020B0604020202020204" pitchFamily="34" charset="0"/>
            </a:endParaRPr>
          </a:p>
          <a:p>
            <a:pPr marL="457200">
              <a:lnSpc>
                <a:spcPct val="115000"/>
              </a:lnSpc>
            </a:pPr>
            <a:r>
              <a:rPr lang="en-GB" sz="1800" dirty="0">
                <a:effectLst/>
                <a:latin typeface="Cambria" panose="02040503050406030204" pitchFamily="18" charset="0"/>
                <a:ea typeface="Lato" panose="020F0502020204030203" pitchFamily="34" charset="0"/>
                <a:cs typeface="Lato" panose="020F0502020204030203" pitchFamily="34" charset="0"/>
              </a:rPr>
              <a:t>2.	BATTERY: 17,190 cases</a:t>
            </a:r>
            <a:endParaRPr lang="en-IN" sz="1800" dirty="0">
              <a:effectLst/>
              <a:latin typeface="Arial" panose="020B0604020202020204" pitchFamily="34" charset="0"/>
              <a:ea typeface="Arial" panose="020B0604020202020204" pitchFamily="34" charset="0"/>
            </a:endParaRPr>
          </a:p>
          <a:p>
            <a:pPr marL="457200">
              <a:lnSpc>
                <a:spcPct val="115000"/>
              </a:lnSpc>
            </a:pPr>
            <a:r>
              <a:rPr lang="en-GB" sz="1800" dirty="0">
                <a:effectLst/>
                <a:latin typeface="Cambria" panose="02040503050406030204" pitchFamily="18" charset="0"/>
                <a:ea typeface="Lato" panose="020F0502020204030203" pitchFamily="34" charset="0"/>
                <a:cs typeface="Lato" panose="020F0502020204030203" pitchFamily="34" charset="0"/>
              </a:rPr>
              <a:t>3.	CRIMINAL DAMAGE: 9,910 cases</a:t>
            </a:r>
            <a:endParaRPr lang="en-IN" sz="1800" dirty="0">
              <a:effectLst/>
              <a:latin typeface="Arial" panose="020B0604020202020204" pitchFamily="34" charset="0"/>
              <a:ea typeface="Arial" panose="020B0604020202020204" pitchFamily="34" charset="0"/>
            </a:endParaRPr>
          </a:p>
          <a:p>
            <a:pPr marL="457200">
              <a:lnSpc>
                <a:spcPct val="115000"/>
              </a:lnSpc>
            </a:pPr>
            <a:r>
              <a:rPr lang="en-GB" sz="1800" dirty="0">
                <a:effectLst/>
                <a:latin typeface="Cambria" panose="02040503050406030204" pitchFamily="18" charset="0"/>
                <a:ea typeface="Lato" panose="020F0502020204030203" pitchFamily="34" charset="0"/>
                <a:cs typeface="Lato" panose="020F0502020204030203" pitchFamily="34" charset="0"/>
              </a:rPr>
              <a:t>4.	ASSAULT: 8,423 cases</a:t>
            </a:r>
            <a:endParaRPr lang="en-IN" sz="1800" dirty="0">
              <a:effectLst/>
              <a:latin typeface="Arial" panose="020B0604020202020204" pitchFamily="34" charset="0"/>
              <a:ea typeface="Arial" panose="020B0604020202020204" pitchFamily="34" charset="0"/>
            </a:endParaRPr>
          </a:p>
          <a:p>
            <a:pPr marL="457200">
              <a:lnSpc>
                <a:spcPct val="115000"/>
              </a:lnSpc>
            </a:pPr>
            <a:r>
              <a:rPr lang="en-GB" sz="1800" dirty="0">
                <a:effectLst/>
                <a:latin typeface="Cambria" panose="02040503050406030204" pitchFamily="18" charset="0"/>
                <a:ea typeface="Lato" panose="020F0502020204030203" pitchFamily="34" charset="0"/>
                <a:cs typeface="Lato" panose="020F0502020204030203" pitchFamily="34" charset="0"/>
              </a:rPr>
              <a:t>5.	OTHER OFFENSE: 6,440 cases</a:t>
            </a:r>
            <a:endParaRPr lang="en-IN" sz="1800" dirty="0">
              <a:effectLst/>
              <a:latin typeface="Arial" panose="020B0604020202020204" pitchFamily="34" charset="0"/>
              <a:ea typeface="Arial" panose="020B0604020202020204" pitchFamily="34" charset="0"/>
            </a:endParaRPr>
          </a:p>
          <a:p>
            <a:pPr marL="457200">
              <a:lnSpc>
                <a:spcPct val="115000"/>
              </a:lnSpc>
            </a:pPr>
            <a:r>
              <a:rPr lang="en-GB" sz="1800" dirty="0">
                <a:effectLst/>
                <a:latin typeface="Cambria" panose="02040503050406030204" pitchFamily="18" charset="0"/>
                <a:ea typeface="Lato" panose="020F0502020204030203" pitchFamily="34" charset="0"/>
                <a:cs typeface="Lato" panose="020F0502020204030203" pitchFamily="34" charset="0"/>
              </a:rPr>
              <a:t>6.	DECEPTIVE PRACTICE: 5,682 cases</a:t>
            </a:r>
            <a:endParaRPr lang="en-IN" sz="1800" dirty="0">
              <a:effectLst/>
              <a:latin typeface="Arial" panose="020B0604020202020204" pitchFamily="34" charset="0"/>
              <a:ea typeface="Arial" panose="020B0604020202020204" pitchFamily="34" charset="0"/>
            </a:endParaRPr>
          </a:p>
          <a:p>
            <a:pPr marL="457200">
              <a:lnSpc>
                <a:spcPct val="115000"/>
              </a:lnSpc>
            </a:pPr>
            <a:r>
              <a:rPr lang="en-GB" sz="1800" dirty="0">
                <a:effectLst/>
                <a:latin typeface="Cambria" panose="02040503050406030204" pitchFamily="18" charset="0"/>
                <a:ea typeface="Lato" panose="020F0502020204030203" pitchFamily="34" charset="0"/>
                <a:cs typeface="Lato" panose="020F0502020204030203" pitchFamily="34" charset="0"/>
              </a:rPr>
              <a:t>7.	MOTOR VEHICLE THEFT: 5,383 cases</a:t>
            </a:r>
            <a:endParaRPr lang="en-IN" sz="1800" dirty="0">
              <a:effectLst/>
              <a:latin typeface="Arial" panose="020B0604020202020204" pitchFamily="34" charset="0"/>
              <a:ea typeface="Arial" panose="020B0604020202020204" pitchFamily="34" charset="0"/>
            </a:endParaRPr>
          </a:p>
          <a:p>
            <a:pPr marL="457200">
              <a:lnSpc>
                <a:spcPct val="115000"/>
              </a:lnSpc>
            </a:pPr>
            <a:r>
              <a:rPr lang="en-GB" sz="1800" dirty="0">
                <a:effectLst/>
                <a:latin typeface="Cambria" panose="02040503050406030204" pitchFamily="18" charset="0"/>
                <a:ea typeface="Lato" panose="020F0502020204030203" pitchFamily="34" charset="0"/>
                <a:cs typeface="Lato" panose="020F0502020204030203" pitchFamily="34" charset="0"/>
              </a:rPr>
              <a:t>8.	WEAPONS VIOLATION: 3,692 cases</a:t>
            </a:r>
            <a:endParaRPr lang="en-IN" sz="1800" dirty="0">
              <a:effectLst/>
              <a:latin typeface="Arial" panose="020B0604020202020204" pitchFamily="34" charset="0"/>
              <a:ea typeface="Arial" panose="020B0604020202020204" pitchFamily="34" charset="0"/>
            </a:endParaRPr>
          </a:p>
          <a:p>
            <a:pPr marL="457200">
              <a:lnSpc>
                <a:spcPct val="115000"/>
              </a:lnSpc>
            </a:pPr>
            <a:r>
              <a:rPr lang="en-GB" sz="1800" dirty="0">
                <a:effectLst/>
                <a:latin typeface="Cambria" panose="02040503050406030204" pitchFamily="18" charset="0"/>
                <a:ea typeface="Lato" panose="020F0502020204030203" pitchFamily="34" charset="0"/>
                <a:cs typeface="Lato" panose="020F0502020204030203" pitchFamily="34" charset="0"/>
              </a:rPr>
              <a:t>9.	ROBBERY: 3,384 cases</a:t>
            </a:r>
            <a:endParaRPr lang="en-IN" sz="1800" dirty="0">
              <a:effectLst/>
              <a:latin typeface="Arial" panose="020B0604020202020204" pitchFamily="34" charset="0"/>
              <a:ea typeface="Arial" panose="020B0604020202020204" pitchFamily="34" charset="0"/>
            </a:endParaRPr>
          </a:p>
          <a:p>
            <a:pPr marL="800100" indent="-342900">
              <a:lnSpc>
                <a:spcPct val="115000"/>
              </a:lnSpc>
              <a:buAutoNum type="arabicPeriod" startAt="10"/>
            </a:pPr>
            <a:r>
              <a:rPr lang="en-GB" sz="1800" dirty="0">
                <a:effectLst/>
                <a:latin typeface="Cambria" panose="02040503050406030204" pitchFamily="18" charset="0"/>
                <a:ea typeface="Lato" panose="020F0502020204030203" pitchFamily="34" charset="0"/>
                <a:cs typeface="Lato" panose="020F0502020204030203" pitchFamily="34" charset="0"/>
              </a:rPr>
              <a:t>BURGLARY: 2,978 cases</a:t>
            </a:r>
          </a:p>
          <a:p>
            <a:pPr marL="457200">
              <a:lnSpc>
                <a:spcPct val="115000"/>
              </a:lnSpc>
            </a:pPr>
            <a:endParaRPr lang="en-IN" sz="600" dirty="0">
              <a:effectLst/>
              <a:latin typeface="Arial" panose="020B0604020202020204" pitchFamily="34" charset="0"/>
              <a:ea typeface="Arial" panose="020B0604020202020204" pitchFamily="34" charset="0"/>
            </a:endParaRPr>
          </a:p>
          <a:p>
            <a:pPr marL="457200">
              <a:lnSpc>
                <a:spcPct val="115000"/>
              </a:lnSpc>
              <a:spcBef>
                <a:spcPts val="1000"/>
              </a:spcBef>
              <a:spcAft>
                <a:spcPts val="0"/>
              </a:spcAft>
            </a:pPr>
            <a:r>
              <a:rPr lang="en-GB" sz="1800" dirty="0">
                <a:effectLst/>
                <a:latin typeface="Cambria" panose="02040503050406030204" pitchFamily="18" charset="0"/>
                <a:ea typeface="Lato" panose="020F0502020204030203" pitchFamily="34" charset="0"/>
                <a:cs typeface="Lato" panose="020F0502020204030203" pitchFamily="34" charset="0"/>
              </a:rPr>
              <a:t>	From the above data, it's evident that the most prevalent crimes occurring in the area are THEFT followed by BATTERY, CRIMINAL DAMAGE, and ASSAULT. These crimes have the highest counts and therefore represent the most common types of criminal activities in the area.</a:t>
            </a:r>
            <a:endParaRPr lang="en-IN" sz="1800" dirty="0">
              <a:effectLst/>
              <a:latin typeface="Arial" panose="020B0604020202020204" pitchFamily="34" charset="0"/>
              <a:ea typeface="Arial" panose="020B0604020202020204" pitchFamily="34" charset="0"/>
            </a:endParaRPr>
          </a:p>
        </p:txBody>
      </p:sp>
      <p:pic>
        <p:nvPicPr>
          <p:cNvPr id="6" name="Picture 5" descr="A graph showing a number of numbers&#10;&#10;Description automatically generated">
            <a:extLst>
              <a:ext uri="{FF2B5EF4-FFF2-40B4-BE49-F238E27FC236}">
                <a16:creationId xmlns:a16="http://schemas.microsoft.com/office/drawing/2014/main" id="{1A1D71B2-0A08-7E22-49D3-E19FF2D23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314" y="1567832"/>
            <a:ext cx="6444343" cy="3348591"/>
          </a:xfrm>
          <a:prstGeom prst="rect">
            <a:avLst/>
          </a:prstGeom>
        </p:spPr>
      </p:pic>
      <p:sp>
        <p:nvSpPr>
          <p:cNvPr id="5" name="Rectangle 4">
            <a:extLst>
              <a:ext uri="{FF2B5EF4-FFF2-40B4-BE49-F238E27FC236}">
                <a16:creationId xmlns:a16="http://schemas.microsoft.com/office/drawing/2014/main" id="{2368A8D8-C698-5EDE-0582-B1BBD3969E07}"/>
              </a:ext>
            </a:extLst>
          </p:cNvPr>
          <p:cNvSpPr>
            <a:spLocks noChangeArrowheads="1"/>
          </p:cNvSpPr>
          <p:nvPr/>
        </p:nvSpPr>
        <p:spPr bwMode="auto">
          <a:xfrm>
            <a:off x="684306" y="423708"/>
            <a:ext cx="101890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lang="en-GB" altLang="en-US" sz="3200" b="1" dirty="0">
                <a:latin typeface="Times New Roman" panose="02020603050405020304" pitchFamily="18" charset="0"/>
                <a:ea typeface="Arial" panose="020B0604020202020204" pitchFamily="34" charset="0"/>
                <a:cs typeface="Times New Roman" panose="02020603050405020304" pitchFamily="18" charset="0"/>
              </a:rPr>
              <a:t>C</a:t>
            </a:r>
            <a:r>
              <a:rPr kumimoji="0" lang="en-GB" altLang="en-US" sz="32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rimes as per Type of crime:</a:t>
            </a:r>
            <a:endPar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09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030" name="Rectangle 102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2" name="Freeform: Shape 103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34" name="Rectangle 103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6" name="Rectangle 103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38" name="Freeform: Shape 103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Arial"/>
            </a:endParaRPr>
          </a:p>
        </p:txBody>
      </p:sp>
      <p:sp>
        <p:nvSpPr>
          <p:cNvPr id="1040" name="Isosceles Triangle 103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042" name="Isosceles Triangle 104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2" name="TextBox 1">
            <a:extLst>
              <a:ext uri="{FF2B5EF4-FFF2-40B4-BE49-F238E27FC236}">
                <a16:creationId xmlns:a16="http://schemas.microsoft.com/office/drawing/2014/main" id="{907FE23B-67BD-681A-D911-2B55CEB45C8F}"/>
              </a:ext>
            </a:extLst>
          </p:cNvPr>
          <p:cNvSpPr txBox="1"/>
          <p:nvPr/>
        </p:nvSpPr>
        <p:spPr>
          <a:xfrm>
            <a:off x="684306" y="1296648"/>
            <a:ext cx="11500536" cy="4539191"/>
          </a:xfrm>
          <a:prstGeom prst="rect">
            <a:avLst/>
          </a:prstGeom>
          <a:noFill/>
        </p:spPr>
        <p:txBody>
          <a:bodyPr wrap="square">
            <a:spAutoFit/>
          </a:bodyPr>
          <a:lstStyle/>
          <a:p>
            <a:pPr marL="457200" indent="-457200" algn="l">
              <a:lnSpc>
                <a:spcPct val="150000"/>
              </a:lnSpc>
              <a:buFont typeface="Wingdings" panose="05000000000000000000" pitchFamily="2" charset="2"/>
              <a:buChar char="Ø"/>
            </a:pPr>
            <a:r>
              <a:rPr lang="en-IN" sz="2800" b="0" i="0" dirty="0">
                <a:solidFill>
                  <a:srgbClr val="0D0D0D"/>
                </a:solidFill>
                <a:effectLst/>
                <a:latin typeface="Times New Roman" panose="02020603050405020304" pitchFamily="18" charset="0"/>
                <a:cs typeface="Times New Roman" panose="02020603050405020304" pitchFamily="18" charset="0"/>
              </a:rPr>
              <a:t>Detailed analysis uncovers crime patterns: types, districts, FBI codes, descriptions, and street names.</a:t>
            </a:r>
          </a:p>
          <a:p>
            <a:pPr marL="457200" indent="-457200" algn="l">
              <a:lnSpc>
                <a:spcPct val="150000"/>
              </a:lnSpc>
              <a:buFont typeface="Wingdings" panose="05000000000000000000" pitchFamily="2" charset="2"/>
              <a:buChar char="Ø"/>
            </a:pPr>
            <a:r>
              <a:rPr lang="en-IN" sz="2800" b="0" i="0" dirty="0">
                <a:solidFill>
                  <a:srgbClr val="0D0D0D"/>
                </a:solidFill>
                <a:effectLst/>
                <a:latin typeface="Times New Roman" panose="02020603050405020304" pitchFamily="18" charset="0"/>
                <a:cs typeface="Times New Roman" panose="02020603050405020304" pitchFamily="18" charset="0"/>
              </a:rPr>
              <a:t>Specific insights inform strategic resource allocation for effective policing.</a:t>
            </a:r>
          </a:p>
          <a:p>
            <a:pPr marL="457200" indent="-457200" algn="l">
              <a:lnSpc>
                <a:spcPct val="150000"/>
              </a:lnSpc>
              <a:buFont typeface="Wingdings" panose="05000000000000000000" pitchFamily="2" charset="2"/>
              <a:buChar char="Ø"/>
            </a:pPr>
            <a:r>
              <a:rPr lang="en-IN" sz="2800" b="0" i="0" dirty="0">
                <a:solidFill>
                  <a:srgbClr val="0D0D0D"/>
                </a:solidFill>
                <a:effectLst/>
                <a:latin typeface="Times New Roman" panose="02020603050405020304" pitchFamily="18" charset="0"/>
                <a:cs typeface="Times New Roman" panose="02020603050405020304" pitchFamily="18" charset="0"/>
              </a:rPr>
              <a:t>Generalized approach targets high-risk areas to enhance overall security.</a:t>
            </a:r>
          </a:p>
          <a:p>
            <a:pPr marL="457200" indent="-457200" algn="l">
              <a:lnSpc>
                <a:spcPct val="150000"/>
              </a:lnSpc>
              <a:buFont typeface="Wingdings" panose="05000000000000000000" pitchFamily="2" charset="2"/>
              <a:buChar char="Ø"/>
            </a:pPr>
            <a:r>
              <a:rPr lang="en-IN" sz="2800" b="0" i="0" dirty="0">
                <a:solidFill>
                  <a:srgbClr val="0D0D0D"/>
                </a:solidFill>
                <a:effectLst/>
                <a:latin typeface="Times New Roman" panose="02020603050405020304" pitchFamily="18" charset="0"/>
                <a:cs typeface="Times New Roman" panose="02020603050405020304" pitchFamily="18" charset="0"/>
              </a:rPr>
              <a:t>Data-driven strategies crucial for proactive crime prevention measures.</a:t>
            </a:r>
          </a:p>
          <a:p>
            <a:pPr marL="457200" indent="-457200" algn="l">
              <a:lnSpc>
                <a:spcPct val="150000"/>
              </a:lnSpc>
              <a:buFont typeface="Wingdings" panose="05000000000000000000" pitchFamily="2" charset="2"/>
              <a:buChar char="Ø"/>
            </a:pPr>
            <a:r>
              <a:rPr lang="en-IN" sz="2800" b="0" i="0" dirty="0">
                <a:solidFill>
                  <a:srgbClr val="0D0D0D"/>
                </a:solidFill>
                <a:effectLst/>
                <a:latin typeface="Times New Roman" panose="02020603050405020304" pitchFamily="18" charset="0"/>
                <a:cs typeface="Times New Roman" panose="02020603050405020304" pitchFamily="18" charset="0"/>
              </a:rPr>
              <a:t>Visualizations aid in both detailed analysis and general understanding, empowering comprehensive security planning.</a:t>
            </a:r>
          </a:p>
        </p:txBody>
      </p:sp>
      <p:sp>
        <p:nvSpPr>
          <p:cNvPr id="5" name="Rectangle 4">
            <a:extLst>
              <a:ext uri="{FF2B5EF4-FFF2-40B4-BE49-F238E27FC236}">
                <a16:creationId xmlns:a16="http://schemas.microsoft.com/office/drawing/2014/main" id="{2368A8D8-C698-5EDE-0582-B1BBD3969E07}"/>
              </a:ext>
            </a:extLst>
          </p:cNvPr>
          <p:cNvSpPr>
            <a:spLocks noChangeArrowheads="1"/>
          </p:cNvSpPr>
          <p:nvPr/>
        </p:nvSpPr>
        <p:spPr bwMode="auto">
          <a:xfrm>
            <a:off x="684306" y="331377"/>
            <a:ext cx="1018902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ts val="600"/>
              </a:spcAft>
              <a:buClrTx/>
              <a:buSzTx/>
              <a:buFontTx/>
              <a:buNone/>
              <a:tabLst/>
              <a:defRPr/>
            </a:pPr>
            <a:r>
              <a:rPr lang="en-GB" sz="4400" b="1" dirty="0">
                <a:solidFill>
                  <a:srgbClr val="002060"/>
                </a:solidFill>
                <a:effectLst/>
                <a:latin typeface="Times New Roman" panose="02020603050405020304" pitchFamily="18" charset="0"/>
                <a:ea typeface="Roboto" panose="02000000000000000000" pitchFamily="2" charset="0"/>
                <a:cs typeface="Times New Roman" panose="02020603050405020304" pitchFamily="18" charset="0"/>
              </a:rPr>
              <a:t>Strategic Recommendations</a:t>
            </a:r>
            <a:endParaRPr kumimoji="0" lang="en-GB" altLang="en-US" sz="44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619607"/>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2162</Template>
  <TotalTime>803</TotalTime>
  <Words>1213</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vt:lpstr>
      <vt:lpstr>Söhne</vt:lpstr>
      <vt:lpstr>Times New Roman</vt:lpstr>
      <vt:lpstr>Wingdings</vt:lpstr>
      <vt:lpstr>Diseño predeterminado</vt:lpstr>
      <vt:lpstr>Crime Data Analysis</vt:lpstr>
      <vt:lpstr>PowerPoint Presentation</vt:lpstr>
      <vt:lpstr>PowerPoint Presentation</vt:lpstr>
      <vt:lpstr>Methodologies:</vt:lpstr>
      <vt:lpstr>PowerPoint Presentation</vt:lpstr>
      <vt:lpstr>PowerPoint Presentation</vt:lpstr>
      <vt:lpstr>PowerPoint Presentation</vt:lpstr>
      <vt:lpstr>PowerPoint Presentation</vt:lpstr>
      <vt:lpstr>PowerPoint Presentation</vt:lpstr>
      <vt:lpstr>Dashboards and Visualizations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 Analysis</dc:title>
  <dc:creator>raju ms</dc:creator>
  <cp:lastModifiedBy>raju ms</cp:lastModifiedBy>
  <cp:revision>23</cp:revision>
  <dcterms:created xsi:type="dcterms:W3CDTF">2024-02-08T02:24:02Z</dcterms:created>
  <dcterms:modified xsi:type="dcterms:W3CDTF">2024-03-20T13:57:15Z</dcterms:modified>
</cp:coreProperties>
</file>