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70" r:id="rId11"/>
    <p:sldId id="271" r:id="rId12"/>
    <p:sldId id="275" r:id="rId13"/>
    <p:sldId id="276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16000" y="0"/>
            <a:ext cx="2336800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596" y="2379132"/>
            <a:ext cx="10292806" cy="139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835" y="296867"/>
            <a:ext cx="10514329" cy="71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794932"/>
            <a:ext cx="10510520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596" y="2379132"/>
            <a:ext cx="10556604" cy="36735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7865"/>
              </a:lnSpc>
              <a:spcBef>
                <a:spcPts val="114"/>
              </a:spcBef>
            </a:pPr>
            <a:r>
              <a:rPr lang="en-US" sz="6600" spc="165" dirty="0">
                <a:solidFill>
                  <a:srgbClr val="FF6600"/>
                </a:solidFill>
                <a:latin typeface="Trebuchet MS"/>
                <a:cs typeface="Trebuchet MS"/>
              </a:rPr>
              <a:t>Exploratory Data Analysis</a:t>
            </a:r>
            <a:endParaRPr sz="6600" dirty="0">
              <a:latin typeface="Trebuchet MS"/>
              <a:cs typeface="Trebuchet MS"/>
            </a:endParaRPr>
          </a:p>
          <a:p>
            <a:pPr marL="12700">
              <a:lnSpc>
                <a:spcPts val="2885"/>
              </a:lnSpc>
            </a:pPr>
            <a:endParaRPr lang="en-US" sz="2500" spc="-114" dirty="0">
              <a:solidFill>
                <a:srgbClr val="FF6600"/>
              </a:solidFill>
              <a:latin typeface="Trebuchet MS"/>
              <a:cs typeface="Trebuchet MS"/>
            </a:endParaRPr>
          </a:p>
          <a:p>
            <a:pPr marL="12700">
              <a:lnSpc>
                <a:spcPts val="2885"/>
              </a:lnSpc>
            </a:pPr>
            <a:r>
              <a:rPr lang="en-US" sz="4000" dirty="0"/>
              <a:t>LISUM19</a:t>
            </a:r>
          </a:p>
          <a:p>
            <a:pPr marL="12700">
              <a:lnSpc>
                <a:spcPts val="2885"/>
              </a:lnSpc>
            </a:pPr>
            <a:endParaRPr lang="en-US" sz="4000" dirty="0"/>
          </a:p>
          <a:p>
            <a:pPr marL="12700">
              <a:lnSpc>
                <a:spcPts val="2885"/>
              </a:lnSpc>
            </a:pPr>
            <a:r>
              <a:rPr lang="en-US" sz="4000" dirty="0"/>
              <a:t>21-Mar-2023</a:t>
            </a:r>
          </a:p>
          <a:p>
            <a:pPr marL="12700">
              <a:lnSpc>
                <a:spcPts val="2885"/>
              </a:lnSpc>
            </a:pPr>
            <a:endParaRPr lang="en-US" sz="4000" dirty="0"/>
          </a:p>
          <a:p>
            <a:pPr marL="12700">
              <a:lnSpc>
                <a:spcPts val="2885"/>
              </a:lnSpc>
            </a:pPr>
            <a:endParaRPr lang="en-US" sz="4000" dirty="0"/>
          </a:p>
          <a:p>
            <a:pPr marL="12700">
              <a:lnSpc>
                <a:spcPts val="2885"/>
              </a:lnSpc>
            </a:pPr>
            <a:endParaRPr sz="4000" dirty="0"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5500" y="1778000"/>
            <a:ext cx="5245100" cy="4914900"/>
            <a:chOff x="825500" y="1778000"/>
            <a:chExt cx="5245100" cy="4914900"/>
          </a:xfrm>
        </p:grpSpPr>
        <p:sp>
          <p:nvSpPr>
            <p:cNvPr id="3" name="object 3"/>
            <p:cNvSpPr/>
            <p:nvPr/>
          </p:nvSpPr>
          <p:spPr>
            <a:xfrm>
              <a:off x="825500" y="1892300"/>
              <a:ext cx="5245100" cy="480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11700" y="1778000"/>
              <a:ext cx="1320800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248400" y="1828800"/>
            <a:ext cx="5867400" cy="4826000"/>
            <a:chOff x="6248400" y="1828800"/>
            <a:chExt cx="5867400" cy="4826000"/>
          </a:xfrm>
        </p:grpSpPr>
        <p:sp>
          <p:nvSpPr>
            <p:cNvPr id="6" name="object 6"/>
            <p:cNvSpPr/>
            <p:nvPr/>
          </p:nvSpPr>
          <p:spPr>
            <a:xfrm>
              <a:off x="6248400" y="1943100"/>
              <a:ext cx="5257800" cy="4711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95000" y="1828800"/>
              <a:ext cx="1320800" cy="838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26458" y="0"/>
            <a:ext cx="12245340" cy="1437005"/>
            <a:chOff x="-26458" y="0"/>
            <a:chExt cx="12245340" cy="143700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384300"/>
            </a:xfrm>
            <a:custGeom>
              <a:avLst/>
              <a:gdLst/>
              <a:ahLst/>
              <a:cxnLst/>
              <a:rect l="l" t="t" r="r" b="b"/>
              <a:pathLst>
                <a:path w="12192000" h="1384300">
                  <a:moveTo>
                    <a:pt x="12192000" y="0"/>
                  </a:moveTo>
                  <a:lnTo>
                    <a:pt x="0" y="0"/>
                  </a:lnTo>
                  <a:lnTo>
                    <a:pt x="0" y="1383919"/>
                  </a:lnTo>
                  <a:lnTo>
                    <a:pt x="12192000" y="1383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635" cy="1384300"/>
            </a:xfrm>
            <a:custGeom>
              <a:avLst/>
              <a:gdLst/>
              <a:ahLst/>
              <a:cxnLst/>
              <a:rect l="l" t="t" r="r" b="b"/>
              <a:pathLst>
                <a:path w="12192635" h="1384300">
                  <a:moveTo>
                    <a:pt x="0" y="0"/>
                  </a:moveTo>
                  <a:lnTo>
                    <a:pt x="12192006" y="0"/>
                  </a:lnTo>
                  <a:lnTo>
                    <a:pt x="12192006" y="1383910"/>
                  </a:lnTo>
                  <a:lnTo>
                    <a:pt x="0" y="138391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0739" y="296867"/>
            <a:ext cx="8475345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Customer</a:t>
            </a:r>
            <a:r>
              <a:rPr spc="-409" dirty="0"/>
              <a:t> </a:t>
            </a:r>
            <a:r>
              <a:rPr spc="-160" dirty="0"/>
              <a:t>And</a:t>
            </a:r>
            <a:r>
              <a:rPr spc="-455" dirty="0"/>
              <a:t> </a:t>
            </a:r>
            <a:r>
              <a:rPr spc="-250" dirty="0"/>
              <a:t>Ride</a:t>
            </a:r>
            <a:r>
              <a:rPr spc="-445" dirty="0"/>
              <a:t> </a:t>
            </a:r>
            <a:r>
              <a:rPr spc="-229" dirty="0"/>
              <a:t>Analysis</a:t>
            </a:r>
            <a:r>
              <a:rPr spc="-434" dirty="0"/>
              <a:t> </a:t>
            </a:r>
            <a:r>
              <a:rPr spc="-225" dirty="0"/>
              <a:t>Day</a:t>
            </a:r>
            <a:r>
              <a:rPr spc="-440" dirty="0"/>
              <a:t> </a:t>
            </a:r>
            <a:r>
              <a:rPr spc="-150" dirty="0"/>
              <a:t>Wise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900" y="1511300"/>
            <a:ext cx="7569200" cy="5219700"/>
            <a:chOff x="850900" y="1511300"/>
            <a:chExt cx="7569200" cy="5219700"/>
          </a:xfrm>
        </p:grpSpPr>
        <p:sp>
          <p:nvSpPr>
            <p:cNvPr id="3" name="object 3"/>
            <p:cNvSpPr/>
            <p:nvPr/>
          </p:nvSpPr>
          <p:spPr>
            <a:xfrm>
              <a:off x="850900" y="1612900"/>
              <a:ext cx="7315200" cy="5118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900" y="1511300"/>
              <a:ext cx="1219200" cy="850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63063" y="1782232"/>
            <a:ext cx="3101975" cy="4622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7815" marR="443230" indent="-297815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5" dirty="0">
                <a:latin typeface="Trebuchet MS"/>
                <a:cs typeface="Trebuchet MS"/>
              </a:rPr>
              <a:t>has </a:t>
            </a:r>
            <a:r>
              <a:rPr sz="1650" spc="-5" dirty="0">
                <a:latin typeface="Trebuchet MS"/>
                <a:cs typeface="Trebuchet MS"/>
              </a:rPr>
              <a:t>customers  </a:t>
            </a:r>
            <a:r>
              <a:rPr sz="1650" spc="-10" dirty="0">
                <a:latin typeface="Trebuchet MS"/>
                <a:cs typeface="Trebuchet MS"/>
              </a:rPr>
              <a:t>almost</a:t>
            </a:r>
            <a:r>
              <a:rPr sz="1650" spc="-5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uniform</a:t>
            </a:r>
            <a:endParaRPr sz="1650">
              <a:latin typeface="Trebuchet MS"/>
              <a:cs typeface="Trebuchet MS"/>
            </a:endParaRPr>
          </a:p>
          <a:p>
            <a:pPr marL="327025" marR="59055">
              <a:lnSpc>
                <a:spcPct val="101000"/>
              </a:lnSpc>
              <a:spcBef>
                <a:spcPts val="10"/>
              </a:spcBef>
            </a:pP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25" dirty="0">
                <a:latin typeface="Trebuchet MS"/>
                <a:cs typeface="Trebuchet MS"/>
              </a:rPr>
              <a:t>short, </a:t>
            </a:r>
            <a:r>
              <a:rPr sz="1650" spc="5" dirty="0">
                <a:latin typeface="Trebuchet MS"/>
                <a:cs typeface="Trebuchet MS"/>
              </a:rPr>
              <a:t>medium </a:t>
            </a:r>
            <a:r>
              <a:rPr sz="1650" spc="-5" dirty="0">
                <a:latin typeface="Trebuchet MS"/>
                <a:cs typeface="Trebuchet MS"/>
              </a:rPr>
              <a:t>and long  </a:t>
            </a:r>
            <a:r>
              <a:rPr sz="1650" spc="-90" dirty="0">
                <a:latin typeface="Trebuchet MS"/>
                <a:cs typeface="Trebuchet MS"/>
              </a:rPr>
              <a:t>Trip. </a:t>
            </a:r>
            <a:r>
              <a:rPr sz="1650" spc="15" dirty="0">
                <a:latin typeface="Trebuchet MS"/>
                <a:cs typeface="Trebuchet MS"/>
              </a:rPr>
              <a:t>Which </a:t>
            </a:r>
            <a:r>
              <a:rPr sz="1650" spc="30" dirty="0">
                <a:latin typeface="Trebuchet MS"/>
                <a:cs typeface="Trebuchet MS"/>
              </a:rPr>
              <a:t>shows </a:t>
            </a:r>
            <a:r>
              <a:rPr sz="1650" spc="-30" dirty="0">
                <a:latin typeface="Trebuchet MS"/>
                <a:cs typeface="Trebuchet MS"/>
              </a:rPr>
              <a:t>yellow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cab</a:t>
            </a:r>
            <a:endParaRPr sz="1650">
              <a:latin typeface="Trebuchet MS"/>
              <a:cs typeface="Trebuchet MS"/>
            </a:endParaRPr>
          </a:p>
          <a:p>
            <a:pPr marL="379095" marR="170180">
              <a:lnSpc>
                <a:spcPct val="106100"/>
              </a:lnSpc>
            </a:pP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25" dirty="0">
                <a:latin typeface="Trebuchet MS"/>
                <a:cs typeface="Trebuchet MS"/>
              </a:rPr>
              <a:t>offering </a:t>
            </a:r>
            <a:r>
              <a:rPr sz="1650" spc="-35" dirty="0">
                <a:latin typeface="Trebuchet MS"/>
                <a:cs typeface="Trebuchet MS"/>
              </a:rPr>
              <a:t>better </a:t>
            </a:r>
            <a:r>
              <a:rPr sz="1650" spc="-5" dirty="0">
                <a:latin typeface="Trebuchet MS"/>
                <a:cs typeface="Trebuchet MS"/>
              </a:rPr>
              <a:t>customer  </a:t>
            </a:r>
            <a:r>
              <a:rPr sz="1650" spc="-25" dirty="0">
                <a:latin typeface="Trebuchet MS"/>
                <a:cs typeface="Trebuchet MS"/>
              </a:rPr>
              <a:t>plan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25" dirty="0">
                <a:latin typeface="Trebuchet MS"/>
                <a:cs typeface="Trebuchet MS"/>
              </a:rPr>
              <a:t>short, </a:t>
            </a:r>
            <a:r>
              <a:rPr sz="1650" spc="5" dirty="0">
                <a:latin typeface="Trebuchet MS"/>
                <a:cs typeface="Trebuchet MS"/>
              </a:rPr>
              <a:t>medium</a:t>
            </a:r>
            <a:r>
              <a:rPr sz="1650" spc="-65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and</a:t>
            </a:r>
            <a:endParaRPr sz="165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520"/>
              </a:spcBef>
            </a:pPr>
            <a:r>
              <a:rPr sz="1650" spc="-5" dirty="0">
                <a:latin typeface="Trebuchet MS"/>
                <a:cs typeface="Trebuchet MS"/>
              </a:rPr>
              <a:t>long</a:t>
            </a:r>
            <a:r>
              <a:rPr sz="1650" spc="-2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Trip.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297815" marR="5080" indent="-297815">
              <a:lnSpc>
                <a:spcPct val="106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dirty="0">
                <a:latin typeface="Trebuchet MS"/>
                <a:cs typeface="Trebuchet MS"/>
              </a:rPr>
              <a:t>5-35 </a:t>
            </a:r>
            <a:r>
              <a:rPr sz="1650" spc="120" dirty="0">
                <a:latin typeface="Trebuchet MS"/>
                <a:cs typeface="Trebuchet MS"/>
              </a:rPr>
              <a:t>KM </a:t>
            </a:r>
            <a:r>
              <a:rPr sz="1650" spc="-30" dirty="0">
                <a:latin typeface="Trebuchet MS"/>
                <a:cs typeface="Trebuchet MS"/>
              </a:rPr>
              <a:t>trips </a:t>
            </a:r>
            <a:r>
              <a:rPr sz="1650" spc="-45" dirty="0">
                <a:latin typeface="Trebuchet MS"/>
                <a:cs typeface="Trebuchet MS"/>
              </a:rPr>
              <a:t>are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contributing  </a:t>
            </a:r>
            <a:r>
              <a:rPr sz="1650" dirty="0">
                <a:latin typeface="Trebuchet MS"/>
                <a:cs typeface="Trebuchet MS"/>
              </a:rPr>
              <a:t>more </a:t>
            </a:r>
            <a:r>
              <a:rPr sz="1650" spc="-25" dirty="0">
                <a:latin typeface="Trebuchet MS"/>
                <a:cs typeface="Trebuchet MS"/>
              </a:rPr>
              <a:t>In </a:t>
            </a:r>
            <a:r>
              <a:rPr sz="1650" dirty="0">
                <a:latin typeface="Trebuchet MS"/>
                <a:cs typeface="Trebuchet MS"/>
              </a:rPr>
              <a:t>both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20" dirty="0">
                <a:latin typeface="Trebuchet MS"/>
                <a:cs typeface="Trebuchet MS"/>
              </a:rPr>
              <a:t>cabs</a:t>
            </a:r>
            <a:r>
              <a:rPr sz="1650" spc="-8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profit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00">
              <a:latin typeface="Trebuchet MS"/>
              <a:cs typeface="Trebuchet MS"/>
            </a:endParaRPr>
          </a:p>
          <a:p>
            <a:pPr marL="298450" marR="100330" indent="-285750">
              <a:lnSpc>
                <a:spcPct val="106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35" dirty="0">
                <a:latin typeface="Trebuchet MS"/>
                <a:cs typeface="Trebuchet MS"/>
              </a:rPr>
              <a:t>There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70" dirty="0">
                <a:latin typeface="Trebuchet MS"/>
                <a:cs typeface="Trebuchet MS"/>
              </a:rPr>
              <a:t>a </a:t>
            </a:r>
            <a:r>
              <a:rPr sz="1650" spc="5" dirty="0">
                <a:latin typeface="Trebuchet MS"/>
                <a:cs typeface="Trebuchet MS"/>
              </a:rPr>
              <a:t>huge </a:t>
            </a:r>
            <a:r>
              <a:rPr sz="1650" spc="-35" dirty="0">
                <a:latin typeface="Trebuchet MS"/>
                <a:cs typeface="Trebuchet MS"/>
              </a:rPr>
              <a:t>difference  </a:t>
            </a:r>
            <a:r>
              <a:rPr sz="1650" spc="-5" dirty="0">
                <a:latin typeface="Trebuchet MS"/>
                <a:cs typeface="Trebuchet MS"/>
              </a:rPr>
              <a:t>between </a:t>
            </a:r>
            <a:r>
              <a:rPr sz="1650" spc="-30" dirty="0">
                <a:latin typeface="Trebuchet MS"/>
                <a:cs typeface="Trebuchet MS"/>
              </a:rPr>
              <a:t>yellow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20" dirty="0">
                <a:latin typeface="Trebuchet MS"/>
                <a:cs typeface="Trebuchet MS"/>
              </a:rPr>
              <a:t>pink </a:t>
            </a:r>
            <a:r>
              <a:rPr sz="1650" spc="-45" dirty="0">
                <a:latin typeface="Trebuchet MS"/>
                <a:cs typeface="Trebuchet MS"/>
              </a:rPr>
              <a:t>cab  in </a:t>
            </a:r>
            <a:r>
              <a:rPr sz="1650" spc="-5" dirty="0">
                <a:latin typeface="Trebuchet MS"/>
                <a:cs typeface="Trebuchet MS"/>
              </a:rPr>
              <a:t>customer </a:t>
            </a:r>
            <a:r>
              <a:rPr sz="1650" spc="-30" dirty="0">
                <a:latin typeface="Trebuchet MS"/>
                <a:cs typeface="Trebuchet MS"/>
              </a:rPr>
              <a:t>reach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5" dirty="0">
                <a:latin typeface="Trebuchet MS"/>
                <a:cs typeface="Trebuchet MS"/>
              </a:rPr>
              <a:t>short  </a:t>
            </a:r>
            <a:r>
              <a:rPr sz="1650" spc="-5" dirty="0">
                <a:latin typeface="Trebuchet MS"/>
                <a:cs typeface="Trebuchet MS"/>
              </a:rPr>
              <a:t>and long </a:t>
            </a:r>
            <a:r>
              <a:rPr sz="1650" spc="-60" dirty="0">
                <a:latin typeface="Trebuchet MS"/>
                <a:cs typeface="Trebuchet MS"/>
              </a:rPr>
              <a:t>trip. 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25" dirty="0">
                <a:latin typeface="Trebuchet MS"/>
                <a:cs typeface="Trebuchet MS"/>
              </a:rPr>
              <a:t>has  </a:t>
            </a:r>
            <a:r>
              <a:rPr sz="1650" spc="-25" dirty="0">
                <a:latin typeface="Trebuchet MS"/>
                <a:cs typeface="Trebuchet MS"/>
              </a:rPr>
              <a:t>very </a:t>
            </a:r>
            <a:r>
              <a:rPr sz="1650" spc="20" dirty="0">
                <a:latin typeface="Trebuchet MS"/>
                <a:cs typeface="Trebuchet MS"/>
              </a:rPr>
              <a:t>good </a:t>
            </a:r>
            <a:r>
              <a:rPr sz="1650" spc="-5" dirty="0">
                <a:latin typeface="Trebuchet MS"/>
                <a:cs typeface="Trebuchet MS"/>
              </a:rPr>
              <a:t>customer </a:t>
            </a:r>
            <a:r>
              <a:rPr sz="1650" spc="-30" dirty="0">
                <a:latin typeface="Trebuchet MS"/>
                <a:cs typeface="Trebuchet MS"/>
              </a:rPr>
              <a:t>reach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in</a:t>
            </a:r>
            <a:endParaRPr sz="165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  <a:spcBef>
                <a:spcPts val="520"/>
              </a:spcBef>
            </a:pPr>
            <a:r>
              <a:rPr sz="1650" spc="-25" dirty="0">
                <a:latin typeface="Trebuchet MS"/>
                <a:cs typeface="Trebuchet MS"/>
              </a:rPr>
              <a:t>this </a:t>
            </a:r>
            <a:r>
              <a:rPr sz="1650" spc="5" dirty="0">
                <a:latin typeface="Trebuchet MS"/>
                <a:cs typeface="Trebuchet MS"/>
              </a:rPr>
              <a:t>segment </a:t>
            </a:r>
            <a:r>
              <a:rPr sz="1650" spc="-10" dirty="0">
                <a:latin typeface="Trebuchet MS"/>
                <a:cs typeface="Trebuchet MS"/>
              </a:rPr>
              <a:t>as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well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6458" y="0"/>
            <a:ext cx="12245340" cy="1424940"/>
            <a:chOff x="-26458" y="0"/>
            <a:chExt cx="12245340" cy="142494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1999" y="1371604"/>
                  </a:moveTo>
                  <a:lnTo>
                    <a:pt x="0" y="1371604"/>
                  </a:lnTo>
                  <a:lnTo>
                    <a:pt x="0" y="0"/>
                  </a:lnTo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0739" y="284167"/>
            <a:ext cx="9261475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Customer</a:t>
            </a:r>
            <a:r>
              <a:rPr spc="-409" dirty="0"/>
              <a:t> </a:t>
            </a:r>
            <a:r>
              <a:rPr spc="-245" dirty="0"/>
              <a:t>analysis</a:t>
            </a:r>
            <a:r>
              <a:rPr spc="-430" dirty="0"/>
              <a:t> </a:t>
            </a:r>
            <a:r>
              <a:rPr spc="-210" dirty="0"/>
              <a:t>based</a:t>
            </a:r>
            <a:r>
              <a:rPr spc="-455" dirty="0"/>
              <a:t> </a:t>
            </a:r>
            <a:r>
              <a:rPr spc="-100" dirty="0"/>
              <a:t>on</a:t>
            </a:r>
            <a:r>
              <a:rPr spc="-450" dirty="0"/>
              <a:t> </a:t>
            </a:r>
            <a:r>
              <a:rPr spc="-240" dirty="0"/>
              <a:t>ride</a:t>
            </a:r>
            <a:r>
              <a:rPr spc="-445" dirty="0"/>
              <a:t> </a:t>
            </a:r>
            <a:r>
              <a:rPr spc="-270" dirty="0"/>
              <a:t>distance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29832"/>
            <a:ext cx="11270615" cy="4161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60" dirty="0">
                <a:latin typeface="Trebuchet MS"/>
                <a:cs typeface="Trebuchet MS"/>
              </a:rPr>
              <a:t>We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have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evaluated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both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the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companies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on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following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points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and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found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better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than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30" dirty="0">
                <a:latin typeface="Trebuchet MS"/>
                <a:cs typeface="Trebuchet MS"/>
              </a:rPr>
              <a:t>cab: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8450" marR="290195" indent="-285750">
              <a:lnSpc>
                <a:spcPts val="16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-120" dirty="0">
                <a:latin typeface="Trebuchet MS"/>
                <a:cs typeface="Trebuchet MS"/>
              </a:rPr>
              <a:t>Customer</a:t>
            </a:r>
            <a:r>
              <a:rPr sz="1650" b="1" spc="-150" dirty="0">
                <a:latin typeface="Trebuchet MS"/>
                <a:cs typeface="Trebuchet MS"/>
              </a:rPr>
              <a:t> </a:t>
            </a:r>
            <a:r>
              <a:rPr sz="1650" b="1" spc="-130" dirty="0">
                <a:latin typeface="Trebuchet MS"/>
                <a:cs typeface="Trebuchet MS"/>
              </a:rPr>
              <a:t>Reach</a:t>
            </a:r>
            <a:r>
              <a:rPr sz="1650" b="1" spc="204" dirty="0">
                <a:latin typeface="Trebuchet MS"/>
                <a:cs typeface="Trebuchet MS"/>
              </a:rPr>
              <a:t> </a:t>
            </a:r>
            <a:r>
              <a:rPr sz="1650" b="1" spc="-150" dirty="0">
                <a:latin typeface="Trebuchet MS"/>
                <a:cs typeface="Trebuchet MS"/>
              </a:rPr>
              <a:t>: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spc="-125" dirty="0">
                <a:latin typeface="Trebuchet MS"/>
                <a:cs typeface="Trebuchet MS"/>
              </a:rPr>
              <a:t>Yellow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has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0" dirty="0">
                <a:latin typeface="Trebuchet MS"/>
                <a:cs typeface="Trebuchet MS"/>
              </a:rPr>
              <a:t>higher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customer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reach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25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cities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while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has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0" dirty="0">
                <a:latin typeface="Trebuchet MS"/>
                <a:cs typeface="Trebuchet MS"/>
              </a:rPr>
              <a:t>higher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customer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reach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4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cities.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We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have  </a:t>
            </a:r>
            <a:r>
              <a:rPr sz="1650" spc="-75" dirty="0">
                <a:latin typeface="Trebuchet MS"/>
                <a:cs typeface="Trebuchet MS"/>
              </a:rPr>
              <a:t>also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observed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that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</a:t>
            </a:r>
            <a:r>
              <a:rPr sz="1650" spc="-18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doing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good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covering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80" dirty="0">
                <a:latin typeface="Trebuchet MS"/>
                <a:cs typeface="Trebuchet MS"/>
              </a:rPr>
              <a:t>other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users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as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compared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to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35" dirty="0">
                <a:latin typeface="Trebuchet MS"/>
                <a:cs typeface="Trebuchet MS"/>
              </a:rPr>
              <a:t>cab.</a:t>
            </a:r>
            <a:endParaRPr sz="1650" dirty="0">
              <a:latin typeface="Trebuchet MS"/>
              <a:cs typeface="Trebuchet MS"/>
            </a:endParaRPr>
          </a:p>
          <a:p>
            <a:pPr marL="298450" marR="101600" indent="-285750">
              <a:lnSpc>
                <a:spcPct val="106100"/>
              </a:lnSpc>
              <a:spcBef>
                <a:spcPts val="17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-120" dirty="0">
                <a:latin typeface="Trebuchet MS"/>
                <a:cs typeface="Trebuchet MS"/>
              </a:rPr>
              <a:t>Customer</a:t>
            </a:r>
            <a:r>
              <a:rPr sz="1650" b="1" spc="-150" dirty="0">
                <a:latin typeface="Trebuchet MS"/>
                <a:cs typeface="Trebuchet MS"/>
              </a:rPr>
              <a:t> </a:t>
            </a:r>
            <a:r>
              <a:rPr sz="1650" b="1" spc="-130" dirty="0">
                <a:latin typeface="Trebuchet MS"/>
                <a:cs typeface="Trebuchet MS"/>
              </a:rPr>
              <a:t>Retention:</a:t>
            </a:r>
            <a:r>
              <a:rPr sz="1650" b="1" spc="-150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We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have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analyzed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80" dirty="0">
                <a:latin typeface="Trebuchet MS"/>
                <a:cs typeface="Trebuchet MS"/>
              </a:rPr>
              <a:t>this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two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segments</a:t>
            </a:r>
            <a:r>
              <a:rPr sz="1650" spc="-160" dirty="0">
                <a:latin typeface="Trebuchet MS"/>
                <a:cs typeface="Trebuchet MS"/>
              </a:rPr>
              <a:t> :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at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least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5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drive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and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at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least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10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drive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with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the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same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company.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And  </a:t>
            </a:r>
            <a:r>
              <a:rPr sz="1650" spc="-85" dirty="0">
                <a:latin typeface="Trebuchet MS"/>
                <a:cs typeface="Trebuchet MS"/>
              </a:rPr>
              <a:t>we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found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that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</a:t>
            </a:r>
            <a:r>
              <a:rPr sz="1650" spc="-18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doing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far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better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than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both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these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segments.</a:t>
            </a: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7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-125" dirty="0">
                <a:latin typeface="Trebuchet MS"/>
                <a:cs typeface="Trebuchet MS"/>
              </a:rPr>
              <a:t>Average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sz="1650" b="1" spc="-105" dirty="0">
                <a:latin typeface="Trebuchet MS"/>
                <a:cs typeface="Trebuchet MS"/>
              </a:rPr>
              <a:t>Profit</a:t>
            </a:r>
            <a:r>
              <a:rPr sz="1650" b="1" spc="-160" dirty="0">
                <a:latin typeface="Trebuchet MS"/>
                <a:cs typeface="Trebuchet MS"/>
              </a:rPr>
              <a:t> </a:t>
            </a:r>
            <a:r>
              <a:rPr sz="1650" b="1" spc="-125" dirty="0">
                <a:latin typeface="Trebuchet MS"/>
                <a:cs typeface="Trebuchet MS"/>
              </a:rPr>
              <a:t>per</a:t>
            </a:r>
            <a:r>
              <a:rPr sz="1650" b="1" spc="-150" dirty="0">
                <a:latin typeface="Trebuchet MS"/>
                <a:cs typeface="Trebuchet MS"/>
              </a:rPr>
              <a:t> </a:t>
            </a:r>
            <a:r>
              <a:rPr sz="1650" b="1" spc="-45" dirty="0">
                <a:latin typeface="Trebuchet MS"/>
                <a:cs typeface="Trebuchet MS"/>
              </a:rPr>
              <a:t>KM: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spc="-125" dirty="0">
                <a:latin typeface="Trebuchet MS"/>
                <a:cs typeface="Trebuchet MS"/>
              </a:rPr>
              <a:t>Yellow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35" dirty="0">
                <a:latin typeface="Trebuchet MS"/>
                <a:cs typeface="Trebuchet MS"/>
              </a:rPr>
              <a:t>cab’s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average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profit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per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70" dirty="0">
                <a:latin typeface="Trebuchet MS"/>
                <a:cs typeface="Trebuchet MS"/>
              </a:rPr>
              <a:t>KM</a:t>
            </a:r>
            <a:r>
              <a:rPr sz="1650" spc="-19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almost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three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times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average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profit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per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70" dirty="0">
                <a:latin typeface="Trebuchet MS"/>
                <a:cs typeface="Trebuchet MS"/>
              </a:rPr>
              <a:t>KM</a:t>
            </a:r>
            <a:r>
              <a:rPr sz="1650" spc="-19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of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35" dirty="0">
                <a:latin typeface="Trebuchet MS"/>
                <a:cs typeface="Trebuchet MS"/>
              </a:rPr>
              <a:t>cab.</a:t>
            </a:r>
            <a:endParaRPr sz="1650" dirty="0">
              <a:latin typeface="Trebuchet MS"/>
              <a:cs typeface="Trebuchet MS"/>
            </a:endParaRPr>
          </a:p>
          <a:p>
            <a:pPr marL="298450" marR="210820" indent="-285750">
              <a:lnSpc>
                <a:spcPct val="106100"/>
              </a:lnSpc>
              <a:spcBef>
                <a:spcPts val="17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-110" dirty="0">
                <a:latin typeface="Trebuchet MS"/>
                <a:cs typeface="Trebuchet MS"/>
              </a:rPr>
              <a:t>Income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sz="1650" b="1" spc="-105" dirty="0">
                <a:latin typeface="Trebuchet MS"/>
                <a:cs typeface="Trebuchet MS"/>
              </a:rPr>
              <a:t>wise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-130" dirty="0">
                <a:latin typeface="Trebuchet MS"/>
                <a:cs typeface="Trebuchet MS"/>
              </a:rPr>
              <a:t>Reach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-85" dirty="0">
                <a:latin typeface="Trebuchet MS"/>
                <a:cs typeface="Trebuchet MS"/>
              </a:rPr>
              <a:t>:</a:t>
            </a:r>
            <a:r>
              <a:rPr sz="1650" spc="-85" dirty="0">
                <a:latin typeface="Trebuchet MS"/>
                <a:cs typeface="Trebuchet MS"/>
              </a:rPr>
              <a:t>Both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cabs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are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very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popular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high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and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medium</a:t>
            </a:r>
            <a:r>
              <a:rPr sz="1650" spc="-19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income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class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but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here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also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performing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10" dirty="0">
                <a:latin typeface="Trebuchet MS"/>
                <a:cs typeface="Trebuchet MS"/>
              </a:rPr>
              <a:t>better  </a:t>
            </a:r>
            <a:r>
              <a:rPr sz="1650" spc="-85" dirty="0">
                <a:latin typeface="Trebuchet MS"/>
                <a:cs typeface="Trebuchet MS"/>
              </a:rPr>
              <a:t>than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offering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their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services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to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14" dirty="0">
                <a:latin typeface="Trebuchet MS"/>
                <a:cs typeface="Trebuchet MS"/>
              </a:rPr>
              <a:t>all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the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three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income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class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group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40" dirty="0">
                <a:latin typeface="Trebuchet MS"/>
                <a:cs typeface="Trebuchet MS"/>
              </a:rPr>
              <a:t>(low,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medium</a:t>
            </a:r>
            <a:r>
              <a:rPr sz="1650" spc="-19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and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high)</a:t>
            </a: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-110" dirty="0">
                <a:latin typeface="Trebuchet MS"/>
                <a:cs typeface="Trebuchet MS"/>
              </a:rPr>
              <a:t>Ride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sz="1650" b="1" spc="-120" dirty="0">
                <a:latin typeface="Trebuchet MS"/>
                <a:cs typeface="Trebuchet MS"/>
              </a:rPr>
              <a:t>count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b="1" spc="-90" dirty="0">
                <a:latin typeface="Trebuchet MS"/>
                <a:cs typeface="Trebuchet MS"/>
              </a:rPr>
              <a:t>and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b="1" spc="-105" dirty="0">
                <a:latin typeface="Trebuchet MS"/>
                <a:cs typeface="Trebuchet MS"/>
              </a:rPr>
              <a:t>Profit</a:t>
            </a:r>
            <a:r>
              <a:rPr sz="1650" b="1" spc="-160" dirty="0">
                <a:latin typeface="Trebuchet MS"/>
                <a:cs typeface="Trebuchet MS"/>
              </a:rPr>
              <a:t> </a:t>
            </a:r>
            <a:r>
              <a:rPr sz="1650" b="1" spc="-125" dirty="0">
                <a:latin typeface="Trebuchet MS"/>
                <a:cs typeface="Trebuchet MS"/>
              </a:rPr>
              <a:t>Forecasting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b="1" spc="-150" dirty="0">
                <a:latin typeface="Trebuchet MS"/>
                <a:cs typeface="Trebuchet MS"/>
              </a:rPr>
              <a:t>: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Both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companies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are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facing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loss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profit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and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no.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of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114" dirty="0">
                <a:latin typeface="Trebuchet MS"/>
                <a:cs typeface="Trebuchet MS"/>
              </a:rPr>
              <a:t>ride.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135" dirty="0">
                <a:latin typeface="Trebuchet MS"/>
                <a:cs typeface="Trebuchet MS"/>
              </a:rPr>
              <a:t>cab’s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forecasted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profit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loss</a:t>
            </a:r>
            <a:endParaRPr sz="1650" dirty="0">
              <a:latin typeface="Trebuchet MS"/>
              <a:cs typeface="Trebuchet MS"/>
            </a:endParaRPr>
          </a:p>
          <a:p>
            <a:pPr marL="298450" marR="5080">
              <a:lnSpc>
                <a:spcPts val="1700"/>
              </a:lnSpc>
              <a:spcBef>
                <a:spcPts val="409"/>
              </a:spcBef>
            </a:pP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around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1.83%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while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Pink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35" dirty="0">
                <a:latin typeface="Trebuchet MS"/>
                <a:cs typeface="Trebuchet MS"/>
              </a:rPr>
              <a:t>cab’s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loss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in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3.1%.Pink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cab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facing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80" dirty="0">
                <a:latin typeface="Trebuchet MS"/>
                <a:cs typeface="Trebuchet MS"/>
              </a:rPr>
              <a:t>more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loss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even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when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its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forecasted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no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of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ride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loss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is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lesser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85" dirty="0">
                <a:latin typeface="Trebuchet MS"/>
                <a:cs typeface="Trebuchet MS"/>
              </a:rPr>
              <a:t>than</a:t>
            </a:r>
            <a:r>
              <a:rPr sz="1650" spc="-16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Yellow  </a:t>
            </a:r>
            <a:r>
              <a:rPr sz="1650" spc="-135" dirty="0">
                <a:latin typeface="Trebuchet MS"/>
                <a:cs typeface="Trebuchet MS"/>
              </a:rPr>
              <a:t>cab.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50" b="1" spc="-80" dirty="0">
                <a:latin typeface="Trebuchet MS"/>
                <a:cs typeface="Trebuchet MS"/>
              </a:rPr>
              <a:t>On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sz="1650" b="1" spc="-114" dirty="0">
                <a:latin typeface="Trebuchet MS"/>
                <a:cs typeface="Trebuchet MS"/>
              </a:rPr>
              <a:t>the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sz="1650" b="1" spc="-90" dirty="0">
                <a:latin typeface="Trebuchet MS"/>
                <a:cs typeface="Trebuchet MS"/>
              </a:rPr>
              <a:t>basis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-80" dirty="0">
                <a:latin typeface="Trebuchet MS"/>
                <a:cs typeface="Trebuchet MS"/>
              </a:rPr>
              <a:t>of</a:t>
            </a:r>
            <a:r>
              <a:rPr sz="1650" b="1" spc="-150" dirty="0">
                <a:latin typeface="Trebuchet MS"/>
                <a:cs typeface="Trebuchet MS"/>
              </a:rPr>
              <a:t> </a:t>
            </a:r>
            <a:r>
              <a:rPr sz="1650" b="1" spc="-105" dirty="0">
                <a:latin typeface="Trebuchet MS"/>
                <a:cs typeface="Trebuchet MS"/>
              </a:rPr>
              <a:t>above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sz="1650" b="1" spc="-100" dirty="0">
                <a:latin typeface="Trebuchet MS"/>
                <a:cs typeface="Trebuchet MS"/>
              </a:rPr>
              <a:t>point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-180" dirty="0">
                <a:latin typeface="Trebuchet MS"/>
                <a:cs typeface="Trebuchet MS"/>
              </a:rPr>
              <a:t>,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b="1" spc="-120" dirty="0">
                <a:latin typeface="Trebuchet MS"/>
                <a:cs typeface="Trebuchet MS"/>
              </a:rPr>
              <a:t>we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sz="1650" b="1" spc="-100" dirty="0">
                <a:latin typeface="Trebuchet MS"/>
                <a:cs typeface="Trebuchet MS"/>
              </a:rPr>
              <a:t>will</a:t>
            </a:r>
            <a:r>
              <a:rPr sz="1650" b="1" spc="-160" dirty="0">
                <a:latin typeface="Trebuchet MS"/>
                <a:cs typeface="Trebuchet MS"/>
              </a:rPr>
              <a:t> </a:t>
            </a:r>
            <a:r>
              <a:rPr sz="1650" b="1" spc="-125" dirty="0">
                <a:latin typeface="Trebuchet MS"/>
                <a:cs typeface="Trebuchet MS"/>
              </a:rPr>
              <a:t>recommend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-135" dirty="0">
                <a:latin typeface="Trebuchet MS"/>
                <a:cs typeface="Trebuchet MS"/>
              </a:rPr>
              <a:t>Yellow</a:t>
            </a:r>
            <a:r>
              <a:rPr sz="1650" b="1" spc="-190" dirty="0">
                <a:latin typeface="Trebuchet MS"/>
                <a:cs typeface="Trebuchet MS"/>
              </a:rPr>
              <a:t> </a:t>
            </a:r>
            <a:r>
              <a:rPr sz="1650" b="1" spc="-114" dirty="0">
                <a:latin typeface="Trebuchet MS"/>
                <a:cs typeface="Trebuchet MS"/>
              </a:rPr>
              <a:t>cab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sz="1650" b="1" spc="-105" dirty="0">
                <a:latin typeface="Trebuchet MS"/>
                <a:cs typeface="Trebuchet MS"/>
              </a:rPr>
              <a:t>for</a:t>
            </a:r>
            <a:r>
              <a:rPr sz="1650" b="1" spc="-155" dirty="0">
                <a:latin typeface="Trebuchet MS"/>
                <a:cs typeface="Trebuchet MS"/>
              </a:rPr>
              <a:t> </a:t>
            </a:r>
            <a:r>
              <a:rPr sz="1650" b="1" spc="-130" dirty="0">
                <a:latin typeface="Trebuchet MS"/>
                <a:cs typeface="Trebuchet MS"/>
              </a:rPr>
              <a:t>investment.</a:t>
            </a:r>
            <a:endParaRPr sz="165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6458" y="0"/>
            <a:ext cx="12245340" cy="1437005"/>
            <a:chOff x="-26458" y="0"/>
            <a:chExt cx="12245340" cy="14370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84300"/>
            </a:xfrm>
            <a:custGeom>
              <a:avLst/>
              <a:gdLst/>
              <a:ahLst/>
              <a:cxnLst/>
              <a:rect l="l" t="t" r="r" b="b"/>
              <a:pathLst>
                <a:path w="12192000" h="1384300">
                  <a:moveTo>
                    <a:pt x="12192000" y="0"/>
                  </a:moveTo>
                  <a:lnTo>
                    <a:pt x="0" y="0"/>
                  </a:lnTo>
                  <a:lnTo>
                    <a:pt x="0" y="1383919"/>
                  </a:lnTo>
                  <a:lnTo>
                    <a:pt x="12192000" y="1383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635" cy="1384300"/>
            </a:xfrm>
            <a:custGeom>
              <a:avLst/>
              <a:gdLst/>
              <a:ahLst/>
              <a:cxnLst/>
              <a:rect l="l" t="t" r="r" b="b"/>
              <a:pathLst>
                <a:path w="12192635" h="1384300">
                  <a:moveTo>
                    <a:pt x="0" y="0"/>
                  </a:moveTo>
                  <a:lnTo>
                    <a:pt x="12192006" y="0"/>
                  </a:lnTo>
                  <a:lnTo>
                    <a:pt x="12192006" y="1383910"/>
                  </a:lnTo>
                  <a:lnTo>
                    <a:pt x="0" y="138391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294217"/>
            <a:ext cx="422656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-275" dirty="0"/>
              <a:t>Recommendations</a:t>
            </a:r>
            <a:endParaRPr sz="4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544" y="2480732"/>
            <a:ext cx="3515995" cy="1041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spc="-335" dirty="0">
                <a:solidFill>
                  <a:srgbClr val="FF6600"/>
                </a:solidFill>
              </a:rPr>
              <a:t>Thank</a:t>
            </a:r>
            <a:r>
              <a:rPr sz="6650" spc="-620" dirty="0">
                <a:solidFill>
                  <a:srgbClr val="FF6600"/>
                </a:solidFill>
              </a:rPr>
              <a:t> </a:t>
            </a:r>
            <a:r>
              <a:rPr sz="6650" spc="-434" dirty="0">
                <a:solidFill>
                  <a:srgbClr val="FF6600"/>
                </a:solidFill>
              </a:rPr>
              <a:t>You</a:t>
            </a:r>
            <a:endParaRPr sz="6650"/>
          </a:p>
        </p:txBody>
      </p:sp>
      <p:grpSp>
        <p:nvGrpSpPr>
          <p:cNvPr id="3" name="object 3"/>
          <p:cNvGrpSpPr/>
          <p:nvPr/>
        </p:nvGrpSpPr>
        <p:grpSpPr>
          <a:xfrm>
            <a:off x="-26458" y="0"/>
            <a:ext cx="5925820" cy="6911340"/>
            <a:chOff x="-26458" y="0"/>
            <a:chExt cx="5925820" cy="6911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58724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72480" y="6858000"/>
                  </a:lnTo>
                  <a:lnTo>
                    <a:pt x="587248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0" y="0"/>
                  </a:moveTo>
                  <a:lnTo>
                    <a:pt x="5872483" y="0"/>
                  </a:lnTo>
                  <a:lnTo>
                    <a:pt x="5872483" y="6858003"/>
                  </a:lnTo>
                  <a:lnTo>
                    <a:pt x="0" y="6858003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100" y="6108700"/>
              <a:ext cx="16637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94932"/>
            <a:ext cx="9551035" cy="3721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-65" dirty="0">
                <a:latin typeface="Trebuchet MS"/>
                <a:cs typeface="Trebuchet MS"/>
              </a:rPr>
              <a:t>XYZ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70" dirty="0">
                <a:latin typeface="Trebuchet MS"/>
                <a:cs typeface="Trebuchet MS"/>
              </a:rPr>
              <a:t>a </a:t>
            </a:r>
            <a:r>
              <a:rPr sz="1650" spc="-35" dirty="0">
                <a:latin typeface="Trebuchet MS"/>
                <a:cs typeface="Trebuchet MS"/>
              </a:rPr>
              <a:t>private </a:t>
            </a:r>
            <a:r>
              <a:rPr sz="1650" spc="-20" dirty="0">
                <a:latin typeface="Trebuchet MS"/>
                <a:cs typeface="Trebuchet MS"/>
              </a:rPr>
              <a:t>equity </a:t>
            </a:r>
            <a:r>
              <a:rPr sz="1650" spc="-45" dirty="0">
                <a:latin typeface="Trebuchet MS"/>
                <a:cs typeface="Trebuchet MS"/>
              </a:rPr>
              <a:t>firm in </a:t>
            </a:r>
            <a:r>
              <a:rPr sz="1650" spc="-30" dirty="0">
                <a:latin typeface="Trebuchet MS"/>
                <a:cs typeface="Trebuchet MS"/>
              </a:rPr>
              <a:t>US. </a:t>
            </a:r>
            <a:r>
              <a:rPr sz="1650" spc="25" dirty="0">
                <a:latin typeface="Trebuchet MS"/>
                <a:cs typeface="Trebuchet MS"/>
              </a:rPr>
              <a:t>Due </a:t>
            </a:r>
            <a:r>
              <a:rPr sz="1650" spc="-45" dirty="0">
                <a:latin typeface="Trebuchet MS"/>
                <a:cs typeface="Trebuchet MS"/>
              </a:rPr>
              <a:t>to </a:t>
            </a:r>
            <a:r>
              <a:rPr sz="1650" spc="-20" dirty="0">
                <a:latin typeface="Trebuchet MS"/>
                <a:cs typeface="Trebuchet MS"/>
              </a:rPr>
              <a:t>remarkable </a:t>
            </a:r>
            <a:r>
              <a:rPr sz="1650" spc="-5" dirty="0">
                <a:latin typeface="Trebuchet MS"/>
                <a:cs typeface="Trebuchet MS"/>
              </a:rPr>
              <a:t>growth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Cab </a:t>
            </a:r>
            <a:r>
              <a:rPr sz="1650" spc="-5" dirty="0">
                <a:latin typeface="Trebuchet MS"/>
                <a:cs typeface="Trebuchet MS"/>
              </a:rPr>
              <a:t>Industry </a:t>
            </a:r>
            <a:r>
              <a:rPr sz="1650" spc="-45" dirty="0">
                <a:latin typeface="Trebuchet MS"/>
                <a:cs typeface="Trebuchet MS"/>
              </a:rPr>
              <a:t>in last </a:t>
            </a:r>
            <a:r>
              <a:rPr sz="1650" spc="-55" dirty="0">
                <a:latin typeface="Trebuchet MS"/>
                <a:cs typeface="Trebuchet MS"/>
              </a:rPr>
              <a:t>few </a:t>
            </a:r>
            <a:r>
              <a:rPr sz="1650" spc="-25" dirty="0">
                <a:latin typeface="Trebuchet MS"/>
                <a:cs typeface="Trebuchet MS"/>
              </a:rPr>
              <a:t>years </a:t>
            </a:r>
            <a:r>
              <a:rPr sz="1650" spc="-5" dirty="0">
                <a:latin typeface="Trebuchet MS"/>
                <a:cs typeface="Trebuchet MS"/>
              </a:rPr>
              <a:t>and  </a:t>
            </a:r>
            <a:r>
              <a:rPr sz="1650" spc="-25" dirty="0">
                <a:latin typeface="Trebuchet MS"/>
                <a:cs typeface="Trebuchet MS"/>
              </a:rPr>
              <a:t>multiple </a:t>
            </a:r>
            <a:r>
              <a:rPr sz="1650" spc="-55" dirty="0">
                <a:latin typeface="Trebuchet MS"/>
                <a:cs typeface="Trebuchet MS"/>
              </a:rPr>
              <a:t>key </a:t>
            </a:r>
            <a:r>
              <a:rPr sz="1650" spc="-30" dirty="0">
                <a:latin typeface="Trebuchet MS"/>
                <a:cs typeface="Trebuchet MS"/>
              </a:rPr>
              <a:t>players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45" dirty="0">
                <a:latin typeface="Trebuchet MS"/>
                <a:cs typeface="Trebuchet MS"/>
              </a:rPr>
              <a:t>market, </a:t>
            </a:r>
            <a:r>
              <a:rPr sz="1650" spc="-80" dirty="0">
                <a:latin typeface="Trebuchet MS"/>
                <a:cs typeface="Trebuchet MS"/>
              </a:rPr>
              <a:t>it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5" dirty="0">
                <a:latin typeface="Trebuchet MS"/>
                <a:cs typeface="Trebuchet MS"/>
              </a:rPr>
              <a:t>planning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20" dirty="0">
                <a:latin typeface="Trebuchet MS"/>
                <a:cs typeface="Trebuchet MS"/>
              </a:rPr>
              <a:t>an </a:t>
            </a:r>
            <a:r>
              <a:rPr sz="1650" spc="-15" dirty="0">
                <a:latin typeface="Trebuchet MS"/>
                <a:cs typeface="Trebuchet MS"/>
              </a:rPr>
              <a:t>investment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Cab</a:t>
            </a:r>
            <a:r>
              <a:rPr sz="1650" spc="8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industry.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1300" marR="183515" indent="-228600">
              <a:lnSpc>
                <a:spcPct val="106100"/>
              </a:lnSpc>
              <a:spcBef>
                <a:spcPts val="1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-40" dirty="0">
                <a:latin typeface="Trebuchet MS"/>
                <a:cs typeface="Trebuchet MS"/>
              </a:rPr>
              <a:t>Objective </a:t>
            </a:r>
            <a:r>
              <a:rPr sz="1650" spc="-160" dirty="0">
                <a:latin typeface="Trebuchet MS"/>
                <a:cs typeface="Trebuchet MS"/>
              </a:rPr>
              <a:t>: </a:t>
            </a:r>
            <a:r>
              <a:rPr sz="1650" spc="-15" dirty="0">
                <a:latin typeface="Trebuchet MS"/>
                <a:cs typeface="Trebuchet MS"/>
              </a:rPr>
              <a:t>Provide </a:t>
            </a:r>
            <a:r>
              <a:rPr sz="1650" spc="-20" dirty="0">
                <a:latin typeface="Trebuchet MS"/>
                <a:cs typeface="Trebuchet MS"/>
              </a:rPr>
              <a:t>actionable </a:t>
            </a:r>
            <a:r>
              <a:rPr sz="1650" spc="-10" dirty="0">
                <a:latin typeface="Trebuchet MS"/>
                <a:cs typeface="Trebuchet MS"/>
              </a:rPr>
              <a:t>insights </a:t>
            </a:r>
            <a:r>
              <a:rPr sz="1650" spc="-45" dirty="0">
                <a:latin typeface="Trebuchet MS"/>
                <a:cs typeface="Trebuchet MS"/>
              </a:rPr>
              <a:t>to </a:t>
            </a:r>
            <a:r>
              <a:rPr sz="1650" spc="-20" dirty="0">
                <a:latin typeface="Trebuchet MS"/>
                <a:cs typeface="Trebuchet MS"/>
              </a:rPr>
              <a:t>help </a:t>
            </a:r>
            <a:r>
              <a:rPr sz="1650" spc="-65" dirty="0">
                <a:latin typeface="Trebuchet MS"/>
                <a:cs typeface="Trebuchet MS"/>
              </a:rPr>
              <a:t>XYZ </a:t>
            </a:r>
            <a:r>
              <a:rPr sz="1650" spc="-45" dirty="0">
                <a:latin typeface="Trebuchet MS"/>
                <a:cs typeface="Trebuchet MS"/>
              </a:rPr>
              <a:t>firm in </a:t>
            </a:r>
            <a:r>
              <a:rPr sz="1650" spc="-25" dirty="0">
                <a:latin typeface="Trebuchet MS"/>
                <a:cs typeface="Trebuchet MS"/>
              </a:rPr>
              <a:t>identifying </a:t>
            </a:r>
            <a:r>
              <a:rPr sz="1650" spc="-30" dirty="0">
                <a:latin typeface="Trebuchet MS"/>
                <a:cs typeface="Trebuchet MS"/>
              </a:rPr>
              <a:t>the right </a:t>
            </a:r>
            <a:r>
              <a:rPr sz="1650" dirty="0">
                <a:latin typeface="Trebuchet MS"/>
                <a:cs typeface="Trebuchet MS"/>
              </a:rPr>
              <a:t>company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5" dirty="0">
                <a:latin typeface="Trebuchet MS"/>
                <a:cs typeface="Trebuchet MS"/>
              </a:rPr>
              <a:t>making  </a:t>
            </a:r>
            <a:r>
              <a:rPr sz="1650" spc="-25" dirty="0">
                <a:latin typeface="Trebuchet MS"/>
                <a:cs typeface="Trebuchet MS"/>
              </a:rPr>
              <a:t>investment.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spc="-40" dirty="0">
                <a:latin typeface="Trebuchet MS"/>
                <a:cs typeface="Trebuchet MS"/>
              </a:rPr>
              <a:t>The </a:t>
            </a:r>
            <a:r>
              <a:rPr sz="1650" spc="-15" dirty="0">
                <a:latin typeface="Trebuchet MS"/>
                <a:cs typeface="Trebuchet MS"/>
              </a:rPr>
              <a:t>analysis </a:t>
            </a:r>
            <a:r>
              <a:rPr sz="1650" spc="5" dirty="0">
                <a:latin typeface="Trebuchet MS"/>
                <a:cs typeface="Trebuchet MS"/>
              </a:rPr>
              <a:t>has </a:t>
            </a:r>
            <a:r>
              <a:rPr sz="1650" spc="-5" dirty="0">
                <a:latin typeface="Trebuchet MS"/>
                <a:cs typeface="Trebuchet MS"/>
              </a:rPr>
              <a:t>been </a:t>
            </a:r>
            <a:r>
              <a:rPr sz="1650" spc="-20" dirty="0">
                <a:latin typeface="Trebuchet MS"/>
                <a:cs typeface="Trebuchet MS"/>
              </a:rPr>
              <a:t>divided </a:t>
            </a:r>
            <a:r>
              <a:rPr sz="1650" spc="-30" dirty="0">
                <a:latin typeface="Trebuchet MS"/>
                <a:cs typeface="Trebuchet MS"/>
              </a:rPr>
              <a:t>into </a:t>
            </a:r>
            <a:r>
              <a:rPr sz="1650" spc="-15" dirty="0">
                <a:latin typeface="Trebuchet MS"/>
                <a:cs typeface="Trebuchet MS"/>
              </a:rPr>
              <a:t>four</a:t>
            </a:r>
            <a:r>
              <a:rPr sz="1650" spc="-8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parts:</a:t>
            </a:r>
            <a:endParaRPr sz="1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-20" dirty="0">
                <a:latin typeface="Trebuchet MS"/>
                <a:cs typeface="Trebuchet MS"/>
              </a:rPr>
              <a:t>Data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Understanding</a:t>
            </a:r>
            <a:endParaRPr sz="1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-25" dirty="0">
                <a:latin typeface="Trebuchet MS"/>
                <a:cs typeface="Trebuchet MS"/>
              </a:rPr>
              <a:t>Forecasting </a:t>
            </a:r>
            <a:r>
              <a:rPr sz="1650" spc="-35" dirty="0">
                <a:latin typeface="Trebuchet MS"/>
                <a:cs typeface="Trebuchet MS"/>
              </a:rPr>
              <a:t>profit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20" dirty="0">
                <a:latin typeface="Trebuchet MS"/>
                <a:cs typeface="Trebuchet MS"/>
              </a:rPr>
              <a:t>number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15" dirty="0">
                <a:latin typeface="Trebuchet MS"/>
                <a:cs typeface="Trebuchet MS"/>
              </a:rPr>
              <a:t>rides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25" dirty="0">
                <a:latin typeface="Trebuchet MS"/>
                <a:cs typeface="Trebuchet MS"/>
              </a:rPr>
              <a:t>each </a:t>
            </a:r>
            <a:r>
              <a:rPr sz="1650" spc="-45" dirty="0">
                <a:latin typeface="Trebuchet MS"/>
                <a:cs typeface="Trebuchet MS"/>
              </a:rPr>
              <a:t>cab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type</a:t>
            </a:r>
            <a:endParaRPr sz="1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-15" dirty="0">
                <a:latin typeface="Trebuchet MS"/>
                <a:cs typeface="Trebuchet MS"/>
              </a:rPr>
              <a:t>Finding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10" dirty="0">
                <a:latin typeface="Trebuchet MS"/>
                <a:cs typeface="Trebuchet MS"/>
              </a:rPr>
              <a:t>most </a:t>
            </a:r>
            <a:r>
              <a:rPr sz="1650" spc="-30" dirty="0">
                <a:latin typeface="Trebuchet MS"/>
                <a:cs typeface="Trebuchet MS"/>
              </a:rPr>
              <a:t>profitable Cab</a:t>
            </a:r>
            <a:r>
              <a:rPr sz="1650" spc="-50" dirty="0">
                <a:latin typeface="Trebuchet MS"/>
                <a:cs typeface="Trebuchet MS"/>
              </a:rPr>
              <a:t> </a:t>
            </a:r>
            <a:r>
              <a:rPr sz="1650" spc="5" dirty="0">
                <a:latin typeface="Trebuchet MS"/>
                <a:cs typeface="Trebuchet MS"/>
              </a:rPr>
              <a:t>company</a:t>
            </a:r>
            <a:endParaRPr sz="1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50" spc="5" dirty="0">
                <a:latin typeface="Trebuchet MS"/>
                <a:cs typeface="Trebuchet MS"/>
              </a:rPr>
              <a:t>Recommendations </a:t>
            </a:r>
            <a:r>
              <a:rPr sz="1650" spc="-35" dirty="0">
                <a:latin typeface="Trebuchet MS"/>
                <a:cs typeface="Trebuchet MS"/>
              </a:rPr>
              <a:t>for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investment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6458" y="0"/>
            <a:ext cx="12245340" cy="1424940"/>
            <a:chOff x="-26458" y="0"/>
            <a:chExt cx="12245340" cy="14249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2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0" y="1371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635" cy="1371600"/>
            </a:xfrm>
            <a:custGeom>
              <a:avLst/>
              <a:gdLst/>
              <a:ahLst/>
              <a:cxnLst/>
              <a:rect l="l" t="t" r="r" b="b"/>
              <a:pathLst>
                <a:path w="12192635" h="1371600">
                  <a:moveTo>
                    <a:pt x="0" y="0"/>
                  </a:moveTo>
                  <a:lnTo>
                    <a:pt x="12192006" y="0"/>
                  </a:lnTo>
                  <a:lnTo>
                    <a:pt x="1219200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414867"/>
            <a:ext cx="797496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b="1" spc="-90" dirty="0">
                <a:latin typeface="Trebuchet MS"/>
                <a:cs typeface="Trebuchet MS"/>
              </a:rPr>
              <a:t>Background </a:t>
            </a:r>
            <a:r>
              <a:rPr sz="3300" b="1" spc="50" dirty="0">
                <a:latin typeface="Trebuchet MS"/>
                <a:cs typeface="Trebuchet MS"/>
              </a:rPr>
              <a:t>–G2M(cab </a:t>
            </a:r>
            <a:r>
              <a:rPr sz="3300" b="1" spc="-105" dirty="0">
                <a:latin typeface="Trebuchet MS"/>
                <a:cs typeface="Trebuchet MS"/>
              </a:rPr>
              <a:t>industry) </a:t>
            </a:r>
            <a:r>
              <a:rPr sz="3300" b="1" spc="-135" dirty="0">
                <a:latin typeface="Trebuchet MS"/>
                <a:cs typeface="Trebuchet MS"/>
              </a:rPr>
              <a:t>case</a:t>
            </a:r>
            <a:r>
              <a:rPr sz="3300" b="1" spc="-355" dirty="0">
                <a:latin typeface="Trebuchet MS"/>
                <a:cs typeface="Trebuchet MS"/>
              </a:rPr>
              <a:t> </a:t>
            </a:r>
            <a:r>
              <a:rPr sz="3300" b="1" spc="-95" dirty="0">
                <a:latin typeface="Trebuchet MS"/>
                <a:cs typeface="Trebuchet MS"/>
              </a:rPr>
              <a:t>study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646" y="1667932"/>
            <a:ext cx="4937760" cy="812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10" dirty="0">
                <a:latin typeface="Trebuchet MS"/>
                <a:cs typeface="Trebuchet MS"/>
              </a:rPr>
              <a:t>24 </a:t>
            </a:r>
            <a:r>
              <a:rPr sz="1650" spc="-25" dirty="0">
                <a:latin typeface="Trebuchet MS"/>
                <a:cs typeface="Trebuchet MS"/>
              </a:rPr>
              <a:t>Features( </a:t>
            </a:r>
            <a:r>
              <a:rPr sz="1650" spc="-15" dirty="0">
                <a:latin typeface="Trebuchet MS"/>
                <a:cs typeface="Trebuchet MS"/>
              </a:rPr>
              <a:t>including </a:t>
            </a:r>
            <a:r>
              <a:rPr sz="1650" spc="-25" dirty="0">
                <a:latin typeface="Trebuchet MS"/>
                <a:cs typeface="Trebuchet MS"/>
              </a:rPr>
              <a:t>9 </a:t>
            </a:r>
            <a:r>
              <a:rPr sz="1650" spc="-20" dirty="0">
                <a:latin typeface="Trebuchet MS"/>
                <a:cs typeface="Trebuchet MS"/>
              </a:rPr>
              <a:t>derived</a:t>
            </a:r>
            <a:r>
              <a:rPr sz="1650" spc="-6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features)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30" dirty="0">
                <a:latin typeface="Trebuchet MS"/>
                <a:cs typeface="Trebuchet MS"/>
              </a:rPr>
              <a:t>Timeframe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50" dirty="0">
                <a:latin typeface="Trebuchet MS"/>
                <a:cs typeface="Trebuchet MS"/>
              </a:rPr>
              <a:t>data: </a:t>
            </a:r>
            <a:r>
              <a:rPr sz="1650" spc="15" dirty="0">
                <a:latin typeface="Trebuchet MS"/>
                <a:cs typeface="Trebuchet MS"/>
              </a:rPr>
              <a:t>2016-01-31 </a:t>
            </a:r>
            <a:r>
              <a:rPr sz="1650" spc="-45" dirty="0">
                <a:latin typeface="Trebuchet MS"/>
                <a:cs typeface="Trebuchet MS"/>
              </a:rPr>
              <a:t>to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2018-12-31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75" dirty="0">
                <a:latin typeface="Trebuchet MS"/>
                <a:cs typeface="Trebuchet MS"/>
              </a:rPr>
              <a:t>Total </a:t>
            </a:r>
            <a:r>
              <a:rPr sz="1650" spc="-40" dirty="0">
                <a:latin typeface="Trebuchet MS"/>
                <a:cs typeface="Trebuchet MS"/>
              </a:rPr>
              <a:t>data </a:t>
            </a:r>
            <a:r>
              <a:rPr sz="1650" spc="-5" dirty="0">
                <a:latin typeface="Trebuchet MS"/>
                <a:cs typeface="Trebuchet MS"/>
              </a:rPr>
              <a:t>points </a:t>
            </a:r>
            <a:r>
              <a:rPr sz="1650" spc="-10" dirty="0">
                <a:latin typeface="Trebuchet MS"/>
                <a:cs typeface="Trebuchet MS"/>
              </a:rPr>
              <a:t>:355,032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646" y="3052232"/>
            <a:ext cx="130238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5" dirty="0">
                <a:latin typeface="Trebuchet MS"/>
                <a:cs typeface="Trebuchet MS"/>
              </a:rPr>
              <a:t>Assumptions: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46" y="3572933"/>
            <a:ext cx="6928484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20" dirty="0">
                <a:latin typeface="Trebuchet MS"/>
                <a:cs typeface="Trebuchet MS"/>
              </a:rPr>
              <a:t>Outliers </a:t>
            </a:r>
            <a:r>
              <a:rPr sz="1650" spc="-45" dirty="0">
                <a:latin typeface="Trebuchet MS"/>
                <a:cs typeface="Trebuchet MS"/>
              </a:rPr>
              <a:t>are </a:t>
            </a:r>
            <a:r>
              <a:rPr sz="1650" spc="-10" dirty="0">
                <a:latin typeface="Trebuchet MS"/>
                <a:cs typeface="Trebuchet MS"/>
              </a:rPr>
              <a:t>present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20" dirty="0">
                <a:latin typeface="Trebuchet MS"/>
                <a:cs typeface="Trebuchet MS"/>
              </a:rPr>
              <a:t>Price_Charged </a:t>
            </a:r>
            <a:r>
              <a:rPr sz="1650" spc="-40" dirty="0">
                <a:latin typeface="Trebuchet MS"/>
                <a:cs typeface="Trebuchet MS"/>
              </a:rPr>
              <a:t>feature </a:t>
            </a:r>
            <a:r>
              <a:rPr sz="1650" spc="-10" dirty="0">
                <a:latin typeface="Trebuchet MS"/>
                <a:cs typeface="Trebuchet MS"/>
              </a:rPr>
              <a:t>but </a:t>
            </a:r>
            <a:r>
              <a:rPr sz="1650" spc="-5" dirty="0">
                <a:latin typeface="Trebuchet MS"/>
                <a:cs typeface="Trebuchet MS"/>
              </a:rPr>
              <a:t>due </a:t>
            </a:r>
            <a:r>
              <a:rPr sz="1650" spc="-45" dirty="0">
                <a:latin typeface="Trebuchet MS"/>
                <a:cs typeface="Trebuchet MS"/>
              </a:rPr>
              <a:t>to</a:t>
            </a:r>
            <a:endParaRPr sz="165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  <a:spcBef>
                <a:spcPts val="120"/>
              </a:spcBef>
            </a:pPr>
            <a:r>
              <a:rPr sz="1650" spc="-35" dirty="0">
                <a:latin typeface="Trebuchet MS"/>
                <a:cs typeface="Trebuchet MS"/>
              </a:rPr>
              <a:t>unavailability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50" dirty="0">
                <a:latin typeface="Trebuchet MS"/>
                <a:cs typeface="Trebuchet MS"/>
              </a:rPr>
              <a:t>trip </a:t>
            </a:r>
            <a:r>
              <a:rPr sz="1650" spc="-15" dirty="0">
                <a:latin typeface="Trebuchet MS"/>
                <a:cs typeface="Trebuchet MS"/>
              </a:rPr>
              <a:t>duration </a:t>
            </a:r>
            <a:r>
              <a:rPr sz="1650" spc="-35" dirty="0">
                <a:latin typeface="Trebuchet MS"/>
                <a:cs typeface="Trebuchet MS"/>
              </a:rPr>
              <a:t>details </a:t>
            </a:r>
            <a:r>
              <a:rPr sz="1650" spc="-65" dirty="0">
                <a:latin typeface="Trebuchet MS"/>
                <a:cs typeface="Trebuchet MS"/>
              </a:rPr>
              <a:t>,we </a:t>
            </a:r>
            <a:r>
              <a:rPr sz="1650" spc="-40" dirty="0">
                <a:latin typeface="Trebuchet MS"/>
                <a:cs typeface="Trebuchet MS"/>
              </a:rPr>
              <a:t>are </a:t>
            </a:r>
            <a:r>
              <a:rPr sz="1650" dirty="0">
                <a:latin typeface="Trebuchet MS"/>
                <a:cs typeface="Trebuchet MS"/>
              </a:rPr>
              <a:t>not </a:t>
            </a:r>
            <a:r>
              <a:rPr sz="1650" spc="-30" dirty="0">
                <a:latin typeface="Trebuchet MS"/>
                <a:cs typeface="Trebuchet MS"/>
              </a:rPr>
              <a:t>treating </a:t>
            </a:r>
            <a:r>
              <a:rPr sz="1650" spc="-25" dirty="0">
                <a:latin typeface="Trebuchet MS"/>
                <a:cs typeface="Trebuchet MS"/>
              </a:rPr>
              <a:t>this </a:t>
            </a:r>
            <a:r>
              <a:rPr sz="1650" spc="-15" dirty="0">
                <a:latin typeface="Trebuchet MS"/>
                <a:cs typeface="Trebuchet MS"/>
              </a:rPr>
              <a:t>as</a:t>
            </a:r>
            <a:r>
              <a:rPr sz="1650" spc="4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outlier.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646" y="4373033"/>
            <a:ext cx="7600950" cy="1651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7815" marR="962025" indent="-297815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35" dirty="0">
                <a:latin typeface="Trebuchet MS"/>
                <a:cs typeface="Trebuchet MS"/>
              </a:rPr>
              <a:t>Profit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15" dirty="0">
                <a:latin typeface="Trebuchet MS"/>
                <a:cs typeface="Trebuchet MS"/>
              </a:rPr>
              <a:t>rides </a:t>
            </a:r>
            <a:r>
              <a:rPr sz="1650" spc="-40" dirty="0">
                <a:latin typeface="Trebuchet MS"/>
                <a:cs typeface="Trebuchet MS"/>
              </a:rPr>
              <a:t>are calculated </a:t>
            </a:r>
            <a:r>
              <a:rPr sz="1650" spc="-20" dirty="0">
                <a:latin typeface="Trebuchet MS"/>
                <a:cs typeface="Trebuchet MS"/>
              </a:rPr>
              <a:t>keeping </a:t>
            </a:r>
            <a:r>
              <a:rPr sz="1650" spc="-5" dirty="0">
                <a:latin typeface="Trebuchet MS"/>
                <a:cs typeface="Trebuchet MS"/>
              </a:rPr>
              <a:t>other </a:t>
            </a:r>
            <a:r>
              <a:rPr sz="1650" spc="-35" dirty="0">
                <a:latin typeface="Trebuchet MS"/>
                <a:cs typeface="Trebuchet MS"/>
              </a:rPr>
              <a:t>factors </a:t>
            </a:r>
            <a:r>
              <a:rPr sz="1650" spc="-15" dirty="0">
                <a:latin typeface="Trebuchet MS"/>
                <a:cs typeface="Trebuchet MS"/>
              </a:rPr>
              <a:t>constant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10" dirty="0">
                <a:latin typeface="Trebuchet MS"/>
                <a:cs typeface="Trebuchet MS"/>
              </a:rPr>
              <a:t>only  </a:t>
            </a:r>
            <a:r>
              <a:rPr sz="1650" spc="-15" dirty="0">
                <a:latin typeface="Trebuchet MS"/>
                <a:cs typeface="Trebuchet MS"/>
              </a:rPr>
              <a:t>Price_Charged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25" dirty="0">
                <a:latin typeface="Trebuchet MS"/>
                <a:cs typeface="Trebuchet MS"/>
              </a:rPr>
              <a:t>Cost_of_Trip features </a:t>
            </a:r>
            <a:r>
              <a:rPr sz="1650" spc="5" dirty="0">
                <a:latin typeface="Trebuchet MS"/>
                <a:cs typeface="Trebuchet MS"/>
              </a:rPr>
              <a:t>used </a:t>
            </a:r>
            <a:r>
              <a:rPr sz="1650" spc="-45" dirty="0">
                <a:latin typeface="Trebuchet MS"/>
                <a:cs typeface="Trebuchet MS"/>
              </a:rPr>
              <a:t>to </a:t>
            </a:r>
            <a:r>
              <a:rPr sz="1650" spc="-50" dirty="0">
                <a:latin typeface="Trebuchet MS"/>
                <a:cs typeface="Trebuchet MS"/>
              </a:rPr>
              <a:t>calculate</a:t>
            </a:r>
            <a:r>
              <a:rPr sz="1650" spc="-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profit.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7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5" dirty="0">
                <a:latin typeface="Trebuchet MS"/>
                <a:cs typeface="Trebuchet MS"/>
              </a:rPr>
              <a:t>Users </a:t>
            </a:r>
            <a:r>
              <a:rPr sz="1650" spc="-40" dirty="0">
                <a:latin typeface="Trebuchet MS"/>
                <a:cs typeface="Trebuchet MS"/>
              </a:rPr>
              <a:t>feature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60" dirty="0">
                <a:latin typeface="Trebuchet MS"/>
                <a:cs typeface="Trebuchet MS"/>
              </a:rPr>
              <a:t>city </a:t>
            </a:r>
            <a:r>
              <a:rPr sz="1650" spc="-25" dirty="0">
                <a:latin typeface="Trebuchet MS"/>
                <a:cs typeface="Trebuchet MS"/>
              </a:rPr>
              <a:t>dataset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35" dirty="0">
                <a:latin typeface="Trebuchet MS"/>
                <a:cs typeface="Trebuchet MS"/>
              </a:rPr>
              <a:t>treated </a:t>
            </a:r>
            <a:r>
              <a:rPr sz="1650" spc="-15" dirty="0">
                <a:latin typeface="Trebuchet MS"/>
                <a:cs typeface="Trebuchet MS"/>
              </a:rPr>
              <a:t>as </a:t>
            </a:r>
            <a:r>
              <a:rPr sz="1650" spc="20" dirty="0">
                <a:latin typeface="Trebuchet MS"/>
                <a:cs typeface="Trebuchet MS"/>
              </a:rPr>
              <a:t>number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dirty="0">
                <a:latin typeface="Trebuchet MS"/>
                <a:cs typeface="Trebuchet MS"/>
              </a:rPr>
              <a:t>users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city.</a:t>
            </a:r>
            <a:endParaRPr sz="165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  <a:spcBef>
                <a:spcPts val="120"/>
              </a:spcBef>
            </a:pPr>
            <a:r>
              <a:rPr sz="1650" spc="-15" dirty="0">
                <a:latin typeface="Trebuchet MS"/>
                <a:cs typeface="Trebuchet MS"/>
              </a:rPr>
              <a:t>we </a:t>
            </a:r>
            <a:r>
              <a:rPr sz="1650" spc="-25" dirty="0">
                <a:latin typeface="Trebuchet MS"/>
                <a:cs typeface="Trebuchet MS"/>
              </a:rPr>
              <a:t>have </a:t>
            </a:r>
            <a:r>
              <a:rPr sz="1650" spc="15" dirty="0">
                <a:latin typeface="Trebuchet MS"/>
                <a:cs typeface="Trebuchet MS"/>
              </a:rPr>
              <a:t>assumed </a:t>
            </a:r>
            <a:r>
              <a:rPr sz="1650" spc="-35" dirty="0">
                <a:latin typeface="Trebuchet MS"/>
                <a:cs typeface="Trebuchet MS"/>
              </a:rPr>
              <a:t>that </a:t>
            </a:r>
            <a:r>
              <a:rPr sz="1650" spc="-25" dirty="0">
                <a:latin typeface="Trebuchet MS"/>
                <a:cs typeface="Trebuchet MS"/>
              </a:rPr>
              <a:t>this </a:t>
            </a:r>
            <a:r>
              <a:rPr sz="1650" spc="-40" dirty="0">
                <a:latin typeface="Trebuchet MS"/>
                <a:cs typeface="Trebuchet MS"/>
              </a:rPr>
              <a:t>can </a:t>
            </a:r>
            <a:r>
              <a:rPr sz="1650" spc="-25" dirty="0">
                <a:latin typeface="Trebuchet MS"/>
                <a:cs typeface="Trebuchet MS"/>
              </a:rPr>
              <a:t>be </a:t>
            </a:r>
            <a:r>
              <a:rPr sz="1650" spc="-5" dirty="0">
                <a:latin typeface="Trebuchet MS"/>
                <a:cs typeface="Trebuchet MS"/>
              </a:rPr>
              <a:t>other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dirty="0">
                <a:latin typeface="Trebuchet MS"/>
                <a:cs typeface="Trebuchet MS"/>
              </a:rPr>
              <a:t>users </a:t>
            </a:r>
            <a:r>
              <a:rPr sz="1650" spc="-15" dirty="0">
                <a:latin typeface="Trebuchet MS"/>
                <a:cs typeface="Trebuchet MS"/>
              </a:rPr>
              <a:t>as </a:t>
            </a:r>
            <a:r>
              <a:rPr sz="1650" spc="-25" dirty="0">
                <a:latin typeface="Trebuchet MS"/>
                <a:cs typeface="Trebuchet MS"/>
              </a:rPr>
              <a:t>well(including </a:t>
            </a:r>
            <a:r>
              <a:rPr sz="1650" spc="-60" dirty="0">
                <a:latin typeface="Trebuchet MS"/>
                <a:cs typeface="Trebuchet MS"/>
              </a:rPr>
              <a:t>Yellow</a:t>
            </a:r>
            <a:r>
              <a:rPr sz="1650" spc="40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and</a:t>
            </a:r>
            <a:endParaRPr sz="165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  <a:spcBef>
                <a:spcPts val="520"/>
              </a:spcBef>
            </a:pPr>
            <a:r>
              <a:rPr sz="1650" spc="-25" dirty="0">
                <a:latin typeface="Trebuchet MS"/>
                <a:cs typeface="Trebuchet MS"/>
              </a:rPr>
              <a:t>Pink</a:t>
            </a:r>
            <a:r>
              <a:rPr sz="1650" spc="-40" dirty="0">
                <a:latin typeface="Trebuchet MS"/>
                <a:cs typeface="Trebuchet MS"/>
              </a:rPr>
              <a:t> cab)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1715" y="1537728"/>
            <a:ext cx="4443095" cy="617220"/>
          </a:xfrm>
          <a:custGeom>
            <a:avLst/>
            <a:gdLst/>
            <a:ahLst/>
            <a:cxnLst/>
            <a:rect l="l" t="t" r="r" b="b"/>
            <a:pathLst>
              <a:path w="4443095" h="617219">
                <a:moveTo>
                  <a:pt x="341325" y="184429"/>
                </a:moveTo>
                <a:lnTo>
                  <a:pt x="333451" y="178384"/>
                </a:lnTo>
                <a:lnTo>
                  <a:pt x="116840" y="178384"/>
                </a:lnTo>
                <a:lnTo>
                  <a:pt x="107657" y="184429"/>
                </a:lnTo>
                <a:lnTo>
                  <a:pt x="107657" y="200558"/>
                </a:lnTo>
                <a:lnTo>
                  <a:pt x="116840" y="207619"/>
                </a:lnTo>
                <a:lnTo>
                  <a:pt x="333451" y="207619"/>
                </a:lnTo>
                <a:lnTo>
                  <a:pt x="341325" y="200558"/>
                </a:lnTo>
                <a:lnTo>
                  <a:pt x="341325" y="184429"/>
                </a:lnTo>
                <a:close/>
              </a:path>
              <a:path w="4443095" h="617219">
                <a:moveTo>
                  <a:pt x="341325" y="107835"/>
                </a:moveTo>
                <a:lnTo>
                  <a:pt x="333451" y="101790"/>
                </a:lnTo>
                <a:lnTo>
                  <a:pt x="116840" y="101790"/>
                </a:lnTo>
                <a:lnTo>
                  <a:pt x="107657" y="107835"/>
                </a:lnTo>
                <a:lnTo>
                  <a:pt x="107657" y="123964"/>
                </a:lnTo>
                <a:lnTo>
                  <a:pt x="116840" y="130009"/>
                </a:lnTo>
                <a:lnTo>
                  <a:pt x="333451" y="130009"/>
                </a:lnTo>
                <a:lnTo>
                  <a:pt x="341325" y="123964"/>
                </a:lnTo>
                <a:lnTo>
                  <a:pt x="341325" y="107835"/>
                </a:lnTo>
                <a:close/>
              </a:path>
              <a:path w="4443095" h="617219">
                <a:moveTo>
                  <a:pt x="512000" y="492836"/>
                </a:moveTo>
                <a:lnTo>
                  <a:pt x="502805" y="486791"/>
                </a:lnTo>
                <a:lnTo>
                  <a:pt x="116840" y="486791"/>
                </a:lnTo>
                <a:lnTo>
                  <a:pt x="107657" y="492836"/>
                </a:lnTo>
                <a:lnTo>
                  <a:pt x="107657" y="508965"/>
                </a:lnTo>
                <a:lnTo>
                  <a:pt x="116840" y="516026"/>
                </a:lnTo>
                <a:lnTo>
                  <a:pt x="502805" y="516026"/>
                </a:lnTo>
                <a:lnTo>
                  <a:pt x="512000" y="508965"/>
                </a:lnTo>
                <a:lnTo>
                  <a:pt x="512000" y="492836"/>
                </a:lnTo>
                <a:close/>
              </a:path>
              <a:path w="4443095" h="617219">
                <a:moveTo>
                  <a:pt x="512000" y="416242"/>
                </a:moveTo>
                <a:lnTo>
                  <a:pt x="502805" y="409181"/>
                </a:lnTo>
                <a:lnTo>
                  <a:pt x="116840" y="409181"/>
                </a:lnTo>
                <a:lnTo>
                  <a:pt x="107657" y="416242"/>
                </a:lnTo>
                <a:lnTo>
                  <a:pt x="107657" y="432371"/>
                </a:lnTo>
                <a:lnTo>
                  <a:pt x="116840" y="438416"/>
                </a:lnTo>
                <a:lnTo>
                  <a:pt x="502805" y="438416"/>
                </a:lnTo>
                <a:lnTo>
                  <a:pt x="512000" y="432371"/>
                </a:lnTo>
                <a:lnTo>
                  <a:pt x="512000" y="416242"/>
                </a:lnTo>
                <a:close/>
              </a:path>
              <a:path w="4443095" h="617219">
                <a:moveTo>
                  <a:pt x="512000" y="338632"/>
                </a:moveTo>
                <a:lnTo>
                  <a:pt x="502805" y="332587"/>
                </a:lnTo>
                <a:lnTo>
                  <a:pt x="116840" y="332587"/>
                </a:lnTo>
                <a:lnTo>
                  <a:pt x="107657" y="338632"/>
                </a:lnTo>
                <a:lnTo>
                  <a:pt x="107657" y="354761"/>
                </a:lnTo>
                <a:lnTo>
                  <a:pt x="116840" y="361823"/>
                </a:lnTo>
                <a:lnTo>
                  <a:pt x="502805" y="361823"/>
                </a:lnTo>
                <a:lnTo>
                  <a:pt x="512000" y="354761"/>
                </a:lnTo>
                <a:lnTo>
                  <a:pt x="512000" y="338632"/>
                </a:lnTo>
                <a:close/>
              </a:path>
              <a:path w="4443095" h="617219">
                <a:moveTo>
                  <a:pt x="512000" y="262039"/>
                </a:moveTo>
                <a:lnTo>
                  <a:pt x="502805" y="255993"/>
                </a:lnTo>
                <a:lnTo>
                  <a:pt x="116840" y="255993"/>
                </a:lnTo>
                <a:lnTo>
                  <a:pt x="107657" y="262039"/>
                </a:lnTo>
                <a:lnTo>
                  <a:pt x="107657" y="278168"/>
                </a:lnTo>
                <a:lnTo>
                  <a:pt x="116840" y="284213"/>
                </a:lnTo>
                <a:lnTo>
                  <a:pt x="502805" y="284213"/>
                </a:lnTo>
                <a:lnTo>
                  <a:pt x="512000" y="278168"/>
                </a:lnTo>
                <a:lnTo>
                  <a:pt x="512000" y="262039"/>
                </a:lnTo>
                <a:close/>
              </a:path>
              <a:path w="4443095" h="617219">
                <a:moveTo>
                  <a:pt x="619645" y="180403"/>
                </a:moveTo>
                <a:lnTo>
                  <a:pt x="601916" y="138036"/>
                </a:lnTo>
                <a:lnTo>
                  <a:pt x="573697" y="113893"/>
                </a:lnTo>
                <a:lnTo>
                  <a:pt x="573697" y="202577"/>
                </a:lnTo>
                <a:lnTo>
                  <a:pt x="573697" y="541223"/>
                </a:lnTo>
                <a:lnTo>
                  <a:pt x="569544" y="557466"/>
                </a:lnTo>
                <a:lnTo>
                  <a:pt x="558266" y="570572"/>
                </a:lnTo>
                <a:lnTo>
                  <a:pt x="541566" y="579348"/>
                </a:lnTo>
                <a:lnTo>
                  <a:pt x="521182" y="582536"/>
                </a:lnTo>
                <a:lnTo>
                  <a:pt x="98463" y="582536"/>
                </a:lnTo>
                <a:lnTo>
                  <a:pt x="78066" y="579348"/>
                </a:lnTo>
                <a:lnTo>
                  <a:pt x="61366" y="570572"/>
                </a:lnTo>
                <a:lnTo>
                  <a:pt x="50088" y="557466"/>
                </a:lnTo>
                <a:lnTo>
                  <a:pt x="45948" y="541223"/>
                </a:lnTo>
                <a:lnTo>
                  <a:pt x="45948" y="75590"/>
                </a:lnTo>
                <a:lnTo>
                  <a:pt x="50088" y="59944"/>
                </a:lnTo>
                <a:lnTo>
                  <a:pt x="61366" y="47117"/>
                </a:lnTo>
                <a:lnTo>
                  <a:pt x="78066" y="38455"/>
                </a:lnTo>
                <a:lnTo>
                  <a:pt x="98463" y="35267"/>
                </a:lnTo>
                <a:lnTo>
                  <a:pt x="346583" y="35267"/>
                </a:lnTo>
                <a:lnTo>
                  <a:pt x="383667" y="47117"/>
                </a:lnTo>
                <a:lnTo>
                  <a:pt x="399097" y="135051"/>
                </a:lnTo>
                <a:lnTo>
                  <a:pt x="402069" y="145681"/>
                </a:lnTo>
                <a:lnTo>
                  <a:pt x="410083" y="154330"/>
                </a:lnTo>
                <a:lnTo>
                  <a:pt x="421792" y="160134"/>
                </a:lnTo>
                <a:lnTo>
                  <a:pt x="435851" y="162255"/>
                </a:lnTo>
                <a:lnTo>
                  <a:pt x="521182" y="162255"/>
                </a:lnTo>
                <a:lnTo>
                  <a:pt x="541566" y="165442"/>
                </a:lnTo>
                <a:lnTo>
                  <a:pt x="558266" y="174104"/>
                </a:lnTo>
                <a:lnTo>
                  <a:pt x="569544" y="186931"/>
                </a:lnTo>
                <a:lnTo>
                  <a:pt x="573697" y="202577"/>
                </a:lnTo>
                <a:lnTo>
                  <a:pt x="573697" y="113893"/>
                </a:lnTo>
                <a:lnTo>
                  <a:pt x="471284" y="35267"/>
                </a:lnTo>
                <a:lnTo>
                  <a:pt x="439851" y="13614"/>
                </a:lnTo>
                <a:lnTo>
                  <a:pt x="402717" y="1765"/>
                </a:lnTo>
                <a:lnTo>
                  <a:pt x="384644" y="0"/>
                </a:lnTo>
                <a:lnTo>
                  <a:pt x="35445" y="0"/>
                </a:lnTo>
                <a:lnTo>
                  <a:pt x="21602" y="2133"/>
                </a:lnTo>
                <a:lnTo>
                  <a:pt x="10337" y="7937"/>
                </a:lnTo>
                <a:lnTo>
                  <a:pt x="2768" y="16586"/>
                </a:lnTo>
                <a:lnTo>
                  <a:pt x="0" y="27203"/>
                </a:lnTo>
                <a:lnTo>
                  <a:pt x="0" y="589597"/>
                </a:lnTo>
                <a:lnTo>
                  <a:pt x="2768" y="600227"/>
                </a:lnTo>
                <a:lnTo>
                  <a:pt x="10337" y="608876"/>
                </a:lnTo>
                <a:lnTo>
                  <a:pt x="21602" y="614680"/>
                </a:lnTo>
                <a:lnTo>
                  <a:pt x="35445" y="616800"/>
                </a:lnTo>
                <a:lnTo>
                  <a:pt x="584200" y="616800"/>
                </a:lnTo>
                <a:lnTo>
                  <a:pt x="598043" y="614680"/>
                </a:lnTo>
                <a:lnTo>
                  <a:pt x="609295" y="608876"/>
                </a:lnTo>
                <a:lnTo>
                  <a:pt x="616864" y="600227"/>
                </a:lnTo>
                <a:lnTo>
                  <a:pt x="619645" y="589597"/>
                </a:lnTo>
                <a:lnTo>
                  <a:pt x="619645" y="582536"/>
                </a:lnTo>
                <a:lnTo>
                  <a:pt x="619645" y="180403"/>
                </a:lnTo>
                <a:close/>
              </a:path>
              <a:path w="4443095" h="617219">
                <a:moveTo>
                  <a:pt x="1632978" y="184429"/>
                </a:moveTo>
                <a:lnTo>
                  <a:pt x="1625104" y="178384"/>
                </a:lnTo>
                <a:lnTo>
                  <a:pt x="1408493" y="178384"/>
                </a:lnTo>
                <a:lnTo>
                  <a:pt x="1399298" y="184429"/>
                </a:lnTo>
                <a:lnTo>
                  <a:pt x="1399298" y="200558"/>
                </a:lnTo>
                <a:lnTo>
                  <a:pt x="1408493" y="207619"/>
                </a:lnTo>
                <a:lnTo>
                  <a:pt x="1625104" y="207619"/>
                </a:lnTo>
                <a:lnTo>
                  <a:pt x="1632978" y="200558"/>
                </a:lnTo>
                <a:lnTo>
                  <a:pt x="1632978" y="184429"/>
                </a:lnTo>
                <a:close/>
              </a:path>
              <a:path w="4443095" h="617219">
                <a:moveTo>
                  <a:pt x="1632978" y="107835"/>
                </a:moveTo>
                <a:lnTo>
                  <a:pt x="1625104" y="101790"/>
                </a:lnTo>
                <a:lnTo>
                  <a:pt x="1408493" y="101790"/>
                </a:lnTo>
                <a:lnTo>
                  <a:pt x="1399298" y="107835"/>
                </a:lnTo>
                <a:lnTo>
                  <a:pt x="1399298" y="123964"/>
                </a:lnTo>
                <a:lnTo>
                  <a:pt x="1408493" y="130009"/>
                </a:lnTo>
                <a:lnTo>
                  <a:pt x="1625104" y="130009"/>
                </a:lnTo>
                <a:lnTo>
                  <a:pt x="1632978" y="123964"/>
                </a:lnTo>
                <a:lnTo>
                  <a:pt x="1632978" y="107835"/>
                </a:lnTo>
                <a:close/>
              </a:path>
              <a:path w="4443095" h="617219">
                <a:moveTo>
                  <a:pt x="1803641" y="492836"/>
                </a:moveTo>
                <a:lnTo>
                  <a:pt x="1794459" y="486791"/>
                </a:lnTo>
                <a:lnTo>
                  <a:pt x="1408493" y="486791"/>
                </a:lnTo>
                <a:lnTo>
                  <a:pt x="1399298" y="492836"/>
                </a:lnTo>
                <a:lnTo>
                  <a:pt x="1399298" y="508965"/>
                </a:lnTo>
                <a:lnTo>
                  <a:pt x="1408493" y="516026"/>
                </a:lnTo>
                <a:lnTo>
                  <a:pt x="1794459" y="516026"/>
                </a:lnTo>
                <a:lnTo>
                  <a:pt x="1803641" y="508965"/>
                </a:lnTo>
                <a:lnTo>
                  <a:pt x="1803641" y="492836"/>
                </a:lnTo>
                <a:close/>
              </a:path>
              <a:path w="4443095" h="617219">
                <a:moveTo>
                  <a:pt x="1803641" y="416242"/>
                </a:moveTo>
                <a:lnTo>
                  <a:pt x="1794459" y="409181"/>
                </a:lnTo>
                <a:lnTo>
                  <a:pt x="1408493" y="409181"/>
                </a:lnTo>
                <a:lnTo>
                  <a:pt x="1399298" y="416242"/>
                </a:lnTo>
                <a:lnTo>
                  <a:pt x="1399298" y="432371"/>
                </a:lnTo>
                <a:lnTo>
                  <a:pt x="1408493" y="438416"/>
                </a:lnTo>
                <a:lnTo>
                  <a:pt x="1794459" y="438416"/>
                </a:lnTo>
                <a:lnTo>
                  <a:pt x="1803641" y="432371"/>
                </a:lnTo>
                <a:lnTo>
                  <a:pt x="1803641" y="416242"/>
                </a:lnTo>
                <a:close/>
              </a:path>
              <a:path w="4443095" h="617219">
                <a:moveTo>
                  <a:pt x="1803641" y="338632"/>
                </a:moveTo>
                <a:lnTo>
                  <a:pt x="1794459" y="332587"/>
                </a:lnTo>
                <a:lnTo>
                  <a:pt x="1408493" y="332587"/>
                </a:lnTo>
                <a:lnTo>
                  <a:pt x="1399298" y="338632"/>
                </a:lnTo>
                <a:lnTo>
                  <a:pt x="1399298" y="354761"/>
                </a:lnTo>
                <a:lnTo>
                  <a:pt x="1408493" y="361823"/>
                </a:lnTo>
                <a:lnTo>
                  <a:pt x="1794459" y="361823"/>
                </a:lnTo>
                <a:lnTo>
                  <a:pt x="1803641" y="354761"/>
                </a:lnTo>
                <a:lnTo>
                  <a:pt x="1803641" y="338632"/>
                </a:lnTo>
                <a:close/>
              </a:path>
              <a:path w="4443095" h="617219">
                <a:moveTo>
                  <a:pt x="1803641" y="262039"/>
                </a:moveTo>
                <a:lnTo>
                  <a:pt x="1794459" y="255993"/>
                </a:lnTo>
                <a:lnTo>
                  <a:pt x="1408493" y="255993"/>
                </a:lnTo>
                <a:lnTo>
                  <a:pt x="1399298" y="262039"/>
                </a:lnTo>
                <a:lnTo>
                  <a:pt x="1399298" y="278168"/>
                </a:lnTo>
                <a:lnTo>
                  <a:pt x="1408493" y="284213"/>
                </a:lnTo>
                <a:lnTo>
                  <a:pt x="1794459" y="284213"/>
                </a:lnTo>
                <a:lnTo>
                  <a:pt x="1803641" y="278168"/>
                </a:lnTo>
                <a:lnTo>
                  <a:pt x="1803641" y="262039"/>
                </a:lnTo>
                <a:close/>
              </a:path>
              <a:path w="4443095" h="617219">
                <a:moveTo>
                  <a:pt x="1911299" y="180403"/>
                </a:moveTo>
                <a:lnTo>
                  <a:pt x="1893570" y="138036"/>
                </a:lnTo>
                <a:lnTo>
                  <a:pt x="1865350" y="113893"/>
                </a:lnTo>
                <a:lnTo>
                  <a:pt x="1865350" y="202577"/>
                </a:lnTo>
                <a:lnTo>
                  <a:pt x="1865350" y="541223"/>
                </a:lnTo>
                <a:lnTo>
                  <a:pt x="1861197" y="557466"/>
                </a:lnTo>
                <a:lnTo>
                  <a:pt x="1849920" y="570572"/>
                </a:lnTo>
                <a:lnTo>
                  <a:pt x="1833219" y="579348"/>
                </a:lnTo>
                <a:lnTo>
                  <a:pt x="1812836" y="582536"/>
                </a:lnTo>
                <a:lnTo>
                  <a:pt x="1390116" y="582536"/>
                </a:lnTo>
                <a:lnTo>
                  <a:pt x="1369720" y="579348"/>
                </a:lnTo>
                <a:lnTo>
                  <a:pt x="1353019" y="570572"/>
                </a:lnTo>
                <a:lnTo>
                  <a:pt x="1341742" y="557466"/>
                </a:lnTo>
                <a:lnTo>
                  <a:pt x="1337602" y="541223"/>
                </a:lnTo>
                <a:lnTo>
                  <a:pt x="1337602" y="75590"/>
                </a:lnTo>
                <a:lnTo>
                  <a:pt x="1341742" y="59944"/>
                </a:lnTo>
                <a:lnTo>
                  <a:pt x="1353019" y="47117"/>
                </a:lnTo>
                <a:lnTo>
                  <a:pt x="1369720" y="38455"/>
                </a:lnTo>
                <a:lnTo>
                  <a:pt x="1390116" y="35267"/>
                </a:lnTo>
                <a:lnTo>
                  <a:pt x="1638236" y="35267"/>
                </a:lnTo>
                <a:lnTo>
                  <a:pt x="1675320" y="47117"/>
                </a:lnTo>
                <a:lnTo>
                  <a:pt x="1690751" y="135051"/>
                </a:lnTo>
                <a:lnTo>
                  <a:pt x="1693722" y="145681"/>
                </a:lnTo>
                <a:lnTo>
                  <a:pt x="1701736" y="154330"/>
                </a:lnTo>
                <a:lnTo>
                  <a:pt x="1713445" y="160134"/>
                </a:lnTo>
                <a:lnTo>
                  <a:pt x="1727504" y="162255"/>
                </a:lnTo>
                <a:lnTo>
                  <a:pt x="1812836" y="162255"/>
                </a:lnTo>
                <a:lnTo>
                  <a:pt x="1833219" y="165442"/>
                </a:lnTo>
                <a:lnTo>
                  <a:pt x="1849920" y="174104"/>
                </a:lnTo>
                <a:lnTo>
                  <a:pt x="1861197" y="186931"/>
                </a:lnTo>
                <a:lnTo>
                  <a:pt x="1865350" y="202577"/>
                </a:lnTo>
                <a:lnTo>
                  <a:pt x="1865350" y="113893"/>
                </a:lnTo>
                <a:lnTo>
                  <a:pt x="1762937" y="35267"/>
                </a:lnTo>
                <a:lnTo>
                  <a:pt x="1731505" y="13614"/>
                </a:lnTo>
                <a:lnTo>
                  <a:pt x="1694370" y="1765"/>
                </a:lnTo>
                <a:lnTo>
                  <a:pt x="1676311" y="0"/>
                </a:lnTo>
                <a:lnTo>
                  <a:pt x="1327099" y="0"/>
                </a:lnTo>
                <a:lnTo>
                  <a:pt x="1313256" y="2133"/>
                </a:lnTo>
                <a:lnTo>
                  <a:pt x="1301991" y="7937"/>
                </a:lnTo>
                <a:lnTo>
                  <a:pt x="1294422" y="16586"/>
                </a:lnTo>
                <a:lnTo>
                  <a:pt x="1291653" y="27203"/>
                </a:lnTo>
                <a:lnTo>
                  <a:pt x="1291653" y="589597"/>
                </a:lnTo>
                <a:lnTo>
                  <a:pt x="1294422" y="600227"/>
                </a:lnTo>
                <a:lnTo>
                  <a:pt x="1301991" y="608876"/>
                </a:lnTo>
                <a:lnTo>
                  <a:pt x="1313256" y="614680"/>
                </a:lnTo>
                <a:lnTo>
                  <a:pt x="1327099" y="616800"/>
                </a:lnTo>
                <a:lnTo>
                  <a:pt x="1875853" y="616800"/>
                </a:lnTo>
                <a:lnTo>
                  <a:pt x="1889696" y="614680"/>
                </a:lnTo>
                <a:lnTo>
                  <a:pt x="1900948" y="608876"/>
                </a:lnTo>
                <a:lnTo>
                  <a:pt x="1908517" y="600227"/>
                </a:lnTo>
                <a:lnTo>
                  <a:pt x="1911299" y="589597"/>
                </a:lnTo>
                <a:lnTo>
                  <a:pt x="1911299" y="582536"/>
                </a:lnTo>
                <a:lnTo>
                  <a:pt x="1911299" y="180403"/>
                </a:lnTo>
                <a:close/>
              </a:path>
              <a:path w="4443095" h="617219">
                <a:moveTo>
                  <a:pt x="2898838" y="184429"/>
                </a:moveTo>
                <a:lnTo>
                  <a:pt x="2890964" y="178384"/>
                </a:lnTo>
                <a:lnTo>
                  <a:pt x="2674353" y="178384"/>
                </a:lnTo>
                <a:lnTo>
                  <a:pt x="2665158" y="184429"/>
                </a:lnTo>
                <a:lnTo>
                  <a:pt x="2665158" y="200558"/>
                </a:lnTo>
                <a:lnTo>
                  <a:pt x="2674353" y="207619"/>
                </a:lnTo>
                <a:lnTo>
                  <a:pt x="2890964" y="207619"/>
                </a:lnTo>
                <a:lnTo>
                  <a:pt x="2898838" y="200558"/>
                </a:lnTo>
                <a:lnTo>
                  <a:pt x="2898838" y="184429"/>
                </a:lnTo>
                <a:close/>
              </a:path>
              <a:path w="4443095" h="617219">
                <a:moveTo>
                  <a:pt x="2898838" y="107835"/>
                </a:moveTo>
                <a:lnTo>
                  <a:pt x="2890964" y="101790"/>
                </a:lnTo>
                <a:lnTo>
                  <a:pt x="2674353" y="101790"/>
                </a:lnTo>
                <a:lnTo>
                  <a:pt x="2665158" y="107835"/>
                </a:lnTo>
                <a:lnTo>
                  <a:pt x="2665158" y="123964"/>
                </a:lnTo>
                <a:lnTo>
                  <a:pt x="2674353" y="130009"/>
                </a:lnTo>
                <a:lnTo>
                  <a:pt x="2890964" y="130009"/>
                </a:lnTo>
                <a:lnTo>
                  <a:pt x="2898838" y="123964"/>
                </a:lnTo>
                <a:lnTo>
                  <a:pt x="2898838" y="107835"/>
                </a:lnTo>
                <a:close/>
              </a:path>
              <a:path w="4443095" h="617219">
                <a:moveTo>
                  <a:pt x="3069501" y="492836"/>
                </a:moveTo>
                <a:lnTo>
                  <a:pt x="3060319" y="486791"/>
                </a:lnTo>
                <a:lnTo>
                  <a:pt x="2674353" y="486791"/>
                </a:lnTo>
                <a:lnTo>
                  <a:pt x="2665158" y="492836"/>
                </a:lnTo>
                <a:lnTo>
                  <a:pt x="2665158" y="508965"/>
                </a:lnTo>
                <a:lnTo>
                  <a:pt x="2674353" y="516026"/>
                </a:lnTo>
                <a:lnTo>
                  <a:pt x="3060319" y="516026"/>
                </a:lnTo>
                <a:lnTo>
                  <a:pt x="3069501" y="508965"/>
                </a:lnTo>
                <a:lnTo>
                  <a:pt x="3069501" y="492836"/>
                </a:lnTo>
                <a:close/>
              </a:path>
              <a:path w="4443095" h="617219">
                <a:moveTo>
                  <a:pt x="3069501" y="416242"/>
                </a:moveTo>
                <a:lnTo>
                  <a:pt x="3060319" y="409181"/>
                </a:lnTo>
                <a:lnTo>
                  <a:pt x="2674353" y="409181"/>
                </a:lnTo>
                <a:lnTo>
                  <a:pt x="2665158" y="416242"/>
                </a:lnTo>
                <a:lnTo>
                  <a:pt x="2665158" y="432371"/>
                </a:lnTo>
                <a:lnTo>
                  <a:pt x="2674353" y="438416"/>
                </a:lnTo>
                <a:lnTo>
                  <a:pt x="3060319" y="438416"/>
                </a:lnTo>
                <a:lnTo>
                  <a:pt x="3069501" y="432371"/>
                </a:lnTo>
                <a:lnTo>
                  <a:pt x="3069501" y="416242"/>
                </a:lnTo>
                <a:close/>
              </a:path>
              <a:path w="4443095" h="617219">
                <a:moveTo>
                  <a:pt x="3069501" y="338632"/>
                </a:moveTo>
                <a:lnTo>
                  <a:pt x="3060319" y="332587"/>
                </a:lnTo>
                <a:lnTo>
                  <a:pt x="2674353" y="332587"/>
                </a:lnTo>
                <a:lnTo>
                  <a:pt x="2665158" y="338632"/>
                </a:lnTo>
                <a:lnTo>
                  <a:pt x="2665158" y="354761"/>
                </a:lnTo>
                <a:lnTo>
                  <a:pt x="2674353" y="361823"/>
                </a:lnTo>
                <a:lnTo>
                  <a:pt x="3060319" y="361823"/>
                </a:lnTo>
                <a:lnTo>
                  <a:pt x="3069501" y="354761"/>
                </a:lnTo>
                <a:lnTo>
                  <a:pt x="3069501" y="338632"/>
                </a:lnTo>
                <a:close/>
              </a:path>
              <a:path w="4443095" h="617219">
                <a:moveTo>
                  <a:pt x="3069501" y="262039"/>
                </a:moveTo>
                <a:lnTo>
                  <a:pt x="3060319" y="255993"/>
                </a:lnTo>
                <a:lnTo>
                  <a:pt x="2674353" y="255993"/>
                </a:lnTo>
                <a:lnTo>
                  <a:pt x="2665158" y="262039"/>
                </a:lnTo>
                <a:lnTo>
                  <a:pt x="2665158" y="278168"/>
                </a:lnTo>
                <a:lnTo>
                  <a:pt x="2674353" y="284213"/>
                </a:lnTo>
                <a:lnTo>
                  <a:pt x="3060319" y="284213"/>
                </a:lnTo>
                <a:lnTo>
                  <a:pt x="3069501" y="278168"/>
                </a:lnTo>
                <a:lnTo>
                  <a:pt x="3069501" y="262039"/>
                </a:lnTo>
                <a:close/>
              </a:path>
              <a:path w="4443095" h="617219">
                <a:moveTo>
                  <a:pt x="3177159" y="180403"/>
                </a:moveTo>
                <a:lnTo>
                  <a:pt x="3159429" y="138036"/>
                </a:lnTo>
                <a:lnTo>
                  <a:pt x="3131197" y="113893"/>
                </a:lnTo>
                <a:lnTo>
                  <a:pt x="3131197" y="202577"/>
                </a:lnTo>
                <a:lnTo>
                  <a:pt x="3131197" y="541223"/>
                </a:lnTo>
                <a:lnTo>
                  <a:pt x="3127044" y="557466"/>
                </a:lnTo>
                <a:lnTo>
                  <a:pt x="3115767" y="570572"/>
                </a:lnTo>
                <a:lnTo>
                  <a:pt x="3099079" y="579348"/>
                </a:lnTo>
                <a:lnTo>
                  <a:pt x="3078696" y="582536"/>
                </a:lnTo>
                <a:lnTo>
                  <a:pt x="2655963" y="582536"/>
                </a:lnTo>
                <a:lnTo>
                  <a:pt x="2635567" y="579348"/>
                </a:lnTo>
                <a:lnTo>
                  <a:pt x="2618879" y="570572"/>
                </a:lnTo>
                <a:lnTo>
                  <a:pt x="2607602" y="557466"/>
                </a:lnTo>
                <a:lnTo>
                  <a:pt x="2603462" y="541223"/>
                </a:lnTo>
                <a:lnTo>
                  <a:pt x="2603462" y="75590"/>
                </a:lnTo>
                <a:lnTo>
                  <a:pt x="2607602" y="59944"/>
                </a:lnTo>
                <a:lnTo>
                  <a:pt x="2618879" y="47117"/>
                </a:lnTo>
                <a:lnTo>
                  <a:pt x="2635567" y="38455"/>
                </a:lnTo>
                <a:lnTo>
                  <a:pt x="2655963" y="35267"/>
                </a:lnTo>
                <a:lnTo>
                  <a:pt x="2904083" y="35267"/>
                </a:lnTo>
                <a:lnTo>
                  <a:pt x="2941167" y="47117"/>
                </a:lnTo>
                <a:lnTo>
                  <a:pt x="2956598" y="135051"/>
                </a:lnTo>
                <a:lnTo>
                  <a:pt x="2959570" y="145681"/>
                </a:lnTo>
                <a:lnTo>
                  <a:pt x="2967583" y="154330"/>
                </a:lnTo>
                <a:lnTo>
                  <a:pt x="2979305" y="160134"/>
                </a:lnTo>
                <a:lnTo>
                  <a:pt x="2993364" y="162255"/>
                </a:lnTo>
                <a:lnTo>
                  <a:pt x="3078696" y="162255"/>
                </a:lnTo>
                <a:lnTo>
                  <a:pt x="3099079" y="165442"/>
                </a:lnTo>
                <a:lnTo>
                  <a:pt x="3115767" y="174104"/>
                </a:lnTo>
                <a:lnTo>
                  <a:pt x="3127044" y="186931"/>
                </a:lnTo>
                <a:lnTo>
                  <a:pt x="3131197" y="202577"/>
                </a:lnTo>
                <a:lnTo>
                  <a:pt x="3131197" y="113893"/>
                </a:lnTo>
                <a:lnTo>
                  <a:pt x="3028785" y="35267"/>
                </a:lnTo>
                <a:lnTo>
                  <a:pt x="3011741" y="22174"/>
                </a:lnTo>
                <a:lnTo>
                  <a:pt x="2997352" y="13614"/>
                </a:lnTo>
                <a:lnTo>
                  <a:pt x="2979407" y="6553"/>
                </a:lnTo>
                <a:lnTo>
                  <a:pt x="2960217" y="1765"/>
                </a:lnTo>
                <a:lnTo>
                  <a:pt x="2942158" y="0"/>
                </a:lnTo>
                <a:lnTo>
                  <a:pt x="2592959" y="0"/>
                </a:lnTo>
                <a:lnTo>
                  <a:pt x="2579103" y="2133"/>
                </a:lnTo>
                <a:lnTo>
                  <a:pt x="2567838" y="7937"/>
                </a:lnTo>
                <a:lnTo>
                  <a:pt x="2560269" y="16586"/>
                </a:lnTo>
                <a:lnTo>
                  <a:pt x="2557513" y="27203"/>
                </a:lnTo>
                <a:lnTo>
                  <a:pt x="2557513" y="589597"/>
                </a:lnTo>
                <a:lnTo>
                  <a:pt x="2560269" y="600227"/>
                </a:lnTo>
                <a:lnTo>
                  <a:pt x="2567838" y="608876"/>
                </a:lnTo>
                <a:lnTo>
                  <a:pt x="2579103" y="614680"/>
                </a:lnTo>
                <a:lnTo>
                  <a:pt x="2592959" y="616800"/>
                </a:lnTo>
                <a:lnTo>
                  <a:pt x="3141700" y="616800"/>
                </a:lnTo>
                <a:lnTo>
                  <a:pt x="3155543" y="614680"/>
                </a:lnTo>
                <a:lnTo>
                  <a:pt x="3166808" y="608876"/>
                </a:lnTo>
                <a:lnTo>
                  <a:pt x="3174377" y="600227"/>
                </a:lnTo>
                <a:lnTo>
                  <a:pt x="3177159" y="589597"/>
                </a:lnTo>
                <a:lnTo>
                  <a:pt x="3177159" y="582536"/>
                </a:lnTo>
                <a:lnTo>
                  <a:pt x="3177159" y="180403"/>
                </a:lnTo>
                <a:close/>
              </a:path>
              <a:path w="4443095" h="617219">
                <a:moveTo>
                  <a:pt x="4164698" y="184429"/>
                </a:moveTo>
                <a:lnTo>
                  <a:pt x="4156811" y="178384"/>
                </a:lnTo>
                <a:lnTo>
                  <a:pt x="3940200" y="178384"/>
                </a:lnTo>
                <a:lnTo>
                  <a:pt x="3931018" y="184429"/>
                </a:lnTo>
                <a:lnTo>
                  <a:pt x="3931018" y="200558"/>
                </a:lnTo>
                <a:lnTo>
                  <a:pt x="3940200" y="207619"/>
                </a:lnTo>
                <a:lnTo>
                  <a:pt x="4156811" y="207619"/>
                </a:lnTo>
                <a:lnTo>
                  <a:pt x="4164698" y="200558"/>
                </a:lnTo>
                <a:lnTo>
                  <a:pt x="4164698" y="184429"/>
                </a:lnTo>
                <a:close/>
              </a:path>
              <a:path w="4443095" h="617219">
                <a:moveTo>
                  <a:pt x="4164698" y="107835"/>
                </a:moveTo>
                <a:lnTo>
                  <a:pt x="4156811" y="101790"/>
                </a:lnTo>
                <a:lnTo>
                  <a:pt x="3940200" y="101790"/>
                </a:lnTo>
                <a:lnTo>
                  <a:pt x="3931018" y="107835"/>
                </a:lnTo>
                <a:lnTo>
                  <a:pt x="3931018" y="123964"/>
                </a:lnTo>
                <a:lnTo>
                  <a:pt x="3940200" y="130009"/>
                </a:lnTo>
                <a:lnTo>
                  <a:pt x="4156811" y="130009"/>
                </a:lnTo>
                <a:lnTo>
                  <a:pt x="4164698" y="123964"/>
                </a:lnTo>
                <a:lnTo>
                  <a:pt x="4164698" y="107835"/>
                </a:lnTo>
                <a:close/>
              </a:path>
              <a:path w="4443095" h="617219">
                <a:moveTo>
                  <a:pt x="4335361" y="492836"/>
                </a:moveTo>
                <a:lnTo>
                  <a:pt x="4326166" y="486791"/>
                </a:lnTo>
                <a:lnTo>
                  <a:pt x="3940200" y="486791"/>
                </a:lnTo>
                <a:lnTo>
                  <a:pt x="3931018" y="492836"/>
                </a:lnTo>
                <a:lnTo>
                  <a:pt x="3931018" y="508965"/>
                </a:lnTo>
                <a:lnTo>
                  <a:pt x="3940200" y="516026"/>
                </a:lnTo>
                <a:lnTo>
                  <a:pt x="4326166" y="516026"/>
                </a:lnTo>
                <a:lnTo>
                  <a:pt x="4335361" y="508965"/>
                </a:lnTo>
                <a:lnTo>
                  <a:pt x="4335361" y="492836"/>
                </a:lnTo>
                <a:close/>
              </a:path>
              <a:path w="4443095" h="617219">
                <a:moveTo>
                  <a:pt x="4335361" y="416242"/>
                </a:moveTo>
                <a:lnTo>
                  <a:pt x="4326166" y="409194"/>
                </a:lnTo>
                <a:lnTo>
                  <a:pt x="3940200" y="409194"/>
                </a:lnTo>
                <a:lnTo>
                  <a:pt x="3931018" y="416242"/>
                </a:lnTo>
                <a:lnTo>
                  <a:pt x="3931018" y="432371"/>
                </a:lnTo>
                <a:lnTo>
                  <a:pt x="3940200" y="438416"/>
                </a:lnTo>
                <a:lnTo>
                  <a:pt x="4326166" y="438416"/>
                </a:lnTo>
                <a:lnTo>
                  <a:pt x="4335361" y="432371"/>
                </a:lnTo>
                <a:lnTo>
                  <a:pt x="4335361" y="416242"/>
                </a:lnTo>
                <a:close/>
              </a:path>
              <a:path w="4443095" h="617219">
                <a:moveTo>
                  <a:pt x="4335361" y="338632"/>
                </a:moveTo>
                <a:lnTo>
                  <a:pt x="4326166" y="332587"/>
                </a:lnTo>
                <a:lnTo>
                  <a:pt x="3940200" y="332587"/>
                </a:lnTo>
                <a:lnTo>
                  <a:pt x="3931018" y="338632"/>
                </a:lnTo>
                <a:lnTo>
                  <a:pt x="3931018" y="354761"/>
                </a:lnTo>
                <a:lnTo>
                  <a:pt x="3940200" y="361823"/>
                </a:lnTo>
                <a:lnTo>
                  <a:pt x="4326166" y="361823"/>
                </a:lnTo>
                <a:lnTo>
                  <a:pt x="4335361" y="354761"/>
                </a:lnTo>
                <a:lnTo>
                  <a:pt x="4335361" y="338632"/>
                </a:lnTo>
                <a:close/>
              </a:path>
              <a:path w="4443095" h="617219">
                <a:moveTo>
                  <a:pt x="4335361" y="262039"/>
                </a:moveTo>
                <a:lnTo>
                  <a:pt x="4326166" y="255993"/>
                </a:lnTo>
                <a:lnTo>
                  <a:pt x="3940200" y="255993"/>
                </a:lnTo>
                <a:lnTo>
                  <a:pt x="3931018" y="262039"/>
                </a:lnTo>
                <a:lnTo>
                  <a:pt x="3931018" y="278168"/>
                </a:lnTo>
                <a:lnTo>
                  <a:pt x="3940200" y="284213"/>
                </a:lnTo>
                <a:lnTo>
                  <a:pt x="4326166" y="284213"/>
                </a:lnTo>
                <a:lnTo>
                  <a:pt x="4335361" y="278168"/>
                </a:lnTo>
                <a:lnTo>
                  <a:pt x="4335361" y="262039"/>
                </a:lnTo>
                <a:close/>
              </a:path>
              <a:path w="4443095" h="617219">
                <a:moveTo>
                  <a:pt x="4443006" y="180403"/>
                </a:moveTo>
                <a:lnTo>
                  <a:pt x="4425277" y="138036"/>
                </a:lnTo>
                <a:lnTo>
                  <a:pt x="4397057" y="113893"/>
                </a:lnTo>
                <a:lnTo>
                  <a:pt x="4397057" y="202577"/>
                </a:lnTo>
                <a:lnTo>
                  <a:pt x="4397057" y="541223"/>
                </a:lnTo>
                <a:lnTo>
                  <a:pt x="4392904" y="557466"/>
                </a:lnTo>
                <a:lnTo>
                  <a:pt x="4381627" y="570572"/>
                </a:lnTo>
                <a:lnTo>
                  <a:pt x="4364926" y="579348"/>
                </a:lnTo>
                <a:lnTo>
                  <a:pt x="4344543" y="582536"/>
                </a:lnTo>
                <a:lnTo>
                  <a:pt x="3921823" y="582536"/>
                </a:lnTo>
                <a:lnTo>
                  <a:pt x="3901427" y="579348"/>
                </a:lnTo>
                <a:lnTo>
                  <a:pt x="3884726" y="570572"/>
                </a:lnTo>
                <a:lnTo>
                  <a:pt x="3873449" y="557466"/>
                </a:lnTo>
                <a:lnTo>
                  <a:pt x="3869309" y="541223"/>
                </a:lnTo>
                <a:lnTo>
                  <a:pt x="3869309" y="75590"/>
                </a:lnTo>
                <a:lnTo>
                  <a:pt x="3873449" y="59944"/>
                </a:lnTo>
                <a:lnTo>
                  <a:pt x="3884726" y="47117"/>
                </a:lnTo>
                <a:lnTo>
                  <a:pt x="3901427" y="38455"/>
                </a:lnTo>
                <a:lnTo>
                  <a:pt x="3921823" y="35267"/>
                </a:lnTo>
                <a:lnTo>
                  <a:pt x="4169943" y="35267"/>
                </a:lnTo>
                <a:lnTo>
                  <a:pt x="4207027" y="47117"/>
                </a:lnTo>
                <a:lnTo>
                  <a:pt x="4222458" y="135051"/>
                </a:lnTo>
                <a:lnTo>
                  <a:pt x="4225429" y="145681"/>
                </a:lnTo>
                <a:lnTo>
                  <a:pt x="4233443" y="154330"/>
                </a:lnTo>
                <a:lnTo>
                  <a:pt x="4245153" y="160134"/>
                </a:lnTo>
                <a:lnTo>
                  <a:pt x="4259211" y="162255"/>
                </a:lnTo>
                <a:lnTo>
                  <a:pt x="4344543" y="162255"/>
                </a:lnTo>
                <a:lnTo>
                  <a:pt x="4364926" y="165442"/>
                </a:lnTo>
                <a:lnTo>
                  <a:pt x="4381627" y="174104"/>
                </a:lnTo>
                <a:lnTo>
                  <a:pt x="4392904" y="186931"/>
                </a:lnTo>
                <a:lnTo>
                  <a:pt x="4397057" y="202577"/>
                </a:lnTo>
                <a:lnTo>
                  <a:pt x="4397057" y="113893"/>
                </a:lnTo>
                <a:lnTo>
                  <a:pt x="4294644" y="35267"/>
                </a:lnTo>
                <a:lnTo>
                  <a:pt x="4277601" y="22174"/>
                </a:lnTo>
                <a:lnTo>
                  <a:pt x="4263212" y="13614"/>
                </a:lnTo>
                <a:lnTo>
                  <a:pt x="4245267" y="6553"/>
                </a:lnTo>
                <a:lnTo>
                  <a:pt x="4226077" y="1765"/>
                </a:lnTo>
                <a:lnTo>
                  <a:pt x="4208018" y="0"/>
                </a:lnTo>
                <a:lnTo>
                  <a:pt x="3858806" y="0"/>
                </a:lnTo>
                <a:lnTo>
                  <a:pt x="3844963" y="2133"/>
                </a:lnTo>
                <a:lnTo>
                  <a:pt x="3833698" y="7937"/>
                </a:lnTo>
                <a:lnTo>
                  <a:pt x="3826129" y="16586"/>
                </a:lnTo>
                <a:lnTo>
                  <a:pt x="3823360" y="27203"/>
                </a:lnTo>
                <a:lnTo>
                  <a:pt x="3823360" y="589597"/>
                </a:lnTo>
                <a:lnTo>
                  <a:pt x="3826129" y="600227"/>
                </a:lnTo>
                <a:lnTo>
                  <a:pt x="3833698" y="608876"/>
                </a:lnTo>
                <a:lnTo>
                  <a:pt x="3844963" y="614692"/>
                </a:lnTo>
                <a:lnTo>
                  <a:pt x="3858806" y="616813"/>
                </a:lnTo>
                <a:lnTo>
                  <a:pt x="4407560" y="616813"/>
                </a:lnTo>
                <a:lnTo>
                  <a:pt x="4421403" y="614692"/>
                </a:lnTo>
                <a:lnTo>
                  <a:pt x="4432668" y="608876"/>
                </a:lnTo>
                <a:lnTo>
                  <a:pt x="4440237" y="600227"/>
                </a:lnTo>
                <a:lnTo>
                  <a:pt x="4443006" y="589597"/>
                </a:lnTo>
                <a:lnTo>
                  <a:pt x="4443006" y="582536"/>
                </a:lnTo>
                <a:lnTo>
                  <a:pt x="4443006" y="180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8367" y="2368550"/>
            <a:ext cx="85534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90" dirty="0">
                <a:latin typeface="Trebuchet MS"/>
                <a:cs typeface="Trebuchet MS"/>
              </a:rPr>
              <a:t>Cab_Data.csv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2378" y="2368550"/>
            <a:ext cx="106299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0" dirty="0">
                <a:latin typeface="Trebuchet MS"/>
                <a:cs typeface="Trebuchet MS"/>
              </a:rPr>
              <a:t>Customer_ID.csv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7275" y="2368550"/>
            <a:ext cx="11747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5" dirty="0">
                <a:latin typeface="Trebuchet MS"/>
                <a:cs typeface="Trebuchet MS"/>
              </a:rPr>
              <a:t>Transaction_ID.csv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8432" y="2368550"/>
            <a:ext cx="48387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35" dirty="0">
                <a:latin typeface="Trebuchet MS"/>
                <a:cs typeface="Trebuchet MS"/>
              </a:rPr>
              <a:t>C</a:t>
            </a:r>
            <a:r>
              <a:rPr sz="1250" spc="-65" dirty="0">
                <a:latin typeface="Trebuchet MS"/>
                <a:cs typeface="Trebuchet MS"/>
              </a:rPr>
              <a:t>i</a:t>
            </a:r>
            <a:r>
              <a:rPr sz="1250" spc="-100" dirty="0">
                <a:latin typeface="Trebuchet MS"/>
                <a:cs typeface="Trebuchet MS"/>
              </a:rPr>
              <a:t>t</a:t>
            </a:r>
            <a:r>
              <a:rPr sz="1250" spc="-165" dirty="0">
                <a:latin typeface="Trebuchet MS"/>
                <a:cs typeface="Trebuchet MS"/>
              </a:rPr>
              <a:t>y.</a:t>
            </a:r>
            <a:r>
              <a:rPr sz="1250" spc="-114" dirty="0">
                <a:latin typeface="Trebuchet MS"/>
                <a:cs typeface="Trebuchet MS"/>
              </a:rPr>
              <a:t>c</a:t>
            </a:r>
            <a:r>
              <a:rPr sz="1250" spc="-55" dirty="0">
                <a:latin typeface="Trebuchet MS"/>
                <a:cs typeface="Trebuchet MS"/>
              </a:rPr>
              <a:t>s</a:t>
            </a:r>
            <a:r>
              <a:rPr sz="1250" spc="-50" dirty="0">
                <a:latin typeface="Trebuchet MS"/>
                <a:cs typeface="Trebuchet MS"/>
              </a:rPr>
              <a:t>v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4487" y="1537728"/>
            <a:ext cx="4913630" cy="2150110"/>
            <a:chOff x="6794487" y="1537728"/>
            <a:chExt cx="4913630" cy="2150110"/>
          </a:xfrm>
        </p:grpSpPr>
        <p:sp>
          <p:nvSpPr>
            <p:cNvPr id="12" name="object 12"/>
            <p:cNvSpPr/>
            <p:nvPr/>
          </p:nvSpPr>
          <p:spPr>
            <a:xfrm>
              <a:off x="6794487" y="2108949"/>
              <a:ext cx="3261360" cy="1052195"/>
            </a:xfrm>
            <a:custGeom>
              <a:avLst/>
              <a:gdLst/>
              <a:ahLst/>
              <a:cxnLst/>
              <a:rect l="l" t="t" r="r" b="b"/>
              <a:pathLst>
                <a:path w="3261359" h="1052195">
                  <a:moveTo>
                    <a:pt x="1833778" y="925817"/>
                  </a:moveTo>
                  <a:lnTo>
                    <a:pt x="1791182" y="761085"/>
                  </a:lnTo>
                  <a:lnTo>
                    <a:pt x="1744929" y="582142"/>
                  </a:lnTo>
                  <a:lnTo>
                    <a:pt x="1665122" y="651675"/>
                  </a:lnTo>
                  <a:lnTo>
                    <a:pt x="1099845" y="2781"/>
                  </a:lnTo>
                  <a:lnTo>
                    <a:pt x="1020038" y="72301"/>
                  </a:lnTo>
                  <a:lnTo>
                    <a:pt x="1585315" y="721182"/>
                  </a:lnTo>
                  <a:lnTo>
                    <a:pt x="1543507" y="757605"/>
                  </a:lnTo>
                  <a:lnTo>
                    <a:pt x="1541081" y="753846"/>
                  </a:lnTo>
                  <a:lnTo>
                    <a:pt x="1533956" y="765924"/>
                  </a:lnTo>
                  <a:lnTo>
                    <a:pt x="1505521" y="790702"/>
                  </a:lnTo>
                  <a:lnTo>
                    <a:pt x="1516646" y="795286"/>
                  </a:lnTo>
                  <a:lnTo>
                    <a:pt x="1487335" y="845032"/>
                  </a:lnTo>
                  <a:lnTo>
                    <a:pt x="53746" y="0"/>
                  </a:lnTo>
                  <a:lnTo>
                    <a:pt x="0" y="91173"/>
                  </a:lnTo>
                  <a:lnTo>
                    <a:pt x="1433588" y="936205"/>
                  </a:lnTo>
                  <a:lnTo>
                    <a:pt x="1379855" y="1027366"/>
                  </a:lnTo>
                  <a:lnTo>
                    <a:pt x="1733981" y="1051839"/>
                  </a:lnTo>
                  <a:lnTo>
                    <a:pt x="1676514" y="963066"/>
                  </a:lnTo>
                  <a:lnTo>
                    <a:pt x="1586509" y="824052"/>
                  </a:lnTo>
                  <a:lnTo>
                    <a:pt x="1833778" y="925817"/>
                  </a:lnTo>
                  <a:close/>
                </a:path>
                <a:path w="3261359" h="1052195">
                  <a:moveTo>
                    <a:pt x="2276589" y="557580"/>
                  </a:moveTo>
                  <a:lnTo>
                    <a:pt x="2170747" y="557580"/>
                  </a:lnTo>
                  <a:lnTo>
                    <a:pt x="2170747" y="97561"/>
                  </a:lnTo>
                  <a:lnTo>
                    <a:pt x="2064918" y="97561"/>
                  </a:lnTo>
                  <a:lnTo>
                    <a:pt x="2064918" y="557580"/>
                  </a:lnTo>
                  <a:lnTo>
                    <a:pt x="1959089" y="557580"/>
                  </a:lnTo>
                  <a:lnTo>
                    <a:pt x="2117839" y="875080"/>
                  </a:lnTo>
                  <a:lnTo>
                    <a:pt x="2250122" y="610501"/>
                  </a:lnTo>
                  <a:lnTo>
                    <a:pt x="2276589" y="557580"/>
                  </a:lnTo>
                  <a:close/>
                </a:path>
                <a:path w="3261359" h="1052195">
                  <a:moveTo>
                    <a:pt x="3260737" y="131152"/>
                  </a:moveTo>
                  <a:lnTo>
                    <a:pt x="3181070" y="61493"/>
                  </a:lnTo>
                  <a:lnTo>
                    <a:pt x="2658605" y="659003"/>
                  </a:lnTo>
                  <a:lnTo>
                    <a:pt x="2578938" y="589330"/>
                  </a:lnTo>
                  <a:lnTo>
                    <a:pt x="2489454" y="932853"/>
                  </a:lnTo>
                  <a:lnTo>
                    <a:pt x="2817952" y="798322"/>
                  </a:lnTo>
                  <a:lnTo>
                    <a:pt x="2783840" y="768502"/>
                  </a:lnTo>
                  <a:lnTo>
                    <a:pt x="2738272" y="728662"/>
                  </a:lnTo>
                  <a:lnTo>
                    <a:pt x="3260737" y="13115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0788" y="1537728"/>
              <a:ext cx="3067050" cy="2150110"/>
            </a:xfrm>
            <a:custGeom>
              <a:avLst/>
              <a:gdLst/>
              <a:ahLst/>
              <a:cxnLst/>
              <a:rect l="l" t="t" r="r" b="b"/>
              <a:pathLst>
                <a:path w="3067050" h="2150110">
                  <a:moveTo>
                    <a:pt x="341325" y="1717217"/>
                  </a:moveTo>
                  <a:lnTo>
                    <a:pt x="333451" y="1711172"/>
                  </a:lnTo>
                  <a:lnTo>
                    <a:pt x="116827" y="1711172"/>
                  </a:lnTo>
                  <a:lnTo>
                    <a:pt x="107645" y="1717217"/>
                  </a:lnTo>
                  <a:lnTo>
                    <a:pt x="107645" y="1733346"/>
                  </a:lnTo>
                  <a:lnTo>
                    <a:pt x="116827" y="1740395"/>
                  </a:lnTo>
                  <a:lnTo>
                    <a:pt x="333451" y="1740395"/>
                  </a:lnTo>
                  <a:lnTo>
                    <a:pt x="341325" y="1733346"/>
                  </a:lnTo>
                  <a:lnTo>
                    <a:pt x="341325" y="1717217"/>
                  </a:lnTo>
                  <a:close/>
                </a:path>
                <a:path w="3067050" h="2150110">
                  <a:moveTo>
                    <a:pt x="341325" y="1640624"/>
                  </a:moveTo>
                  <a:lnTo>
                    <a:pt x="333451" y="1634578"/>
                  </a:lnTo>
                  <a:lnTo>
                    <a:pt x="116827" y="1634578"/>
                  </a:lnTo>
                  <a:lnTo>
                    <a:pt x="107645" y="1640624"/>
                  </a:lnTo>
                  <a:lnTo>
                    <a:pt x="107645" y="1656740"/>
                  </a:lnTo>
                  <a:lnTo>
                    <a:pt x="116827" y="1662798"/>
                  </a:lnTo>
                  <a:lnTo>
                    <a:pt x="333451" y="1662798"/>
                  </a:lnTo>
                  <a:lnTo>
                    <a:pt x="341325" y="1656740"/>
                  </a:lnTo>
                  <a:lnTo>
                    <a:pt x="341325" y="1640624"/>
                  </a:lnTo>
                  <a:close/>
                </a:path>
                <a:path w="3067050" h="2150110">
                  <a:moveTo>
                    <a:pt x="511987" y="2025624"/>
                  </a:moveTo>
                  <a:lnTo>
                    <a:pt x="502793" y="2019579"/>
                  </a:lnTo>
                  <a:lnTo>
                    <a:pt x="116827" y="2019579"/>
                  </a:lnTo>
                  <a:lnTo>
                    <a:pt x="107645" y="2025624"/>
                  </a:lnTo>
                  <a:lnTo>
                    <a:pt x="107645" y="2041753"/>
                  </a:lnTo>
                  <a:lnTo>
                    <a:pt x="116827" y="2048802"/>
                  </a:lnTo>
                  <a:lnTo>
                    <a:pt x="502793" y="2048802"/>
                  </a:lnTo>
                  <a:lnTo>
                    <a:pt x="511987" y="2041753"/>
                  </a:lnTo>
                  <a:lnTo>
                    <a:pt x="511987" y="2025624"/>
                  </a:lnTo>
                  <a:close/>
                </a:path>
                <a:path w="3067050" h="2150110">
                  <a:moveTo>
                    <a:pt x="511987" y="1949030"/>
                  </a:moveTo>
                  <a:lnTo>
                    <a:pt x="502793" y="1941969"/>
                  </a:lnTo>
                  <a:lnTo>
                    <a:pt x="116827" y="1941969"/>
                  </a:lnTo>
                  <a:lnTo>
                    <a:pt x="107645" y="1949030"/>
                  </a:lnTo>
                  <a:lnTo>
                    <a:pt x="107645" y="1965147"/>
                  </a:lnTo>
                  <a:lnTo>
                    <a:pt x="116827" y="1971205"/>
                  </a:lnTo>
                  <a:lnTo>
                    <a:pt x="502793" y="1971205"/>
                  </a:lnTo>
                  <a:lnTo>
                    <a:pt x="511987" y="1965147"/>
                  </a:lnTo>
                  <a:lnTo>
                    <a:pt x="511987" y="1949030"/>
                  </a:lnTo>
                  <a:close/>
                </a:path>
                <a:path w="3067050" h="2150110">
                  <a:moveTo>
                    <a:pt x="511987" y="1871421"/>
                  </a:moveTo>
                  <a:lnTo>
                    <a:pt x="502793" y="1865376"/>
                  </a:lnTo>
                  <a:lnTo>
                    <a:pt x="116827" y="1865376"/>
                  </a:lnTo>
                  <a:lnTo>
                    <a:pt x="107645" y="1871421"/>
                  </a:lnTo>
                  <a:lnTo>
                    <a:pt x="107645" y="1887550"/>
                  </a:lnTo>
                  <a:lnTo>
                    <a:pt x="116827" y="1894598"/>
                  </a:lnTo>
                  <a:lnTo>
                    <a:pt x="502793" y="1894598"/>
                  </a:lnTo>
                  <a:lnTo>
                    <a:pt x="511987" y="1887550"/>
                  </a:lnTo>
                  <a:lnTo>
                    <a:pt x="511987" y="1871421"/>
                  </a:lnTo>
                  <a:close/>
                </a:path>
                <a:path w="3067050" h="2150110">
                  <a:moveTo>
                    <a:pt x="511987" y="1794827"/>
                  </a:moveTo>
                  <a:lnTo>
                    <a:pt x="502793" y="1788782"/>
                  </a:lnTo>
                  <a:lnTo>
                    <a:pt x="116827" y="1788782"/>
                  </a:lnTo>
                  <a:lnTo>
                    <a:pt x="107645" y="1794827"/>
                  </a:lnTo>
                  <a:lnTo>
                    <a:pt x="107645" y="1810943"/>
                  </a:lnTo>
                  <a:lnTo>
                    <a:pt x="116827" y="1817001"/>
                  </a:lnTo>
                  <a:lnTo>
                    <a:pt x="502793" y="1817001"/>
                  </a:lnTo>
                  <a:lnTo>
                    <a:pt x="511987" y="1810943"/>
                  </a:lnTo>
                  <a:lnTo>
                    <a:pt x="511987" y="1794827"/>
                  </a:lnTo>
                  <a:close/>
                </a:path>
                <a:path w="3067050" h="2150110">
                  <a:moveTo>
                    <a:pt x="619633" y="1713191"/>
                  </a:moveTo>
                  <a:lnTo>
                    <a:pt x="601903" y="1670812"/>
                  </a:lnTo>
                  <a:lnTo>
                    <a:pt x="573684" y="1646682"/>
                  </a:lnTo>
                  <a:lnTo>
                    <a:pt x="573684" y="1735353"/>
                  </a:lnTo>
                  <a:lnTo>
                    <a:pt x="573684" y="2073998"/>
                  </a:lnTo>
                  <a:lnTo>
                    <a:pt x="569531" y="2090242"/>
                  </a:lnTo>
                  <a:lnTo>
                    <a:pt x="558253" y="2103361"/>
                  </a:lnTo>
                  <a:lnTo>
                    <a:pt x="541553" y="2112137"/>
                  </a:lnTo>
                  <a:lnTo>
                    <a:pt x="521169" y="2115324"/>
                  </a:lnTo>
                  <a:lnTo>
                    <a:pt x="98450" y="2115324"/>
                  </a:lnTo>
                  <a:lnTo>
                    <a:pt x="78054" y="2112137"/>
                  </a:lnTo>
                  <a:lnTo>
                    <a:pt x="61353" y="2103361"/>
                  </a:lnTo>
                  <a:lnTo>
                    <a:pt x="50076" y="2090242"/>
                  </a:lnTo>
                  <a:lnTo>
                    <a:pt x="45935" y="2073998"/>
                  </a:lnTo>
                  <a:lnTo>
                    <a:pt x="45935" y="1608366"/>
                  </a:lnTo>
                  <a:lnTo>
                    <a:pt x="50076" y="1592719"/>
                  </a:lnTo>
                  <a:lnTo>
                    <a:pt x="61353" y="1579905"/>
                  </a:lnTo>
                  <a:lnTo>
                    <a:pt x="78054" y="1571244"/>
                  </a:lnTo>
                  <a:lnTo>
                    <a:pt x="98450" y="1568056"/>
                  </a:lnTo>
                  <a:lnTo>
                    <a:pt x="346570" y="1568056"/>
                  </a:lnTo>
                  <a:lnTo>
                    <a:pt x="383654" y="1579905"/>
                  </a:lnTo>
                  <a:lnTo>
                    <a:pt x="399084" y="1667827"/>
                  </a:lnTo>
                  <a:lnTo>
                    <a:pt x="402056" y="1678470"/>
                  </a:lnTo>
                  <a:lnTo>
                    <a:pt x="410070" y="1687118"/>
                  </a:lnTo>
                  <a:lnTo>
                    <a:pt x="421779" y="1692922"/>
                  </a:lnTo>
                  <a:lnTo>
                    <a:pt x="435838" y="1695043"/>
                  </a:lnTo>
                  <a:lnTo>
                    <a:pt x="521169" y="1695043"/>
                  </a:lnTo>
                  <a:lnTo>
                    <a:pt x="541553" y="1698231"/>
                  </a:lnTo>
                  <a:lnTo>
                    <a:pt x="558253" y="1706892"/>
                  </a:lnTo>
                  <a:lnTo>
                    <a:pt x="569531" y="1719707"/>
                  </a:lnTo>
                  <a:lnTo>
                    <a:pt x="573684" y="1735353"/>
                  </a:lnTo>
                  <a:lnTo>
                    <a:pt x="573684" y="1646682"/>
                  </a:lnTo>
                  <a:lnTo>
                    <a:pt x="471297" y="1568056"/>
                  </a:lnTo>
                  <a:lnTo>
                    <a:pt x="439839" y="1546390"/>
                  </a:lnTo>
                  <a:lnTo>
                    <a:pt x="402704" y="1534541"/>
                  </a:lnTo>
                  <a:lnTo>
                    <a:pt x="384644" y="1532775"/>
                  </a:lnTo>
                  <a:lnTo>
                    <a:pt x="35445" y="1532775"/>
                  </a:lnTo>
                  <a:lnTo>
                    <a:pt x="21590" y="1534909"/>
                  </a:lnTo>
                  <a:lnTo>
                    <a:pt x="10325" y="1540725"/>
                  </a:lnTo>
                  <a:lnTo>
                    <a:pt x="2755" y="1549374"/>
                  </a:lnTo>
                  <a:lnTo>
                    <a:pt x="0" y="1559991"/>
                  </a:lnTo>
                  <a:lnTo>
                    <a:pt x="0" y="2122373"/>
                  </a:lnTo>
                  <a:lnTo>
                    <a:pt x="2755" y="2133015"/>
                  </a:lnTo>
                  <a:lnTo>
                    <a:pt x="10325" y="2141664"/>
                  </a:lnTo>
                  <a:lnTo>
                    <a:pt x="21590" y="2147468"/>
                  </a:lnTo>
                  <a:lnTo>
                    <a:pt x="35445" y="2149589"/>
                  </a:lnTo>
                  <a:lnTo>
                    <a:pt x="584187" y="2149589"/>
                  </a:lnTo>
                  <a:lnTo>
                    <a:pt x="598030" y="2147468"/>
                  </a:lnTo>
                  <a:lnTo>
                    <a:pt x="609295" y="2141664"/>
                  </a:lnTo>
                  <a:lnTo>
                    <a:pt x="616864" y="2133015"/>
                  </a:lnTo>
                  <a:lnTo>
                    <a:pt x="619633" y="2122373"/>
                  </a:lnTo>
                  <a:lnTo>
                    <a:pt x="619633" y="2115324"/>
                  </a:lnTo>
                  <a:lnTo>
                    <a:pt x="619633" y="1713191"/>
                  </a:lnTo>
                  <a:close/>
                </a:path>
                <a:path w="3067050" h="2150110">
                  <a:moveTo>
                    <a:pt x="2788501" y="184429"/>
                  </a:moveTo>
                  <a:lnTo>
                    <a:pt x="2780627" y="178384"/>
                  </a:lnTo>
                  <a:lnTo>
                    <a:pt x="2564015" y="178384"/>
                  </a:lnTo>
                  <a:lnTo>
                    <a:pt x="2554833" y="184429"/>
                  </a:lnTo>
                  <a:lnTo>
                    <a:pt x="2554833" y="200558"/>
                  </a:lnTo>
                  <a:lnTo>
                    <a:pt x="2564015" y="207619"/>
                  </a:lnTo>
                  <a:lnTo>
                    <a:pt x="2780627" y="207619"/>
                  </a:lnTo>
                  <a:lnTo>
                    <a:pt x="2788501" y="200558"/>
                  </a:lnTo>
                  <a:lnTo>
                    <a:pt x="2788501" y="184429"/>
                  </a:lnTo>
                  <a:close/>
                </a:path>
                <a:path w="3067050" h="2150110">
                  <a:moveTo>
                    <a:pt x="2788501" y="107835"/>
                  </a:moveTo>
                  <a:lnTo>
                    <a:pt x="2780627" y="101790"/>
                  </a:lnTo>
                  <a:lnTo>
                    <a:pt x="2564015" y="101790"/>
                  </a:lnTo>
                  <a:lnTo>
                    <a:pt x="2554833" y="107835"/>
                  </a:lnTo>
                  <a:lnTo>
                    <a:pt x="2554833" y="123964"/>
                  </a:lnTo>
                  <a:lnTo>
                    <a:pt x="2564015" y="130009"/>
                  </a:lnTo>
                  <a:lnTo>
                    <a:pt x="2780627" y="130009"/>
                  </a:lnTo>
                  <a:lnTo>
                    <a:pt x="2788501" y="123964"/>
                  </a:lnTo>
                  <a:lnTo>
                    <a:pt x="2788501" y="107835"/>
                  </a:lnTo>
                  <a:close/>
                </a:path>
                <a:path w="3067050" h="2150110">
                  <a:moveTo>
                    <a:pt x="2959163" y="492836"/>
                  </a:moveTo>
                  <a:lnTo>
                    <a:pt x="2949981" y="486791"/>
                  </a:lnTo>
                  <a:lnTo>
                    <a:pt x="2564015" y="486791"/>
                  </a:lnTo>
                  <a:lnTo>
                    <a:pt x="2554833" y="492836"/>
                  </a:lnTo>
                  <a:lnTo>
                    <a:pt x="2554833" y="508965"/>
                  </a:lnTo>
                  <a:lnTo>
                    <a:pt x="2564015" y="516013"/>
                  </a:lnTo>
                  <a:lnTo>
                    <a:pt x="2949981" y="516013"/>
                  </a:lnTo>
                  <a:lnTo>
                    <a:pt x="2959163" y="508965"/>
                  </a:lnTo>
                  <a:lnTo>
                    <a:pt x="2959163" y="492836"/>
                  </a:lnTo>
                  <a:close/>
                </a:path>
                <a:path w="3067050" h="2150110">
                  <a:moveTo>
                    <a:pt x="2959163" y="416242"/>
                  </a:moveTo>
                  <a:lnTo>
                    <a:pt x="2949981" y="409181"/>
                  </a:lnTo>
                  <a:lnTo>
                    <a:pt x="2564015" y="409181"/>
                  </a:lnTo>
                  <a:lnTo>
                    <a:pt x="2554833" y="416242"/>
                  </a:lnTo>
                  <a:lnTo>
                    <a:pt x="2554833" y="432371"/>
                  </a:lnTo>
                  <a:lnTo>
                    <a:pt x="2564015" y="438416"/>
                  </a:lnTo>
                  <a:lnTo>
                    <a:pt x="2949981" y="438416"/>
                  </a:lnTo>
                  <a:lnTo>
                    <a:pt x="2959163" y="432371"/>
                  </a:lnTo>
                  <a:lnTo>
                    <a:pt x="2959163" y="416242"/>
                  </a:lnTo>
                  <a:close/>
                </a:path>
                <a:path w="3067050" h="2150110">
                  <a:moveTo>
                    <a:pt x="2959163" y="338632"/>
                  </a:moveTo>
                  <a:lnTo>
                    <a:pt x="2949981" y="332587"/>
                  </a:lnTo>
                  <a:lnTo>
                    <a:pt x="2564015" y="332587"/>
                  </a:lnTo>
                  <a:lnTo>
                    <a:pt x="2554833" y="338632"/>
                  </a:lnTo>
                  <a:lnTo>
                    <a:pt x="2554833" y="354761"/>
                  </a:lnTo>
                  <a:lnTo>
                    <a:pt x="2564015" y="361823"/>
                  </a:lnTo>
                  <a:lnTo>
                    <a:pt x="2949981" y="361823"/>
                  </a:lnTo>
                  <a:lnTo>
                    <a:pt x="2959163" y="354761"/>
                  </a:lnTo>
                  <a:lnTo>
                    <a:pt x="2959163" y="338632"/>
                  </a:lnTo>
                  <a:close/>
                </a:path>
                <a:path w="3067050" h="2150110">
                  <a:moveTo>
                    <a:pt x="2959163" y="262039"/>
                  </a:moveTo>
                  <a:lnTo>
                    <a:pt x="2949981" y="255993"/>
                  </a:lnTo>
                  <a:lnTo>
                    <a:pt x="2564015" y="255993"/>
                  </a:lnTo>
                  <a:lnTo>
                    <a:pt x="2554833" y="262039"/>
                  </a:lnTo>
                  <a:lnTo>
                    <a:pt x="2554833" y="278168"/>
                  </a:lnTo>
                  <a:lnTo>
                    <a:pt x="2564015" y="284213"/>
                  </a:lnTo>
                  <a:lnTo>
                    <a:pt x="2949981" y="284213"/>
                  </a:lnTo>
                  <a:lnTo>
                    <a:pt x="2959163" y="278168"/>
                  </a:lnTo>
                  <a:lnTo>
                    <a:pt x="2959163" y="262039"/>
                  </a:lnTo>
                  <a:close/>
                </a:path>
                <a:path w="3067050" h="2150110">
                  <a:moveTo>
                    <a:pt x="3066821" y="180403"/>
                  </a:moveTo>
                  <a:lnTo>
                    <a:pt x="3049092" y="138036"/>
                  </a:lnTo>
                  <a:lnTo>
                    <a:pt x="3020872" y="113893"/>
                  </a:lnTo>
                  <a:lnTo>
                    <a:pt x="3020872" y="202577"/>
                  </a:lnTo>
                  <a:lnTo>
                    <a:pt x="3020872" y="541210"/>
                  </a:lnTo>
                  <a:lnTo>
                    <a:pt x="3016720" y="557453"/>
                  </a:lnTo>
                  <a:lnTo>
                    <a:pt x="3005442" y="570572"/>
                  </a:lnTo>
                  <a:lnTo>
                    <a:pt x="2988741" y="579348"/>
                  </a:lnTo>
                  <a:lnTo>
                    <a:pt x="2968358" y="582536"/>
                  </a:lnTo>
                  <a:lnTo>
                    <a:pt x="2545638" y="582536"/>
                  </a:lnTo>
                  <a:lnTo>
                    <a:pt x="2525242" y="579348"/>
                  </a:lnTo>
                  <a:lnTo>
                    <a:pt x="2508542" y="570572"/>
                  </a:lnTo>
                  <a:lnTo>
                    <a:pt x="2497264" y="557453"/>
                  </a:lnTo>
                  <a:lnTo>
                    <a:pt x="2493124" y="541210"/>
                  </a:lnTo>
                  <a:lnTo>
                    <a:pt x="2493124" y="75590"/>
                  </a:lnTo>
                  <a:lnTo>
                    <a:pt x="2497264" y="59944"/>
                  </a:lnTo>
                  <a:lnTo>
                    <a:pt x="2508542" y="47117"/>
                  </a:lnTo>
                  <a:lnTo>
                    <a:pt x="2525242" y="38455"/>
                  </a:lnTo>
                  <a:lnTo>
                    <a:pt x="2545638" y="35267"/>
                  </a:lnTo>
                  <a:lnTo>
                    <a:pt x="2793758" y="35267"/>
                  </a:lnTo>
                  <a:lnTo>
                    <a:pt x="2830842" y="47117"/>
                  </a:lnTo>
                  <a:lnTo>
                    <a:pt x="2846273" y="135051"/>
                  </a:lnTo>
                  <a:lnTo>
                    <a:pt x="2849245" y="145681"/>
                  </a:lnTo>
                  <a:lnTo>
                    <a:pt x="2857258" y="154330"/>
                  </a:lnTo>
                  <a:lnTo>
                    <a:pt x="2868968" y="160134"/>
                  </a:lnTo>
                  <a:lnTo>
                    <a:pt x="2883027" y="162255"/>
                  </a:lnTo>
                  <a:lnTo>
                    <a:pt x="2968358" y="162255"/>
                  </a:lnTo>
                  <a:lnTo>
                    <a:pt x="2988741" y="165442"/>
                  </a:lnTo>
                  <a:lnTo>
                    <a:pt x="3005442" y="174104"/>
                  </a:lnTo>
                  <a:lnTo>
                    <a:pt x="3016720" y="186931"/>
                  </a:lnTo>
                  <a:lnTo>
                    <a:pt x="3020872" y="202577"/>
                  </a:lnTo>
                  <a:lnTo>
                    <a:pt x="3020872" y="113893"/>
                  </a:lnTo>
                  <a:lnTo>
                    <a:pt x="2918460" y="35267"/>
                  </a:lnTo>
                  <a:lnTo>
                    <a:pt x="2887027" y="13614"/>
                  </a:lnTo>
                  <a:lnTo>
                    <a:pt x="2849892" y="1765"/>
                  </a:lnTo>
                  <a:lnTo>
                    <a:pt x="2831833" y="0"/>
                  </a:lnTo>
                  <a:lnTo>
                    <a:pt x="2482621" y="0"/>
                  </a:lnTo>
                  <a:lnTo>
                    <a:pt x="2468778" y="2133"/>
                  </a:lnTo>
                  <a:lnTo>
                    <a:pt x="2457513" y="7937"/>
                  </a:lnTo>
                  <a:lnTo>
                    <a:pt x="2449944" y="16586"/>
                  </a:lnTo>
                  <a:lnTo>
                    <a:pt x="2447175" y="27203"/>
                  </a:lnTo>
                  <a:lnTo>
                    <a:pt x="2447175" y="589597"/>
                  </a:lnTo>
                  <a:lnTo>
                    <a:pt x="2449944" y="600227"/>
                  </a:lnTo>
                  <a:lnTo>
                    <a:pt x="2457513" y="608876"/>
                  </a:lnTo>
                  <a:lnTo>
                    <a:pt x="2468778" y="614680"/>
                  </a:lnTo>
                  <a:lnTo>
                    <a:pt x="2482621" y="616800"/>
                  </a:lnTo>
                  <a:lnTo>
                    <a:pt x="3031375" y="616800"/>
                  </a:lnTo>
                  <a:lnTo>
                    <a:pt x="3045218" y="614680"/>
                  </a:lnTo>
                  <a:lnTo>
                    <a:pt x="3056471" y="608876"/>
                  </a:lnTo>
                  <a:lnTo>
                    <a:pt x="3064040" y="600227"/>
                  </a:lnTo>
                  <a:lnTo>
                    <a:pt x="3066821" y="589597"/>
                  </a:lnTo>
                  <a:lnTo>
                    <a:pt x="3066821" y="582536"/>
                  </a:lnTo>
                  <a:lnTo>
                    <a:pt x="3066821" y="180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42629" y="3752850"/>
            <a:ext cx="88011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5" dirty="0">
                <a:latin typeface="Trebuchet MS"/>
                <a:cs typeface="Trebuchet MS"/>
              </a:rPr>
              <a:t>Final cab</a:t>
            </a:r>
            <a:r>
              <a:rPr sz="1250" spc="-229" dirty="0">
                <a:latin typeface="Trebuchet MS"/>
                <a:cs typeface="Trebuchet MS"/>
              </a:rPr>
              <a:t> </a:t>
            </a:r>
            <a:r>
              <a:rPr sz="1250" spc="-85" dirty="0">
                <a:latin typeface="Trebuchet MS"/>
                <a:cs typeface="Trebuchet MS"/>
              </a:rPr>
              <a:t>data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6945" y="2343150"/>
            <a:ext cx="864869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5" dirty="0">
                <a:latin typeface="Trebuchet MS"/>
                <a:cs typeface="Trebuchet MS"/>
              </a:rPr>
              <a:t>USholiday.csv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34576" y="2082038"/>
            <a:ext cx="1680845" cy="1045210"/>
          </a:xfrm>
          <a:custGeom>
            <a:avLst/>
            <a:gdLst/>
            <a:ahLst/>
            <a:cxnLst/>
            <a:rect l="l" t="t" r="r" b="b"/>
            <a:pathLst>
              <a:path w="1680845" h="1045210">
                <a:moveTo>
                  <a:pt x="189560" y="744867"/>
                </a:moveTo>
                <a:lnTo>
                  <a:pt x="0" y="1044994"/>
                </a:lnTo>
                <a:lnTo>
                  <a:pt x="353834" y="1016558"/>
                </a:lnTo>
                <a:lnTo>
                  <a:pt x="315632" y="953376"/>
                </a:lnTo>
                <a:lnTo>
                  <a:pt x="253784" y="953376"/>
                </a:lnTo>
                <a:lnTo>
                  <a:pt x="199034" y="862812"/>
                </a:lnTo>
                <a:lnTo>
                  <a:pt x="244318" y="835431"/>
                </a:lnTo>
                <a:lnTo>
                  <a:pt x="189560" y="744867"/>
                </a:lnTo>
                <a:close/>
              </a:path>
              <a:path w="1680845" h="1045210">
                <a:moveTo>
                  <a:pt x="244318" y="835431"/>
                </a:moveTo>
                <a:lnTo>
                  <a:pt x="199034" y="862812"/>
                </a:lnTo>
                <a:lnTo>
                  <a:pt x="253784" y="953376"/>
                </a:lnTo>
                <a:lnTo>
                  <a:pt x="299074" y="925991"/>
                </a:lnTo>
                <a:lnTo>
                  <a:pt x="244318" y="835431"/>
                </a:lnTo>
                <a:close/>
              </a:path>
              <a:path w="1680845" h="1045210">
                <a:moveTo>
                  <a:pt x="299074" y="925991"/>
                </a:moveTo>
                <a:lnTo>
                  <a:pt x="253784" y="953376"/>
                </a:lnTo>
                <a:lnTo>
                  <a:pt x="315632" y="953376"/>
                </a:lnTo>
                <a:lnTo>
                  <a:pt x="299074" y="925991"/>
                </a:lnTo>
                <a:close/>
              </a:path>
              <a:path w="1680845" h="1045210">
                <a:moveTo>
                  <a:pt x="1626006" y="0"/>
                </a:moveTo>
                <a:lnTo>
                  <a:pt x="244318" y="835431"/>
                </a:lnTo>
                <a:lnTo>
                  <a:pt x="299074" y="925991"/>
                </a:lnTo>
                <a:lnTo>
                  <a:pt x="1680768" y="90563"/>
                </a:lnTo>
                <a:lnTo>
                  <a:pt x="162600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-26458" y="0"/>
            <a:ext cx="12245340" cy="1417955"/>
            <a:chOff x="-26458" y="0"/>
            <a:chExt cx="12245340" cy="1417955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12192000" cy="1364615"/>
            </a:xfrm>
            <a:custGeom>
              <a:avLst/>
              <a:gdLst/>
              <a:ahLst/>
              <a:cxnLst/>
              <a:rect l="l" t="t" r="r" b="b"/>
              <a:pathLst>
                <a:path w="12192000" h="1364615">
                  <a:moveTo>
                    <a:pt x="12192000" y="0"/>
                  </a:moveTo>
                  <a:lnTo>
                    <a:pt x="0" y="0"/>
                  </a:lnTo>
                  <a:lnTo>
                    <a:pt x="0" y="1364462"/>
                  </a:lnTo>
                  <a:lnTo>
                    <a:pt x="12192000" y="136446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2192635" cy="1364615"/>
            </a:xfrm>
            <a:custGeom>
              <a:avLst/>
              <a:gdLst/>
              <a:ahLst/>
              <a:cxnLst/>
              <a:rect l="l" t="t" r="r" b="b"/>
              <a:pathLst>
                <a:path w="12192635" h="1364615">
                  <a:moveTo>
                    <a:pt x="0" y="0"/>
                  </a:moveTo>
                  <a:lnTo>
                    <a:pt x="12192006" y="0"/>
                  </a:lnTo>
                  <a:lnTo>
                    <a:pt x="12192006" y="1364470"/>
                  </a:lnTo>
                  <a:lnTo>
                    <a:pt x="0" y="136447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6939" y="258767"/>
            <a:ext cx="374650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0" dirty="0"/>
              <a:t>Data</a:t>
            </a:r>
            <a:r>
              <a:rPr spc="-480" dirty="0"/>
              <a:t> </a:t>
            </a:r>
            <a:r>
              <a:rPr spc="-265" dirty="0"/>
              <a:t>Exploration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5412" y="1384300"/>
            <a:ext cx="4766310" cy="4420235"/>
            <a:chOff x="6575412" y="1384300"/>
            <a:chExt cx="4766310" cy="4420235"/>
          </a:xfrm>
        </p:grpSpPr>
        <p:sp>
          <p:nvSpPr>
            <p:cNvPr id="3" name="object 3"/>
            <p:cNvSpPr/>
            <p:nvPr/>
          </p:nvSpPr>
          <p:spPr>
            <a:xfrm>
              <a:off x="6908800" y="1384300"/>
              <a:ext cx="4432300" cy="416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2082" y="1891182"/>
              <a:ext cx="379730" cy="3886835"/>
            </a:xfrm>
            <a:custGeom>
              <a:avLst/>
              <a:gdLst/>
              <a:ahLst/>
              <a:cxnLst/>
              <a:rect l="l" t="t" r="r" b="b"/>
              <a:pathLst>
                <a:path w="379729" h="3886835">
                  <a:moveTo>
                    <a:pt x="379145" y="0"/>
                  </a:moveTo>
                  <a:lnTo>
                    <a:pt x="0" y="0"/>
                  </a:lnTo>
                  <a:lnTo>
                    <a:pt x="0" y="3886658"/>
                  </a:lnTo>
                  <a:lnTo>
                    <a:pt x="379145" y="3886658"/>
                  </a:lnTo>
                  <a:lnTo>
                    <a:pt x="379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2082" y="1891182"/>
              <a:ext cx="379730" cy="3886835"/>
            </a:xfrm>
            <a:custGeom>
              <a:avLst/>
              <a:gdLst/>
              <a:ahLst/>
              <a:cxnLst/>
              <a:rect l="l" t="t" r="r" b="b"/>
              <a:pathLst>
                <a:path w="379729" h="3886835">
                  <a:moveTo>
                    <a:pt x="0" y="0"/>
                  </a:moveTo>
                  <a:lnTo>
                    <a:pt x="379141" y="0"/>
                  </a:lnTo>
                  <a:lnTo>
                    <a:pt x="379141" y="3886662"/>
                  </a:lnTo>
                  <a:lnTo>
                    <a:pt x="0" y="3886662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6562" y="1567789"/>
              <a:ext cx="194945" cy="323850"/>
            </a:xfrm>
            <a:custGeom>
              <a:avLst/>
              <a:gdLst/>
              <a:ahLst/>
              <a:cxnLst/>
              <a:rect l="l" t="t" r="r" b="b"/>
              <a:pathLst>
                <a:path w="194945" h="323850">
                  <a:moveTo>
                    <a:pt x="194665" y="0"/>
                  </a:moveTo>
                  <a:lnTo>
                    <a:pt x="0" y="0"/>
                  </a:lnTo>
                  <a:lnTo>
                    <a:pt x="0" y="323392"/>
                  </a:lnTo>
                  <a:lnTo>
                    <a:pt x="194665" y="323392"/>
                  </a:lnTo>
                  <a:lnTo>
                    <a:pt x="194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6562" y="1567789"/>
              <a:ext cx="194945" cy="323850"/>
            </a:xfrm>
            <a:custGeom>
              <a:avLst/>
              <a:gdLst/>
              <a:ahLst/>
              <a:cxnLst/>
              <a:rect l="l" t="t" r="r" b="b"/>
              <a:pathLst>
                <a:path w="194945" h="323850">
                  <a:moveTo>
                    <a:pt x="0" y="0"/>
                  </a:moveTo>
                  <a:lnTo>
                    <a:pt x="194662" y="0"/>
                  </a:lnTo>
                  <a:lnTo>
                    <a:pt x="194662" y="323386"/>
                  </a:lnTo>
                  <a:lnTo>
                    <a:pt x="0" y="323386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13763" y="5533440"/>
          <a:ext cx="3619500" cy="139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375" dirty="0">
                          <a:latin typeface="Trebuchet MS"/>
                          <a:cs typeface="Trebuchet MS"/>
                        </a:rPr>
                        <a:t>Company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295" dirty="0">
                          <a:latin typeface="Trebuchet MS"/>
                          <a:cs typeface="Trebuchet MS"/>
                        </a:rPr>
                        <a:t>Profit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325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75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305" dirty="0">
                          <a:latin typeface="Trebuchet MS"/>
                          <a:cs typeface="Trebuchet MS"/>
                        </a:rPr>
                        <a:t>Rides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295" dirty="0">
                          <a:latin typeface="Trebuchet MS"/>
                          <a:cs typeface="Trebuchet MS"/>
                        </a:rPr>
                        <a:t>Profit </a:t>
                      </a:r>
                      <a:r>
                        <a:rPr sz="1750" spc="-335" dirty="0"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75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320" dirty="0">
                          <a:latin typeface="Trebuchet MS"/>
                          <a:cs typeface="Trebuchet MS"/>
                        </a:rPr>
                        <a:t>Ride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320" dirty="0">
                          <a:latin typeface="Trebuchet MS"/>
                          <a:cs typeface="Trebuchet MS"/>
                        </a:rPr>
                        <a:t>Pink</a:t>
                      </a:r>
                      <a:r>
                        <a:rPr sz="1750" spc="-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375" dirty="0">
                          <a:latin typeface="Trebuchet MS"/>
                          <a:cs typeface="Trebuchet MS"/>
                        </a:rPr>
                        <a:t>Cab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237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54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0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83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82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5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62</a:t>
                      </a:r>
                      <a:r>
                        <a:rPr sz="175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48183716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335" dirty="0">
                          <a:latin typeface="Trebuchet MS"/>
                          <a:cs typeface="Trebuchet MS"/>
                        </a:rPr>
                        <a:t>Yellow</a:t>
                      </a:r>
                      <a:r>
                        <a:rPr sz="175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375" dirty="0">
                          <a:latin typeface="Trebuchet MS"/>
                          <a:cs typeface="Trebuchet MS"/>
                        </a:rPr>
                        <a:t>Cab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43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251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77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5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271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7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spc="-10" dirty="0">
                          <a:latin typeface="Trebuchet MS"/>
                          <a:cs typeface="Trebuchet MS"/>
                        </a:rPr>
                        <a:t>159</a:t>
                      </a:r>
                      <a:r>
                        <a:rPr sz="175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4788298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3439" y="423088"/>
            <a:ext cx="249174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60"/>
              </a:lnSpc>
            </a:pPr>
            <a:r>
              <a:rPr sz="3250" spc="-105" dirty="0">
                <a:solidFill>
                  <a:srgbClr val="ED7D31"/>
                </a:solidFill>
                <a:latin typeface="Trebuchet MS"/>
                <a:cs typeface="Trebuchet MS"/>
              </a:rPr>
              <a:t>Profit</a:t>
            </a:r>
            <a:r>
              <a:rPr sz="3250" spc="-220" dirty="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ED7D31"/>
                </a:solidFill>
                <a:latin typeface="Trebuchet MS"/>
                <a:cs typeface="Trebuchet MS"/>
              </a:rPr>
              <a:t>Analysis</a:t>
            </a:r>
            <a:endParaRPr sz="32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26458" y="0"/>
            <a:ext cx="12245340" cy="5208270"/>
            <a:chOff x="-26458" y="0"/>
            <a:chExt cx="12245340" cy="5208270"/>
          </a:xfrm>
        </p:grpSpPr>
        <p:sp>
          <p:nvSpPr>
            <p:cNvPr id="11" name="object 11"/>
            <p:cNvSpPr/>
            <p:nvPr/>
          </p:nvSpPr>
          <p:spPr>
            <a:xfrm>
              <a:off x="10350499" y="1435100"/>
              <a:ext cx="1422400" cy="90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500" y="1409700"/>
              <a:ext cx="3187700" cy="375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800" y="1358900"/>
              <a:ext cx="2349500" cy="3822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9999" y="1879599"/>
              <a:ext cx="939800" cy="508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2192000" cy="1384300"/>
            </a:xfrm>
            <a:custGeom>
              <a:avLst/>
              <a:gdLst/>
              <a:ahLst/>
              <a:cxnLst/>
              <a:rect l="l" t="t" r="r" b="b"/>
              <a:pathLst>
                <a:path w="12192000" h="1384300">
                  <a:moveTo>
                    <a:pt x="12192000" y="0"/>
                  </a:moveTo>
                  <a:lnTo>
                    <a:pt x="0" y="0"/>
                  </a:lnTo>
                  <a:lnTo>
                    <a:pt x="0" y="1383919"/>
                  </a:lnTo>
                  <a:lnTo>
                    <a:pt x="12192000" y="1383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2192635" cy="1384300"/>
            </a:xfrm>
            <a:custGeom>
              <a:avLst/>
              <a:gdLst/>
              <a:ahLst/>
              <a:cxnLst/>
              <a:rect l="l" t="t" r="r" b="b"/>
              <a:pathLst>
                <a:path w="12192635" h="1384300">
                  <a:moveTo>
                    <a:pt x="0" y="0"/>
                  </a:moveTo>
                  <a:lnTo>
                    <a:pt x="12192006" y="0"/>
                  </a:lnTo>
                  <a:lnTo>
                    <a:pt x="12192006" y="1383910"/>
                  </a:lnTo>
                  <a:lnTo>
                    <a:pt x="0" y="138391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0739" y="296867"/>
            <a:ext cx="317754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/>
              <a:t>Profit</a:t>
            </a:r>
            <a:r>
              <a:rPr spc="-475" dirty="0"/>
              <a:t> </a:t>
            </a:r>
            <a:r>
              <a:rPr spc="-229" dirty="0"/>
              <a:t>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6670" y="-2357"/>
            <a:ext cx="12245340" cy="6554470"/>
            <a:chOff x="-26458" y="0"/>
            <a:chExt cx="12245340" cy="6554470"/>
          </a:xfrm>
        </p:grpSpPr>
        <p:sp>
          <p:nvSpPr>
            <p:cNvPr id="3" name="object 3"/>
            <p:cNvSpPr/>
            <p:nvPr/>
          </p:nvSpPr>
          <p:spPr>
            <a:xfrm>
              <a:off x="736600" y="1346200"/>
              <a:ext cx="9486900" cy="518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85299" y="1346200"/>
              <a:ext cx="9144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84300"/>
            </a:xfrm>
            <a:custGeom>
              <a:avLst/>
              <a:gdLst/>
              <a:ahLst/>
              <a:cxnLst/>
              <a:rect l="l" t="t" r="r" b="b"/>
              <a:pathLst>
                <a:path w="12192000" h="1384300">
                  <a:moveTo>
                    <a:pt x="12192000" y="0"/>
                  </a:moveTo>
                  <a:lnTo>
                    <a:pt x="0" y="0"/>
                  </a:lnTo>
                  <a:lnTo>
                    <a:pt x="0" y="1383919"/>
                  </a:lnTo>
                  <a:lnTo>
                    <a:pt x="12192000" y="1383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635" cy="1384300"/>
            </a:xfrm>
            <a:custGeom>
              <a:avLst/>
              <a:gdLst/>
              <a:ahLst/>
              <a:cxnLst/>
              <a:rect l="l" t="t" r="r" b="b"/>
              <a:pathLst>
                <a:path w="12192635" h="1384300">
                  <a:moveTo>
                    <a:pt x="0" y="0"/>
                  </a:moveTo>
                  <a:lnTo>
                    <a:pt x="12192006" y="0"/>
                  </a:lnTo>
                  <a:lnTo>
                    <a:pt x="12192006" y="1383910"/>
                  </a:lnTo>
                  <a:lnTo>
                    <a:pt x="0" y="138391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68445" y="1667932"/>
            <a:ext cx="1664335" cy="16637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sz="1650" spc="-35" dirty="0">
                <a:latin typeface="Trebuchet MS"/>
                <a:cs typeface="Trebuchet MS"/>
              </a:rPr>
              <a:t>There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10" dirty="0">
                <a:latin typeface="Trebuchet MS"/>
                <a:cs typeface="Trebuchet MS"/>
              </a:rPr>
              <a:t>almost  equal</a:t>
            </a:r>
            <a:r>
              <a:rPr sz="1650" spc="-135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distribution 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dirty="0">
                <a:latin typeface="Trebuchet MS"/>
                <a:cs typeface="Trebuchet MS"/>
              </a:rPr>
              <a:t>gender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 </a:t>
            </a:r>
            <a:r>
              <a:rPr sz="1650" spc="-35" dirty="0">
                <a:latin typeface="Trebuchet MS"/>
                <a:cs typeface="Trebuchet MS"/>
              </a:rPr>
              <a:t>Profit</a:t>
            </a:r>
            <a:r>
              <a:rPr sz="1650" spc="-5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and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50" spc="-5" dirty="0">
                <a:latin typeface="Trebuchet MS"/>
                <a:cs typeface="Trebuchet MS"/>
              </a:rPr>
              <a:t>customer base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of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50" dirty="0">
                <a:latin typeface="Trebuchet MS"/>
                <a:cs typeface="Trebuchet MS"/>
              </a:rPr>
              <a:t>both </a:t>
            </a:r>
            <a:r>
              <a:rPr sz="1650" spc="-30" dirty="0">
                <a:latin typeface="Trebuchet MS"/>
                <a:cs typeface="Trebuchet MS"/>
              </a:rPr>
              <a:t>the</a:t>
            </a:r>
            <a:r>
              <a:rPr sz="1650" spc="-5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cabs.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0"/>
              </a:spcBef>
            </a:pPr>
            <a:r>
              <a:rPr spc="-285" dirty="0"/>
              <a:t>Profit</a:t>
            </a:r>
            <a:r>
              <a:rPr spc="-420" dirty="0"/>
              <a:t> </a:t>
            </a:r>
            <a:r>
              <a:rPr spc="-200" dirty="0"/>
              <a:t>and</a:t>
            </a:r>
            <a:r>
              <a:rPr spc="-450" dirty="0"/>
              <a:t> </a:t>
            </a:r>
            <a:r>
              <a:rPr spc="-240" dirty="0"/>
              <a:t>customer</a:t>
            </a:r>
            <a:r>
              <a:rPr spc="-409" dirty="0"/>
              <a:t> </a:t>
            </a:r>
            <a:r>
              <a:rPr spc="-210" dirty="0"/>
              <a:t>base</a:t>
            </a:r>
            <a:r>
              <a:rPr spc="-445" dirty="0"/>
              <a:t> </a:t>
            </a:r>
            <a:r>
              <a:rPr spc="-229" dirty="0"/>
              <a:t>Analysis</a:t>
            </a:r>
            <a:r>
              <a:rPr spc="-430" dirty="0"/>
              <a:t> </a:t>
            </a:r>
            <a:r>
              <a:rPr spc="-240" dirty="0"/>
              <a:t>Gender</a:t>
            </a:r>
            <a:r>
              <a:rPr spc="-400" dirty="0"/>
              <a:t> </a:t>
            </a:r>
            <a:r>
              <a:rPr spc="-229" dirty="0"/>
              <a:t>wise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409700"/>
            <a:ext cx="6819900" cy="504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69100" y="1347177"/>
            <a:ext cx="4279900" cy="4914265"/>
            <a:chOff x="6769100" y="1347177"/>
            <a:chExt cx="4279900" cy="4914265"/>
          </a:xfrm>
        </p:grpSpPr>
        <p:sp>
          <p:nvSpPr>
            <p:cNvPr id="4" name="object 4"/>
            <p:cNvSpPr/>
            <p:nvPr/>
          </p:nvSpPr>
          <p:spPr>
            <a:xfrm>
              <a:off x="7823200" y="1435100"/>
              <a:ext cx="3225800" cy="4826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9100" y="1917700"/>
              <a:ext cx="1041400" cy="95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5662" y="1373847"/>
              <a:ext cx="742950" cy="316865"/>
            </a:xfrm>
            <a:custGeom>
              <a:avLst/>
              <a:gdLst/>
              <a:ahLst/>
              <a:cxnLst/>
              <a:rect l="l" t="t" r="r" b="b"/>
              <a:pathLst>
                <a:path w="742950" h="316864">
                  <a:moveTo>
                    <a:pt x="742861" y="0"/>
                  </a:moveTo>
                  <a:lnTo>
                    <a:pt x="0" y="0"/>
                  </a:lnTo>
                  <a:lnTo>
                    <a:pt x="0" y="316839"/>
                  </a:lnTo>
                  <a:lnTo>
                    <a:pt x="742861" y="316839"/>
                  </a:lnTo>
                  <a:lnTo>
                    <a:pt x="742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5662" y="1373847"/>
              <a:ext cx="742950" cy="316865"/>
            </a:xfrm>
            <a:custGeom>
              <a:avLst/>
              <a:gdLst/>
              <a:ahLst/>
              <a:cxnLst/>
              <a:rect l="l" t="t" r="r" b="b"/>
              <a:pathLst>
                <a:path w="742950" h="316864">
                  <a:moveTo>
                    <a:pt x="0" y="0"/>
                  </a:moveTo>
                  <a:lnTo>
                    <a:pt x="742860" y="0"/>
                  </a:lnTo>
                  <a:lnTo>
                    <a:pt x="742860" y="316836"/>
                  </a:lnTo>
                  <a:lnTo>
                    <a:pt x="0" y="316836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40606" y="1845732"/>
            <a:ext cx="1484630" cy="2184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5260">
              <a:lnSpc>
                <a:spcPts val="2100"/>
              </a:lnSpc>
              <a:spcBef>
                <a:spcPts val="85"/>
              </a:spcBef>
            </a:pPr>
            <a:r>
              <a:rPr sz="1650" spc="35" dirty="0">
                <a:latin typeface="Trebuchet MS"/>
                <a:cs typeface="Trebuchet MS"/>
              </a:rPr>
              <a:t>Middle </a:t>
            </a:r>
            <a:r>
              <a:rPr sz="1650" spc="-30" dirty="0">
                <a:latin typeface="Trebuchet MS"/>
                <a:cs typeface="Trebuchet MS"/>
              </a:rPr>
              <a:t>class  </a:t>
            </a:r>
            <a:r>
              <a:rPr sz="1650" spc="-5" dirty="0">
                <a:latin typeface="Trebuchet MS"/>
                <a:cs typeface="Trebuchet MS"/>
              </a:rPr>
              <a:t>and high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class  </a:t>
            </a:r>
            <a:r>
              <a:rPr sz="1650" spc="-15" dirty="0">
                <a:latin typeface="Trebuchet MS"/>
                <a:cs typeface="Trebuchet MS"/>
              </a:rPr>
              <a:t>contributes</a:t>
            </a:r>
            <a:endParaRPr sz="1650">
              <a:latin typeface="Trebuchet MS"/>
              <a:cs typeface="Trebuchet MS"/>
            </a:endParaRPr>
          </a:p>
          <a:p>
            <a:pPr marL="12700" marR="20320">
              <a:lnSpc>
                <a:spcPct val="101000"/>
              </a:lnSpc>
              <a:spcBef>
                <a:spcPts val="10"/>
              </a:spcBef>
            </a:pPr>
            <a:r>
              <a:rPr sz="1650" dirty="0">
                <a:latin typeface="Trebuchet MS"/>
                <a:cs typeface="Trebuchet MS"/>
              </a:rPr>
              <a:t>more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 </a:t>
            </a:r>
            <a:r>
              <a:rPr sz="1650" spc="-35" dirty="0">
                <a:latin typeface="Trebuchet MS"/>
                <a:cs typeface="Trebuchet MS"/>
              </a:rPr>
              <a:t>profit </a:t>
            </a:r>
            <a:r>
              <a:rPr sz="1650" spc="-15" dirty="0">
                <a:latin typeface="Trebuchet MS"/>
                <a:cs typeface="Trebuchet MS"/>
              </a:rPr>
              <a:t>as </a:t>
            </a:r>
            <a:r>
              <a:rPr sz="1650" spc="-40" dirty="0">
                <a:latin typeface="Trebuchet MS"/>
                <a:cs typeface="Trebuchet MS"/>
              </a:rPr>
              <a:t>well</a:t>
            </a:r>
            <a:r>
              <a:rPr sz="1650" spc="-140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as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5" dirty="0">
                <a:latin typeface="Trebuchet MS"/>
                <a:cs typeface="Trebuchet MS"/>
              </a:rPr>
              <a:t>customer</a:t>
            </a:r>
            <a:endParaRPr sz="1650">
              <a:latin typeface="Trebuchet MS"/>
              <a:cs typeface="Trebuchet MS"/>
            </a:endParaRPr>
          </a:p>
          <a:p>
            <a:pPr marL="12700" marR="306705">
              <a:lnSpc>
                <a:spcPct val="106100"/>
              </a:lnSpc>
              <a:spcBef>
                <a:spcPts val="400"/>
              </a:spcBef>
            </a:pPr>
            <a:r>
              <a:rPr sz="1650" spc="-10" dirty="0">
                <a:latin typeface="Trebuchet MS"/>
                <a:cs typeface="Trebuchet MS"/>
              </a:rPr>
              <a:t>base </a:t>
            </a:r>
            <a:r>
              <a:rPr sz="1650" spc="-20" dirty="0">
                <a:latin typeface="Trebuchet MS"/>
                <a:cs typeface="Trebuchet MS"/>
              </a:rPr>
              <a:t>of</a:t>
            </a:r>
            <a:r>
              <a:rPr sz="1650" spc="-12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both 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20" dirty="0">
                <a:latin typeface="Trebuchet MS"/>
                <a:cs typeface="Trebuchet MS"/>
              </a:rPr>
              <a:t>cabs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26458" y="0"/>
            <a:ext cx="12245340" cy="1420495"/>
            <a:chOff x="-26458" y="0"/>
            <a:chExt cx="12245340" cy="14204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92000" cy="1367155"/>
            </a:xfrm>
            <a:custGeom>
              <a:avLst/>
              <a:gdLst/>
              <a:ahLst/>
              <a:cxnLst/>
              <a:rect l="l" t="t" r="r" b="b"/>
              <a:pathLst>
                <a:path w="12192000" h="1367155">
                  <a:moveTo>
                    <a:pt x="0" y="0"/>
                  </a:moveTo>
                  <a:lnTo>
                    <a:pt x="12192000" y="0"/>
                  </a:lnTo>
                  <a:lnTo>
                    <a:pt x="12192000" y="1367053"/>
                  </a:lnTo>
                  <a:lnTo>
                    <a:pt x="0" y="136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1367155"/>
            </a:xfrm>
            <a:custGeom>
              <a:avLst/>
              <a:gdLst/>
              <a:ahLst/>
              <a:cxnLst/>
              <a:rect l="l" t="t" r="r" b="b"/>
              <a:pathLst>
                <a:path w="12192000" h="1367155">
                  <a:moveTo>
                    <a:pt x="12191999" y="1367045"/>
                  </a:moveTo>
                  <a:lnTo>
                    <a:pt x="0" y="1367045"/>
                  </a:lnTo>
                  <a:lnTo>
                    <a:pt x="0" y="0"/>
                  </a:lnTo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02640" y="298453"/>
            <a:ext cx="1119505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50" spc="-100" dirty="0"/>
              <a:t>Income</a:t>
            </a:r>
            <a:r>
              <a:rPr sz="4050" spc="-260" dirty="0"/>
              <a:t> </a:t>
            </a:r>
            <a:r>
              <a:rPr sz="4050" spc="-130" dirty="0"/>
              <a:t>Class</a:t>
            </a:r>
            <a:r>
              <a:rPr sz="4050" spc="-260" dirty="0"/>
              <a:t> </a:t>
            </a:r>
            <a:r>
              <a:rPr sz="4050" spc="-120" dirty="0"/>
              <a:t>wise</a:t>
            </a:r>
            <a:r>
              <a:rPr sz="4050" spc="-260" dirty="0"/>
              <a:t> </a:t>
            </a:r>
            <a:r>
              <a:rPr sz="4050" spc="-180" dirty="0"/>
              <a:t>Profit</a:t>
            </a:r>
            <a:r>
              <a:rPr sz="4050" spc="-254" dirty="0"/>
              <a:t> </a:t>
            </a:r>
            <a:r>
              <a:rPr sz="4050" spc="-95" dirty="0"/>
              <a:t>and</a:t>
            </a:r>
            <a:r>
              <a:rPr sz="4050" spc="-250" dirty="0"/>
              <a:t> </a:t>
            </a:r>
            <a:r>
              <a:rPr sz="4050" spc="-110" dirty="0"/>
              <a:t>customer</a:t>
            </a:r>
            <a:r>
              <a:rPr sz="4050" spc="-265" dirty="0"/>
              <a:t> </a:t>
            </a:r>
            <a:r>
              <a:rPr sz="4050" spc="-100" dirty="0"/>
              <a:t>base</a:t>
            </a:r>
            <a:r>
              <a:rPr sz="4050" spc="-254" dirty="0"/>
              <a:t> </a:t>
            </a:r>
            <a:r>
              <a:rPr sz="4050" spc="-125" dirty="0"/>
              <a:t>Analysis</a:t>
            </a:r>
            <a:endParaRPr sz="4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800" y="1600200"/>
            <a:ext cx="8610600" cy="5029200"/>
            <a:chOff x="812800" y="1600200"/>
            <a:chExt cx="8610600" cy="5029200"/>
          </a:xfrm>
        </p:grpSpPr>
        <p:sp>
          <p:nvSpPr>
            <p:cNvPr id="3" name="object 3"/>
            <p:cNvSpPr/>
            <p:nvPr/>
          </p:nvSpPr>
          <p:spPr>
            <a:xfrm>
              <a:off x="812800" y="1714500"/>
              <a:ext cx="8445500" cy="491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37500" y="1600200"/>
              <a:ext cx="1485900" cy="88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58795" y="1642532"/>
            <a:ext cx="2249170" cy="16002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97815" marR="100330" indent="-297815">
              <a:lnSpc>
                <a:spcPct val="104400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35" dirty="0">
                <a:latin typeface="Trebuchet MS"/>
                <a:cs typeface="Trebuchet MS"/>
              </a:rPr>
              <a:t>This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20" dirty="0">
                <a:latin typeface="Trebuchet MS"/>
                <a:cs typeface="Trebuchet MS"/>
              </a:rPr>
              <a:t>number 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dirty="0">
                <a:latin typeface="Trebuchet MS"/>
                <a:cs typeface="Trebuchet MS"/>
              </a:rPr>
              <a:t>users </a:t>
            </a:r>
            <a:r>
              <a:rPr sz="1650" spc="-20" dirty="0">
                <a:latin typeface="Trebuchet MS"/>
                <a:cs typeface="Trebuchet MS"/>
              </a:rPr>
              <a:t>covered by  </a:t>
            </a: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25" dirty="0">
                <a:latin typeface="Trebuchet MS"/>
                <a:cs typeface="Trebuchet MS"/>
              </a:rPr>
              <a:t>Pink </a:t>
            </a:r>
            <a:r>
              <a:rPr sz="1650" spc="-45" dirty="0">
                <a:latin typeface="Trebuchet MS"/>
                <a:cs typeface="Trebuchet MS"/>
              </a:rPr>
              <a:t>cab  </a:t>
            </a:r>
            <a:r>
              <a:rPr sz="1650" spc="-20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spc="-60" dirty="0">
                <a:latin typeface="Trebuchet MS"/>
                <a:cs typeface="Trebuchet MS"/>
              </a:rPr>
              <a:t>city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against</a:t>
            </a:r>
            <a:endParaRPr sz="1650">
              <a:latin typeface="Trebuchet MS"/>
              <a:cs typeface="Trebuchet MS"/>
            </a:endParaRPr>
          </a:p>
          <a:p>
            <a:pPr marL="327025" marR="5080">
              <a:lnSpc>
                <a:spcPct val="106100"/>
              </a:lnSpc>
            </a:pPr>
            <a:r>
              <a:rPr sz="1650" b="1" spc="-45" dirty="0">
                <a:latin typeface="Trebuchet MS"/>
                <a:cs typeface="Trebuchet MS"/>
              </a:rPr>
              <a:t>all </a:t>
            </a:r>
            <a:r>
              <a:rPr sz="1650" b="1" spc="-60" dirty="0">
                <a:latin typeface="Trebuchet MS"/>
                <a:cs typeface="Trebuchet MS"/>
              </a:rPr>
              <a:t>cab </a:t>
            </a:r>
            <a:r>
              <a:rPr sz="1650" b="1" spc="-45" dirty="0">
                <a:latin typeface="Trebuchet MS"/>
                <a:cs typeface="Trebuchet MS"/>
              </a:rPr>
              <a:t>users </a:t>
            </a:r>
            <a:r>
              <a:rPr sz="1650" spc="-10" dirty="0">
                <a:latin typeface="Trebuchet MS"/>
                <a:cs typeface="Trebuchet MS"/>
              </a:rPr>
              <a:t>present  </a:t>
            </a:r>
            <a:r>
              <a:rPr sz="1650" spc="-20" dirty="0">
                <a:latin typeface="Trebuchet MS"/>
                <a:cs typeface="Trebuchet MS"/>
              </a:rPr>
              <a:t>In </a:t>
            </a:r>
            <a:r>
              <a:rPr sz="1650" spc="-30" dirty="0">
                <a:latin typeface="Trebuchet MS"/>
                <a:cs typeface="Trebuchet MS"/>
              </a:rPr>
              <a:t>the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city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6458" y="0"/>
            <a:ext cx="12245340" cy="1424940"/>
            <a:chOff x="-26458" y="0"/>
            <a:chExt cx="12245340" cy="142494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1999" y="1371604"/>
                  </a:moveTo>
                  <a:lnTo>
                    <a:pt x="0" y="1371604"/>
                  </a:lnTo>
                  <a:lnTo>
                    <a:pt x="0" y="0"/>
                  </a:lnTo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0739" y="284167"/>
            <a:ext cx="937514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0" dirty="0"/>
              <a:t>City</a:t>
            </a:r>
            <a:r>
              <a:rPr spc="-445" dirty="0"/>
              <a:t> </a:t>
            </a:r>
            <a:r>
              <a:rPr spc="-150" dirty="0"/>
              <a:t>Wise</a:t>
            </a:r>
            <a:r>
              <a:rPr spc="-445" dirty="0"/>
              <a:t> </a:t>
            </a:r>
            <a:r>
              <a:rPr spc="-254" dirty="0"/>
              <a:t>Cab</a:t>
            </a:r>
            <a:r>
              <a:rPr spc="-450" dirty="0"/>
              <a:t> </a:t>
            </a:r>
            <a:r>
              <a:rPr spc="-180" dirty="0"/>
              <a:t>Users</a:t>
            </a:r>
            <a:r>
              <a:rPr spc="-430" dirty="0"/>
              <a:t> </a:t>
            </a:r>
            <a:r>
              <a:rPr spc="-254" dirty="0"/>
              <a:t>Covered</a:t>
            </a:r>
            <a:r>
              <a:rPr spc="-450" dirty="0"/>
              <a:t> </a:t>
            </a:r>
            <a:r>
              <a:rPr spc="-215" dirty="0"/>
              <a:t>By</a:t>
            </a:r>
            <a:r>
              <a:rPr spc="-445" dirty="0"/>
              <a:t> </a:t>
            </a:r>
            <a:r>
              <a:rPr spc="-240" dirty="0"/>
              <a:t>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0" y="1460500"/>
            <a:ext cx="8610600" cy="5003800"/>
            <a:chOff x="863600" y="1460500"/>
            <a:chExt cx="8610600" cy="5003800"/>
          </a:xfrm>
        </p:grpSpPr>
        <p:sp>
          <p:nvSpPr>
            <p:cNvPr id="3" name="object 3"/>
            <p:cNvSpPr/>
            <p:nvPr/>
          </p:nvSpPr>
          <p:spPr>
            <a:xfrm>
              <a:off x="863600" y="1460500"/>
              <a:ext cx="8610600" cy="5003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9800" y="1841500"/>
              <a:ext cx="1905000" cy="116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862439" y="1502832"/>
            <a:ext cx="1777364" cy="2705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15"/>
              </a:spcBef>
            </a:pPr>
            <a:r>
              <a:rPr sz="1650" spc="5" dirty="0">
                <a:latin typeface="Trebuchet MS"/>
                <a:cs typeface="Trebuchet MS"/>
              </a:rPr>
              <a:t>Out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10" dirty="0">
                <a:latin typeface="Trebuchet MS"/>
                <a:cs typeface="Trebuchet MS"/>
              </a:rPr>
              <a:t>19 </a:t>
            </a:r>
            <a:r>
              <a:rPr sz="1650" spc="-40" dirty="0">
                <a:latin typeface="Trebuchet MS"/>
                <a:cs typeface="Trebuchet MS"/>
              </a:rPr>
              <a:t>Cities  </a:t>
            </a:r>
            <a:r>
              <a:rPr sz="1650" spc="-25" dirty="0">
                <a:latin typeface="Trebuchet MS"/>
                <a:cs typeface="Trebuchet MS"/>
              </a:rPr>
              <a:t>Pink </a:t>
            </a:r>
            <a:r>
              <a:rPr sz="1650" spc="-40" dirty="0">
                <a:latin typeface="Trebuchet MS"/>
                <a:cs typeface="Trebuchet MS"/>
              </a:rPr>
              <a:t>cab </a:t>
            </a:r>
            <a:r>
              <a:rPr sz="1650" spc="-25" dirty="0">
                <a:latin typeface="Trebuchet MS"/>
                <a:cs typeface="Trebuchet MS"/>
              </a:rPr>
              <a:t>have  </a:t>
            </a:r>
            <a:r>
              <a:rPr sz="1650" spc="-5" dirty="0">
                <a:latin typeface="Trebuchet MS"/>
                <a:cs typeface="Trebuchet MS"/>
              </a:rPr>
              <a:t>higher customer  </a:t>
            </a:r>
            <a:r>
              <a:rPr sz="1650" spc="-30" dirty="0">
                <a:latin typeface="Trebuchet MS"/>
                <a:cs typeface="Trebuchet MS"/>
              </a:rPr>
              <a:t>reach </a:t>
            </a:r>
            <a:r>
              <a:rPr sz="1650" spc="-15" dirty="0">
                <a:latin typeface="Trebuchet MS"/>
                <a:cs typeface="Trebuchet MS"/>
              </a:rPr>
              <a:t>as</a:t>
            </a:r>
            <a:r>
              <a:rPr sz="1650" spc="-6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compared  </a:t>
            </a:r>
            <a:r>
              <a:rPr sz="1650" spc="-45" dirty="0">
                <a:latin typeface="Trebuchet MS"/>
                <a:cs typeface="Trebuchet MS"/>
              </a:rPr>
              <a:t>to </a:t>
            </a: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-80" dirty="0">
                <a:latin typeface="Trebuchet MS"/>
                <a:cs typeface="Trebuchet MS"/>
              </a:rPr>
              <a:t>,in  </a:t>
            </a:r>
            <a:r>
              <a:rPr sz="1650" spc="-20" dirty="0">
                <a:latin typeface="Trebuchet MS"/>
                <a:cs typeface="Trebuchet MS"/>
              </a:rPr>
              <a:t>following </a:t>
            </a:r>
            <a:r>
              <a:rPr sz="1650" spc="-25" dirty="0">
                <a:latin typeface="Trebuchet MS"/>
                <a:cs typeface="Trebuchet MS"/>
              </a:rPr>
              <a:t>4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cities: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10" dirty="0">
                <a:latin typeface="Trebuchet MS"/>
                <a:cs typeface="Trebuchet MS"/>
              </a:rPr>
              <a:t>SanDiego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15" dirty="0">
                <a:latin typeface="Trebuchet MS"/>
                <a:cs typeface="Trebuchet MS"/>
              </a:rPr>
              <a:t>Nashville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10" dirty="0">
                <a:latin typeface="Trebuchet MS"/>
                <a:cs typeface="Trebuchet MS"/>
              </a:rPr>
              <a:t>Sacramento</a:t>
            </a:r>
            <a:endParaRPr sz="165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15" dirty="0">
                <a:latin typeface="Trebuchet MS"/>
                <a:cs typeface="Trebuchet MS"/>
              </a:rPr>
              <a:t>Pittsburgh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6458" y="0"/>
            <a:ext cx="12245340" cy="1426845"/>
            <a:chOff x="-26458" y="0"/>
            <a:chExt cx="12245340" cy="142684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373505"/>
            </a:xfrm>
            <a:custGeom>
              <a:avLst/>
              <a:gdLst/>
              <a:ahLst/>
              <a:cxnLst/>
              <a:rect l="l" t="t" r="r" b="b"/>
              <a:pathLst>
                <a:path w="12192000" h="1373505">
                  <a:moveTo>
                    <a:pt x="0" y="0"/>
                  </a:moveTo>
                  <a:lnTo>
                    <a:pt x="12192000" y="0"/>
                  </a:lnTo>
                  <a:lnTo>
                    <a:pt x="12192000" y="1373416"/>
                  </a:lnTo>
                  <a:lnTo>
                    <a:pt x="0" y="1373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1373505"/>
            </a:xfrm>
            <a:custGeom>
              <a:avLst/>
              <a:gdLst/>
              <a:ahLst/>
              <a:cxnLst/>
              <a:rect l="l" t="t" r="r" b="b"/>
              <a:pathLst>
                <a:path w="12192000" h="1373505">
                  <a:moveTo>
                    <a:pt x="12191999" y="1373407"/>
                  </a:moveTo>
                  <a:lnTo>
                    <a:pt x="0" y="1373407"/>
                  </a:lnTo>
                  <a:lnTo>
                    <a:pt x="0" y="0"/>
                  </a:lnTo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1689" y="349253"/>
            <a:ext cx="11249025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50" spc="-60" dirty="0"/>
              <a:t>Customer </a:t>
            </a:r>
            <a:r>
              <a:rPr sz="4050" spc="-95" dirty="0"/>
              <a:t>Presence </a:t>
            </a:r>
            <a:r>
              <a:rPr sz="4050" spc="-90" dirty="0"/>
              <a:t>of </a:t>
            </a:r>
            <a:r>
              <a:rPr sz="4050" spc="-200" dirty="0"/>
              <a:t>Yellow </a:t>
            </a:r>
            <a:r>
              <a:rPr sz="4050" spc="-60" dirty="0"/>
              <a:t>and </a:t>
            </a:r>
            <a:r>
              <a:rPr sz="4050" spc="-120" dirty="0"/>
              <a:t>Pink </a:t>
            </a:r>
            <a:r>
              <a:rPr sz="4050" spc="-145" dirty="0"/>
              <a:t>cab </a:t>
            </a:r>
            <a:r>
              <a:rPr sz="4050" spc="-190" dirty="0"/>
              <a:t>city</a:t>
            </a:r>
            <a:r>
              <a:rPr sz="4050" spc="-685" dirty="0"/>
              <a:t> </a:t>
            </a:r>
            <a:r>
              <a:rPr sz="4050" spc="-85" dirty="0"/>
              <a:t>wise</a:t>
            </a:r>
            <a:endParaRPr sz="4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1879600"/>
            <a:ext cx="28194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8699" y="1807632"/>
            <a:ext cx="3180715" cy="4305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5" dirty="0">
                <a:latin typeface="Trebuchet MS"/>
                <a:cs typeface="Trebuchet MS"/>
              </a:rPr>
              <a:t>has </a:t>
            </a:r>
            <a:r>
              <a:rPr sz="1650" spc="-30" dirty="0">
                <a:latin typeface="Trebuchet MS"/>
                <a:cs typeface="Trebuchet MS"/>
              </a:rPr>
              <a:t>reach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5" dirty="0">
                <a:latin typeface="Trebuchet MS"/>
                <a:cs typeface="Trebuchet MS"/>
              </a:rPr>
              <a:t>around  </a:t>
            </a:r>
            <a:r>
              <a:rPr sz="1650" spc="30" dirty="0">
                <a:latin typeface="Trebuchet MS"/>
                <a:cs typeface="Trebuchet MS"/>
              </a:rPr>
              <a:t>3.7%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dirty="0">
                <a:latin typeface="Trebuchet MS"/>
                <a:cs typeface="Trebuchet MS"/>
              </a:rPr>
              <a:t>users </a:t>
            </a:r>
            <a:r>
              <a:rPr sz="1650" spc="-20" dirty="0">
                <a:latin typeface="Trebuchet MS"/>
                <a:cs typeface="Trebuchet MS"/>
              </a:rPr>
              <a:t>while </a:t>
            </a:r>
            <a:r>
              <a:rPr sz="1650" spc="-25" dirty="0">
                <a:latin typeface="Trebuchet MS"/>
                <a:cs typeface="Trebuchet MS"/>
              </a:rPr>
              <a:t>Pink </a:t>
            </a:r>
            <a:r>
              <a:rPr sz="1650" spc="-45" dirty="0">
                <a:latin typeface="Trebuchet MS"/>
                <a:cs typeface="Trebuchet MS"/>
              </a:rPr>
              <a:t>cab  </a:t>
            </a:r>
            <a:r>
              <a:rPr sz="1650" spc="5" dirty="0">
                <a:latin typeface="Trebuchet MS"/>
                <a:cs typeface="Trebuchet MS"/>
              </a:rPr>
              <a:t>has </a:t>
            </a:r>
            <a:r>
              <a:rPr sz="1650" spc="30" dirty="0">
                <a:latin typeface="Trebuchet MS"/>
                <a:cs typeface="Trebuchet MS"/>
              </a:rPr>
              <a:t>2.9%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reach.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298450" marR="344805" indent="-285750">
              <a:lnSpc>
                <a:spcPct val="101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25" dirty="0">
                <a:latin typeface="Trebuchet MS"/>
                <a:cs typeface="Trebuchet MS"/>
              </a:rPr>
              <a:t>We </a:t>
            </a:r>
            <a:r>
              <a:rPr sz="1650" spc="-20" dirty="0">
                <a:latin typeface="Trebuchet MS"/>
                <a:cs typeface="Trebuchet MS"/>
              </a:rPr>
              <a:t>have </a:t>
            </a:r>
            <a:r>
              <a:rPr sz="1650" spc="-10" dirty="0">
                <a:latin typeface="Trebuchet MS"/>
                <a:cs typeface="Trebuchet MS"/>
              </a:rPr>
              <a:t>considered </a:t>
            </a:r>
            <a:r>
              <a:rPr sz="1650" spc="-65" dirty="0">
                <a:latin typeface="Trebuchet MS"/>
                <a:cs typeface="Trebuchet MS"/>
              </a:rPr>
              <a:t>all </a:t>
            </a:r>
            <a:r>
              <a:rPr sz="1650" spc="-45" dirty="0">
                <a:latin typeface="Trebuchet MS"/>
                <a:cs typeface="Trebuchet MS"/>
              </a:rPr>
              <a:t>cab  </a:t>
            </a:r>
            <a:r>
              <a:rPr sz="1650" dirty="0">
                <a:latin typeface="Trebuchet MS"/>
                <a:cs typeface="Trebuchet MS"/>
              </a:rPr>
              <a:t>users </a:t>
            </a:r>
            <a:r>
              <a:rPr sz="1650" spc="-10" dirty="0">
                <a:latin typeface="Trebuchet MS"/>
                <a:cs typeface="Trebuchet MS"/>
              </a:rPr>
              <a:t>present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10" dirty="0">
                <a:latin typeface="Trebuchet MS"/>
                <a:cs typeface="Trebuchet MS"/>
              </a:rPr>
              <a:t>19 </a:t>
            </a:r>
            <a:r>
              <a:rPr sz="1650" spc="-45" dirty="0">
                <a:latin typeface="Trebuchet MS"/>
                <a:cs typeface="Trebuchet MS"/>
              </a:rPr>
              <a:t>cities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to</a:t>
            </a:r>
            <a:endParaRPr sz="1650">
              <a:latin typeface="Trebuchet MS"/>
              <a:cs typeface="Trebuchet MS"/>
            </a:endParaRPr>
          </a:p>
          <a:p>
            <a:pPr marL="298450" marR="92710">
              <a:lnSpc>
                <a:spcPct val="106100"/>
              </a:lnSpc>
              <a:spcBef>
                <a:spcPts val="400"/>
              </a:spcBef>
            </a:pPr>
            <a:r>
              <a:rPr sz="1650" spc="-50" dirty="0">
                <a:latin typeface="Trebuchet MS"/>
                <a:cs typeface="Trebuchet MS"/>
              </a:rPr>
              <a:t>calculate </a:t>
            </a: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25" dirty="0">
                <a:latin typeface="Trebuchet MS"/>
                <a:cs typeface="Trebuchet MS"/>
              </a:rPr>
              <a:t>Pink </a:t>
            </a:r>
            <a:r>
              <a:rPr sz="1650" spc="-20" dirty="0">
                <a:latin typeface="Trebuchet MS"/>
                <a:cs typeface="Trebuchet MS"/>
              </a:rPr>
              <a:t>cabs  </a:t>
            </a:r>
            <a:r>
              <a:rPr sz="1650" spc="-35" dirty="0">
                <a:latin typeface="Trebuchet MS"/>
                <a:cs typeface="Trebuchet MS"/>
              </a:rPr>
              <a:t>coverage.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298450" marR="65405" indent="-285750">
              <a:lnSpc>
                <a:spcPct val="106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-5" dirty="0">
                <a:latin typeface="Trebuchet MS"/>
                <a:cs typeface="Trebuchet MS"/>
              </a:rPr>
              <a:t>higher customer  </a:t>
            </a:r>
            <a:r>
              <a:rPr sz="1650" spc="-10" dirty="0">
                <a:latin typeface="Trebuchet MS"/>
                <a:cs typeface="Trebuchet MS"/>
              </a:rPr>
              <a:t>base </a:t>
            </a:r>
            <a:r>
              <a:rPr sz="1650" spc="-15" dirty="0">
                <a:latin typeface="Trebuchet MS"/>
                <a:cs typeface="Trebuchet MS"/>
              </a:rPr>
              <a:t>as </a:t>
            </a:r>
            <a:r>
              <a:rPr sz="1650" spc="-5" dirty="0">
                <a:latin typeface="Trebuchet MS"/>
                <a:cs typeface="Trebuchet MS"/>
              </a:rPr>
              <a:t>compared </a:t>
            </a:r>
            <a:r>
              <a:rPr sz="1650" spc="-45" dirty="0">
                <a:latin typeface="Trebuchet MS"/>
                <a:cs typeface="Trebuchet MS"/>
              </a:rPr>
              <a:t>to </a:t>
            </a:r>
            <a:r>
              <a:rPr sz="1650" spc="-25" dirty="0">
                <a:latin typeface="Trebuchet MS"/>
                <a:cs typeface="Trebuchet MS"/>
              </a:rPr>
              <a:t>Pink</a:t>
            </a:r>
            <a:r>
              <a:rPr sz="1650" spc="-70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cab.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00">
              <a:latin typeface="Trebuchet MS"/>
              <a:cs typeface="Trebuchet MS"/>
            </a:endParaRPr>
          </a:p>
          <a:p>
            <a:pPr marL="298450" marR="88900" indent="-285750">
              <a:lnSpc>
                <a:spcPct val="106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spc="-35" dirty="0">
                <a:latin typeface="Trebuchet MS"/>
                <a:cs typeface="Trebuchet MS"/>
              </a:rPr>
              <a:t>There </a:t>
            </a:r>
            <a:r>
              <a:rPr sz="1650" spc="-40" dirty="0">
                <a:latin typeface="Trebuchet MS"/>
                <a:cs typeface="Trebuchet MS"/>
              </a:rPr>
              <a:t>is </a:t>
            </a:r>
            <a:r>
              <a:rPr sz="1650" spc="30" dirty="0">
                <a:latin typeface="Trebuchet MS"/>
                <a:cs typeface="Trebuchet MS"/>
              </a:rPr>
              <a:t>1.3% </a:t>
            </a:r>
            <a:r>
              <a:rPr sz="1650" spc="-5" dirty="0">
                <a:latin typeface="Trebuchet MS"/>
                <a:cs typeface="Trebuchet MS"/>
              </a:rPr>
              <a:t>loss </a:t>
            </a:r>
            <a:r>
              <a:rPr sz="1650" spc="-45" dirty="0">
                <a:latin typeface="Trebuchet MS"/>
                <a:cs typeface="Trebuchet MS"/>
              </a:rPr>
              <a:t>in </a:t>
            </a:r>
            <a:r>
              <a:rPr sz="1650" spc="-5" dirty="0">
                <a:latin typeface="Trebuchet MS"/>
                <a:cs typeface="Trebuchet MS"/>
              </a:rPr>
              <a:t>customer  </a:t>
            </a:r>
            <a:r>
              <a:rPr sz="1650" spc="-10" dirty="0">
                <a:latin typeface="Trebuchet MS"/>
                <a:cs typeface="Trebuchet MS"/>
              </a:rPr>
              <a:t>count </a:t>
            </a:r>
            <a:r>
              <a:rPr sz="1650" spc="-20" dirty="0">
                <a:latin typeface="Trebuchet MS"/>
                <a:cs typeface="Trebuchet MS"/>
              </a:rPr>
              <a:t>of </a:t>
            </a:r>
            <a:r>
              <a:rPr sz="1650" spc="-25" dirty="0">
                <a:latin typeface="Trebuchet MS"/>
                <a:cs typeface="Trebuchet MS"/>
              </a:rPr>
              <a:t>Pink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-25" dirty="0">
                <a:latin typeface="Trebuchet MS"/>
                <a:cs typeface="Trebuchet MS"/>
              </a:rPr>
              <a:t>from </a:t>
            </a:r>
            <a:r>
              <a:rPr sz="1650" spc="15" dirty="0">
                <a:latin typeface="Trebuchet MS"/>
                <a:cs typeface="Trebuchet MS"/>
              </a:rPr>
              <a:t>2017-  </a:t>
            </a:r>
            <a:r>
              <a:rPr sz="1650" spc="25" dirty="0">
                <a:latin typeface="Trebuchet MS"/>
                <a:cs typeface="Trebuchet MS"/>
              </a:rPr>
              <a:t>2018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35" dirty="0">
                <a:latin typeface="Trebuchet MS"/>
                <a:cs typeface="Trebuchet MS"/>
              </a:rPr>
              <a:t>for </a:t>
            </a:r>
            <a:r>
              <a:rPr sz="1650" spc="-30" dirty="0">
                <a:latin typeface="Trebuchet MS"/>
                <a:cs typeface="Trebuchet MS"/>
              </a:rPr>
              <a:t>the </a:t>
            </a:r>
            <a:r>
              <a:rPr sz="1650" dirty="0">
                <a:latin typeface="Trebuchet MS"/>
                <a:cs typeface="Trebuchet MS"/>
              </a:rPr>
              <a:t>same </a:t>
            </a:r>
            <a:r>
              <a:rPr sz="1650" spc="-5" dirty="0">
                <a:latin typeface="Trebuchet MS"/>
                <a:cs typeface="Trebuchet MS"/>
              </a:rPr>
              <a:t>period  </a:t>
            </a:r>
            <a:r>
              <a:rPr sz="1650" spc="-60" dirty="0">
                <a:latin typeface="Trebuchet MS"/>
                <a:cs typeface="Trebuchet MS"/>
              </a:rPr>
              <a:t>Yellow </a:t>
            </a:r>
            <a:r>
              <a:rPr sz="1650" spc="-45" dirty="0">
                <a:latin typeface="Trebuchet MS"/>
                <a:cs typeface="Trebuchet MS"/>
              </a:rPr>
              <a:t>cab </a:t>
            </a:r>
            <a:r>
              <a:rPr sz="1650" spc="-25" dirty="0">
                <a:latin typeface="Trebuchet MS"/>
                <a:cs typeface="Trebuchet MS"/>
              </a:rPr>
              <a:t>lost</a:t>
            </a:r>
            <a:r>
              <a:rPr sz="1650" spc="45" dirty="0">
                <a:latin typeface="Trebuchet MS"/>
                <a:cs typeface="Trebuchet MS"/>
              </a:rPr>
              <a:t> </a:t>
            </a:r>
            <a:r>
              <a:rPr sz="1650" spc="30" dirty="0">
                <a:latin typeface="Trebuchet MS"/>
                <a:cs typeface="Trebuchet MS"/>
              </a:rPr>
              <a:t>1.14%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300" y="1765300"/>
            <a:ext cx="4406900" cy="4711700"/>
            <a:chOff x="3797300" y="1765300"/>
            <a:chExt cx="4406900" cy="4711700"/>
          </a:xfrm>
        </p:grpSpPr>
        <p:sp>
          <p:nvSpPr>
            <p:cNvPr id="5" name="object 5"/>
            <p:cNvSpPr/>
            <p:nvPr/>
          </p:nvSpPr>
          <p:spPr>
            <a:xfrm>
              <a:off x="3797300" y="1854200"/>
              <a:ext cx="3302000" cy="462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7700" y="1765300"/>
              <a:ext cx="1206500" cy="1168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26458" y="0"/>
            <a:ext cx="12245340" cy="1437005"/>
            <a:chOff x="-26458" y="0"/>
            <a:chExt cx="12245340" cy="143700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1384300"/>
            </a:xfrm>
            <a:custGeom>
              <a:avLst/>
              <a:gdLst/>
              <a:ahLst/>
              <a:cxnLst/>
              <a:rect l="l" t="t" r="r" b="b"/>
              <a:pathLst>
                <a:path w="12192000" h="1384300">
                  <a:moveTo>
                    <a:pt x="12192000" y="0"/>
                  </a:moveTo>
                  <a:lnTo>
                    <a:pt x="0" y="0"/>
                  </a:lnTo>
                  <a:lnTo>
                    <a:pt x="0" y="1383919"/>
                  </a:lnTo>
                  <a:lnTo>
                    <a:pt x="12192000" y="1383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192635" cy="1384300"/>
            </a:xfrm>
            <a:custGeom>
              <a:avLst/>
              <a:gdLst/>
              <a:ahLst/>
              <a:cxnLst/>
              <a:rect l="l" t="t" r="r" b="b"/>
              <a:pathLst>
                <a:path w="12192635" h="1384300">
                  <a:moveTo>
                    <a:pt x="0" y="0"/>
                  </a:moveTo>
                  <a:lnTo>
                    <a:pt x="12192006" y="0"/>
                  </a:lnTo>
                  <a:lnTo>
                    <a:pt x="12192006" y="1383910"/>
                  </a:lnTo>
                  <a:lnTo>
                    <a:pt x="0" y="1383910"/>
                  </a:lnTo>
                  <a:lnTo>
                    <a:pt x="0" y="0"/>
                  </a:lnTo>
                  <a:close/>
                </a:path>
              </a:pathLst>
            </a:custGeom>
            <a:ln w="52916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5502" y="350841"/>
            <a:ext cx="10902315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spc="-55" dirty="0"/>
              <a:t>User</a:t>
            </a:r>
            <a:r>
              <a:rPr sz="3650" spc="-220" dirty="0"/>
              <a:t> </a:t>
            </a:r>
            <a:r>
              <a:rPr sz="3650" spc="-114" dirty="0"/>
              <a:t>Covered</a:t>
            </a:r>
            <a:r>
              <a:rPr sz="3650" spc="-210" dirty="0"/>
              <a:t> </a:t>
            </a:r>
            <a:r>
              <a:rPr sz="3650" spc="-114" dirty="0"/>
              <a:t>by</a:t>
            </a:r>
            <a:r>
              <a:rPr sz="3650" spc="-220" dirty="0"/>
              <a:t> </a:t>
            </a:r>
            <a:r>
              <a:rPr sz="3650" spc="-85" dirty="0"/>
              <a:t>Company</a:t>
            </a:r>
            <a:r>
              <a:rPr sz="3650" spc="-215" dirty="0"/>
              <a:t> </a:t>
            </a:r>
            <a:r>
              <a:rPr sz="3650" spc="-80" dirty="0"/>
              <a:t>and</a:t>
            </a:r>
            <a:r>
              <a:rPr sz="3650" spc="-215" dirty="0"/>
              <a:t> </a:t>
            </a:r>
            <a:r>
              <a:rPr sz="3650" spc="-90" dirty="0"/>
              <a:t>Customer</a:t>
            </a:r>
            <a:r>
              <a:rPr sz="3650" spc="-215" dirty="0"/>
              <a:t> </a:t>
            </a:r>
            <a:r>
              <a:rPr sz="3650" spc="-85" dirty="0"/>
              <a:t>base</a:t>
            </a:r>
            <a:r>
              <a:rPr sz="3650" spc="-215" dirty="0"/>
              <a:t> </a:t>
            </a:r>
            <a:r>
              <a:rPr sz="3650" spc="-235" dirty="0"/>
              <a:t>Year</a:t>
            </a:r>
            <a:r>
              <a:rPr sz="3650" spc="-215" dirty="0"/>
              <a:t> </a:t>
            </a:r>
            <a:r>
              <a:rPr sz="3650" spc="-105" dirty="0"/>
              <a:t>wise</a:t>
            </a:r>
            <a:endParaRPr sz="3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792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Background –G2M(cab industry) case study</vt:lpstr>
      <vt:lpstr>Data Exploration</vt:lpstr>
      <vt:lpstr>Profit Analysis</vt:lpstr>
      <vt:lpstr>Profit and customer base Analysis Gender wise</vt:lpstr>
      <vt:lpstr>Income Class wise Profit and customer base Analysis</vt:lpstr>
      <vt:lpstr>City Wise Cab Users Covered By Company</vt:lpstr>
      <vt:lpstr>Customer Presence of Yellow and Pink cab city wise</vt:lpstr>
      <vt:lpstr>User Covered by Company and Customer base Year wise</vt:lpstr>
      <vt:lpstr>Customer And Ride Analysis Day Wise</vt:lpstr>
      <vt:lpstr>Customer analysis based on ride distance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G2M_Case_Study_V1.0</dc:title>
  <cp:lastModifiedBy>Salman Ali Sayyed</cp:lastModifiedBy>
  <cp:revision>1</cp:revision>
  <dcterms:created xsi:type="dcterms:W3CDTF">2023-03-20T12:03:41Z</dcterms:created>
  <dcterms:modified xsi:type="dcterms:W3CDTF">2023-03-21T21:06:07Z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2023-03-20T00:00:00Z</vt:filetime>
  </property>
</Properties>
</file>