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Glossary/Identifier" TargetMode="External"/><Relationship Id="rId4" Type="http://schemas.openxmlformats.org/officeDocument/2006/relationships/hyperlink" Target="https://developer.mozilla.org/en-US/docs/Web/JavaScript/Reference/Statements/var" TargetMode="External"/><Relationship Id="rId5" Type="http://schemas.openxmlformats.org/officeDocument/2006/relationships/hyperlink" Target="https://developer.mozilla.org/en-US/docs/Web/JavaScript/Reference/Statements/let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Web/JavaScript/Reference/Lexical_grammar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JavaScript - 2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Grammar and types</a:t>
            </a:r>
          </a:p>
        </p:txBody>
      </p:sp>
      <p:pic>
        <p:nvPicPr>
          <p:cNvPr descr="ZEN-LOGO-re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49450" y="469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Declarations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Variable -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We use variables as symbolic names for values in our application. The names of variables, called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hlinkClick r:id="rId3"/>
              </a:rPr>
              <a:t>identifiers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, conform to certain rules.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Declaring Variables - You can declare a variable in three ways: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With the keyword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var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.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x = 10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By simply assigning it a value.(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= 10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)</a:t>
            </a:r>
          </a:p>
          <a:p>
            <a:pPr indent="-342900" lvl="0" marL="457200">
              <a:spcBef>
                <a:spcPts val="0"/>
              </a:spcBef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With the keyword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let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.(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 x = 10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ZEN-LOGO-re.png"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91825" y="733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Variable Scope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3B3C40"/>
              </a:buClr>
              <a:buSzPts val="1800"/>
              <a:buChar char="●"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Global Variable - When you declare a variable outside of any function, it is called a </a:t>
            </a:r>
            <a:r>
              <a:rPr i="1" lang="en">
                <a:solidFill>
                  <a:srgbClr val="3B3C40"/>
                </a:solidFill>
                <a:highlight>
                  <a:srgbClr val="FFFFFF"/>
                </a:highlight>
              </a:rPr>
              <a:t>global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variable, because it is available to any other code in the current document.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indent="-342900" lvl="0" marL="457200">
              <a:spcBef>
                <a:spcPts val="0"/>
              </a:spcBef>
              <a:buClr>
                <a:srgbClr val="3B3C40"/>
              </a:buClr>
              <a:buSzPts val="1800"/>
              <a:buChar char="●"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Local Variable - When you declare a variable within a function, it is called a </a:t>
            </a:r>
            <a:r>
              <a:rPr i="1" lang="en">
                <a:solidFill>
                  <a:srgbClr val="3B3C40"/>
                </a:solidFill>
                <a:highlight>
                  <a:srgbClr val="FFFFFF"/>
                </a:highlight>
              </a:rPr>
              <a:t>local</a:t>
            </a: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variable, because it is available only within that function.</a:t>
            </a:r>
          </a:p>
        </p:txBody>
      </p:sp>
      <p:pic>
        <p:nvPicPr>
          <p:cNvPr descr="ZEN-LOGO-re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15800" y="-15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Variable Hoisting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15800" y="420300"/>
            <a:ext cx="8520600" cy="387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Whenever we write variable declaration,No matter where we declare variable ,it almost  feel like  the declaration always goes to the top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Point of hoisting is that it doesn't matter  if  we have declared var at the very bottom,</a:t>
            </a:r>
            <a:r>
              <a:rPr lang="en">
                <a:solidFill>
                  <a:srgbClr val="3B3C40"/>
                </a:solidFill>
              </a:rPr>
              <a:t>Compiler gonna get to the var and hoist it on top as shown in figure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                                                   -&gt;</a:t>
            </a:r>
            <a:b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</a:b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variables and functions in JavaScript are in a sense "hoisted" or lifted to the top of the function or statement.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</p:txBody>
      </p:sp>
      <p:pic>
        <p:nvPicPr>
          <p:cNvPr descr="ZEN-LOGO-re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" y="4356025"/>
            <a:ext cx="2233174" cy="7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4726" l="-3258" r="-22055" t="11612"/>
          <a:stretch/>
        </p:blipFill>
        <p:spPr>
          <a:xfrm>
            <a:off x="1205250" y="2164750"/>
            <a:ext cx="17335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700" y="2164750"/>
            <a:ext cx="19240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 Hoisting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Function declaration gets hoisted to the top and not the function expression.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C40"/>
                </a:solidFill>
                <a:highlight>
                  <a:srgbClr val="FFFFFF"/>
                </a:highlight>
              </a:rPr>
              <a:t>f</a:t>
            </a:r>
            <a:r>
              <a:rPr lang="en" sz="1400">
                <a:solidFill>
                  <a:srgbClr val="3B3C40"/>
                </a:solidFill>
                <a:highlight>
                  <a:srgbClr val="FFFFFF"/>
                </a:highlight>
              </a:rPr>
              <a:t>unction test(country){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C40"/>
                </a:solidFill>
                <a:highlight>
                  <a:srgbClr val="FFFFFF"/>
                </a:highlight>
              </a:rPr>
              <a:t>console.log(country)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C40"/>
                </a:solidFill>
                <a:highlight>
                  <a:srgbClr val="FFFFFF"/>
                </a:highlight>
              </a:rPr>
              <a:t>}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B3C40"/>
                </a:solidFill>
                <a:highlight>
                  <a:srgbClr val="FFFFFF"/>
                </a:highlight>
              </a:rPr>
              <a:t>test(“India”)</a:t>
            </a:r>
          </a:p>
        </p:txBody>
      </p:sp>
      <p:pic>
        <p:nvPicPr>
          <p:cNvPr descr="ZEN-LOGO-re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15800" y="-1524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Function</a:t>
            </a:r>
            <a:r>
              <a:rPr lang="en"/>
              <a:t> Hoisting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15800" y="420300"/>
            <a:ext cx="8520600" cy="387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Functions also follows the  same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Example: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Here we have called function myFn1() although function declaration is below ,</a:t>
            </a:r>
            <a:b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</a:b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3B3C40"/>
                </a:solidFill>
                <a:highlight>
                  <a:srgbClr val="FFFFFF"/>
                </a:highlight>
              </a:rPr>
              <a:t>functions are declared and hoisted on top during compile time by compiler so we can call it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B3C40"/>
              </a:solidFill>
              <a:highlight>
                <a:srgbClr val="FFFFFF"/>
              </a:highlight>
            </a:endParaRPr>
          </a:p>
        </p:txBody>
      </p:sp>
      <p:pic>
        <p:nvPicPr>
          <p:cNvPr descr="ZEN-LOGO-re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0" y="4356025"/>
            <a:ext cx="2233174" cy="7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225" y="1057863"/>
            <a:ext cx="16192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syntax is taken from Java, Awk, Perl and Python.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case-sensitive using Unicode character set.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More information for JavaScript </a:t>
            </a:r>
            <a:r>
              <a:rPr lang="en" u="sng">
                <a:solidFill>
                  <a:schemeClr val="hlink"/>
                </a:solidFill>
                <a:hlinkClick r:id="rId3"/>
              </a:rPr>
              <a:t>lexical grammar</a:t>
            </a:r>
            <a:r>
              <a:rPr lang="en"/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// a single line comment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/* this is a multi </a:t>
            </a:r>
            <a:br>
              <a:rPr lang="en"/>
            </a:br>
            <a:r>
              <a:rPr lang="en"/>
              <a:t>Line comment*/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/*You won't be able to nest your comments*/ because */it causes Syntax error*/</a:t>
            </a:r>
          </a:p>
        </p:txBody>
      </p:sp>
      <p:pic>
        <p:nvPicPr>
          <p:cNvPr descr="ZEN-LOGO-re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Declaration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</a:t>
            </a:r>
            <a:r>
              <a:rPr lang="en"/>
              <a:t> : Declares a variable, and you can initialize it also.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let</a:t>
            </a:r>
            <a:r>
              <a:rPr lang="en"/>
              <a:t> : Declares a block scope local variable - not commonly used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b="1" lang="en"/>
              <a:t>const</a:t>
            </a:r>
            <a:r>
              <a:rPr lang="en"/>
              <a:t> : Declares a read-only named constant that can be used anywhere in   the whole program</a:t>
            </a:r>
          </a:p>
        </p:txBody>
      </p:sp>
      <p:pic>
        <p:nvPicPr>
          <p:cNvPr descr="ZEN-LOGO-re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Generally it is used as symbolic names for values in the application.</a:t>
            </a:r>
            <a:br>
              <a:rPr lang="en"/>
            </a:br>
            <a:r>
              <a:rPr lang="en"/>
              <a:t>Name of the variables is called identifiers</a:t>
            </a:r>
            <a:br>
              <a:rPr lang="en"/>
            </a:br>
            <a:br>
              <a:rPr lang="en"/>
            </a:br>
            <a:r>
              <a:rPr lang="en"/>
              <a:t>Variable declaration: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ar abc = 123</a:t>
            </a:r>
          </a:p>
        </p:txBody>
      </p:sp>
      <p:pic>
        <p:nvPicPr>
          <p:cNvPr descr="ZEN-LOGO-re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Evaluating variables &amp; Variable scope	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Variable without initialization will return undefined, and an undeclared variable will result in ReferenceError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Scope</a:t>
            </a:r>
            <a:r>
              <a:rPr lang="en"/>
              <a:t>: The extent of the area or subject matter that something deals with or to which it is relevant.</a:t>
            </a:r>
            <a:br>
              <a:rPr lang="en"/>
            </a:br>
            <a:r>
              <a:rPr lang="en"/>
              <a:t>There are two types of variable scope, </a:t>
            </a:r>
            <a:br>
              <a:rPr lang="en"/>
            </a:br>
            <a:r>
              <a:rPr lang="en"/>
              <a:t>1. Global, where the variable is available to all the functions after their declaration.</a:t>
            </a:r>
            <a:br>
              <a:rPr lang="en"/>
            </a:br>
            <a:r>
              <a:rPr lang="en"/>
              <a:t>2. Local, where it can be accessed only in the declared function.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It is a read only value.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E.g.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onst PI = 3.14, value of a const will not change during the program.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6875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Boolean: true and false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ull : Special keyword denoting null equal to Null,NULL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 : A top-level property whose values in undefined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: 12,23.4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String: “Abc”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Object</a:t>
            </a:r>
          </a:p>
        </p:txBody>
      </p:sp>
      <p:pic>
        <p:nvPicPr>
          <p:cNvPr descr="ZEN-LOGO-re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88500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Literals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r>
              <a:rPr lang="en"/>
              <a:t> literals (</a:t>
            </a:r>
            <a:r>
              <a:rPr lang="en" sz="1050">
                <a:solidFill>
                  <a:srgbClr val="000000"/>
                </a:solidFill>
                <a:highlight>
                  <a:srgbClr val="FAFBFC"/>
                </a:highlight>
              </a:rPr>
              <a:t>var coffees = ["French Roast", "Colombian", "Kona"];</a:t>
            </a:r>
            <a:r>
              <a:rPr lang="en" sz="1050">
                <a:solidFill>
                  <a:srgbClr val="999999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literals (</a:t>
            </a:r>
            <a:r>
              <a:rPr lang="en" sz="1000">
                <a:solidFill>
                  <a:srgbClr val="000000"/>
                </a:solidFill>
              </a:rPr>
              <a:t>true and false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Floating-point literals (</a:t>
            </a:r>
            <a:r>
              <a:rPr lang="en" sz="1050">
                <a:solidFill>
                  <a:srgbClr val="000000"/>
                </a:solidFill>
                <a:highlight>
                  <a:srgbClr val="FAFBFC"/>
                </a:highlight>
                <a:latin typeface="Verdana"/>
                <a:ea typeface="Verdana"/>
                <a:cs typeface="Verdana"/>
                <a:sym typeface="Verdana"/>
              </a:rPr>
              <a:t>3.1415926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literals(</a:t>
            </a:r>
            <a:r>
              <a:rPr lang="en" sz="1000">
                <a:solidFill>
                  <a:srgbClr val="000000"/>
                </a:solidFill>
              </a:rPr>
              <a:t>var fruit ={name: “fruit”};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 literals(</a:t>
            </a:r>
            <a:r>
              <a:rPr lang="en" sz="1000">
                <a:solidFill>
                  <a:srgbClr val="000000"/>
                </a:solidFill>
              </a:rPr>
              <a:t>var x = /a+b+cd/;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String literals(</a:t>
            </a:r>
            <a:r>
              <a:rPr lang="en" sz="1000">
                <a:solidFill>
                  <a:srgbClr val="000000"/>
                </a:solidFill>
              </a:rPr>
              <a:t>“India”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ZEN-LOGO-re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07675"/>
            <a:ext cx="2427949" cy="8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